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71" r:id="rId5"/>
    <p:sldId id="260" r:id="rId6"/>
    <p:sldId id="272" r:id="rId7"/>
    <p:sldId id="273" r:id="rId8"/>
    <p:sldId id="262" r:id="rId9"/>
    <p:sldId id="263" r:id="rId10"/>
    <p:sldId id="264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012" autoAdjust="0"/>
  </p:normalViewPr>
  <p:slideViewPr>
    <p:cSldViewPr snapToGrid="0" snapToObjects="1">
      <p:cViewPr>
        <p:scale>
          <a:sx n="68" d="100"/>
          <a:sy n="68" d="100"/>
        </p:scale>
        <p:origin x="-1976" y="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October 28, 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October 28,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edTPA</a:t>
            </a:r>
            <a:r>
              <a:rPr lang="en-US" dirty="0" smtClean="0"/>
              <a:t> Implementation Conference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JanAbramovitz</a:t>
            </a:r>
            <a:endParaRPr lang="en-US" dirty="0" smtClean="0"/>
          </a:p>
          <a:p>
            <a:r>
              <a:rPr lang="en-US" dirty="0" smtClean="0"/>
              <a:t>Wendy Swanson</a:t>
            </a:r>
          </a:p>
          <a:p>
            <a:r>
              <a:rPr lang="en-US" dirty="0" smtClean="0"/>
              <a:t>Gayle Thieman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052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Candidate Support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12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for Elementary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11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Secondary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0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 &amp; 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45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edTPA</a:t>
            </a:r>
            <a:r>
              <a:rPr lang="en-US" dirty="0" smtClean="0"/>
              <a:t>   Presentation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6000" dirty="0" smtClean="0"/>
              <a:t>What?    </a:t>
            </a:r>
            <a:r>
              <a:rPr lang="en-US" sz="6000" dirty="0" smtClean="0"/>
              <a:t>(15 </a:t>
            </a:r>
            <a:r>
              <a:rPr lang="en-US" sz="6000" dirty="0" smtClean="0"/>
              <a:t>min)</a:t>
            </a:r>
          </a:p>
          <a:p>
            <a:pPr lvl="1"/>
            <a:r>
              <a:rPr lang="en-US" sz="6000" dirty="0"/>
              <a:t>Key takeaways from the sessions</a:t>
            </a:r>
          </a:p>
          <a:p>
            <a:pPr lvl="1"/>
            <a:endParaRPr lang="en-US" sz="3400" dirty="0" smtClean="0"/>
          </a:p>
          <a:p>
            <a:r>
              <a:rPr lang="en-US" sz="5800" dirty="0" smtClean="0"/>
              <a:t>So </a:t>
            </a:r>
            <a:r>
              <a:rPr lang="en-US" sz="6000" dirty="0" smtClean="0"/>
              <a:t>What?  </a:t>
            </a:r>
            <a:r>
              <a:rPr lang="en-US" sz="6000" dirty="0" smtClean="0"/>
              <a:t>(4min</a:t>
            </a:r>
            <a:r>
              <a:rPr lang="en-US" sz="6000" dirty="0" smtClean="0"/>
              <a:t>)</a:t>
            </a:r>
          </a:p>
          <a:p>
            <a:pPr lvl="1"/>
            <a:r>
              <a:rPr lang="en-US" sz="6000" dirty="0" smtClean="0"/>
              <a:t>Implications of what we learned</a:t>
            </a:r>
          </a:p>
          <a:p>
            <a:pPr lvl="1"/>
            <a:endParaRPr lang="en-US" sz="3400" dirty="0" smtClean="0"/>
          </a:p>
          <a:p>
            <a:r>
              <a:rPr lang="en-US" sz="6000" dirty="0" smtClean="0"/>
              <a:t>Now What?  </a:t>
            </a:r>
            <a:r>
              <a:rPr lang="en-US" sz="6000" dirty="0" smtClean="0"/>
              <a:t>(5 </a:t>
            </a:r>
            <a:r>
              <a:rPr lang="en-US" sz="6000" dirty="0" smtClean="0"/>
              <a:t>min)</a:t>
            </a:r>
          </a:p>
          <a:p>
            <a:pPr lvl="1"/>
            <a:r>
              <a:rPr lang="en-US" sz="6000" dirty="0" smtClean="0"/>
              <a:t>Q &amp; A</a:t>
            </a:r>
          </a:p>
          <a:p>
            <a:pPr marL="68580" indent="0">
              <a:buNone/>
            </a:pPr>
            <a:endParaRPr lang="en-US" sz="3600" dirty="0" smtClean="0"/>
          </a:p>
          <a:p>
            <a:pPr marL="68580" indent="0">
              <a:buNone/>
            </a:pPr>
            <a:endParaRPr lang="en-US" sz="3600" dirty="0" smtClean="0"/>
          </a:p>
          <a:p>
            <a:pPr lvl="2"/>
            <a:r>
              <a:rPr lang="en-US" dirty="0" smtClean="0"/>
              <a:t>												</a:t>
            </a:r>
          </a:p>
          <a:p>
            <a:pPr marL="6858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492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Evaluating Teacher Performance 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Dr. Lorrie Shepard   School of Education U Colorado at Boulder</a:t>
            </a:r>
          </a:p>
          <a:p>
            <a:pPr lvl="1"/>
            <a:r>
              <a:rPr lang="en-US" dirty="0" smtClean="0"/>
              <a:t>QUOTE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191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Academic Language Functions</a:t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1800" dirty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67529" y="2170664"/>
            <a:ext cx="7498080" cy="405555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 err="1"/>
              <a:t>Chamot</a:t>
            </a:r>
            <a:r>
              <a:rPr lang="en-US" sz="2000" dirty="0"/>
              <a:t>, A.U. &amp; O'Malley, J.M. (1974/1994). The CALLA Handbook: Implementing the Cognitive Language Learning Approach. Reading, MA: Addison Wesley</a:t>
            </a:r>
            <a:r>
              <a:rPr lang="en-US" sz="2000" dirty="0" smtClean="0"/>
              <a:t>.</a:t>
            </a:r>
            <a:endParaRPr lang="en-US" sz="2000" b="1" dirty="0" smtClean="0">
              <a:solidFill>
                <a:schemeClr val="tx2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Seek </a:t>
            </a: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Information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use who, what, when, where, how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Inform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recount information or retell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Compare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explain graphic organizer showing contrast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Order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describe timeline, continuum or cycle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Classify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 - describe organizing 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principles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0381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/>
                <a:cs typeface="Arial"/>
              </a:rPr>
              <a:t>Academic </a:t>
            </a:r>
            <a:r>
              <a:rPr lang="en-US" dirty="0" smtClean="0">
                <a:latin typeface="Arial"/>
                <a:cs typeface="Arial"/>
              </a:rPr>
              <a:t>Language Functions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Analyze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describe features or main idea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Infer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generate hypotheses to suggest cause/outcomes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Justify &amp; Persuade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give evidence why “A” is important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Solve Problems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describe problem-solving procedures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Synthesize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summarize information cohesively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Evaluate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- identify criteria, explain priorities, etc.</a:t>
            </a:r>
            <a:endParaRPr lang="en-US" sz="2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10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Brick and Mortar words (forms)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Content-specific vocabulary</a:t>
            </a:r>
          </a:p>
          <a:p>
            <a:pPr eaLnBrk="1" hangingPunct="1"/>
            <a:endParaRPr lang="en-US">
              <a:latin typeface="Helvetic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words that hold our language together and are essential to comprehension. They are </a:t>
            </a:r>
            <a:r>
              <a:rPr lang="en-US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words that determine relationships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between and among words. 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2086E0F-ACBF-8040-8C57-2877E1ED6F15}" type="slidenum">
              <a:rPr lang="en-US" sz="1000"/>
              <a:pPr eaLnBrk="1" hangingPunct="1"/>
              <a:t>6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74526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dirty="0">
                <a:latin typeface="Arial" charset="0"/>
                <a:ea typeface="ＭＳ Ｐゴシック" charset="0"/>
                <a:cs typeface="ＭＳ Ｐゴシック" charset="0"/>
              </a:rPr>
              <a:t>For example, mortar words (forms) may include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…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4764" y="2455150"/>
            <a:ext cx="7390928" cy="41052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6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Connecting words: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 because, then, but, sometimes, before, therefore, however and whereas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Prepositions and prepositional phrases</a:t>
            </a:r>
            <a:r>
              <a:rPr lang="en-US" sz="2600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 on, in, under, behind, next to, in front of, between, among and in the background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Pronouns: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 she, he, his, their, it, each other, and themselves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Basic regular and irregular verbs</a:t>
            </a:r>
            <a:r>
              <a:rPr lang="en-US" sz="2600" dirty="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 plant</a:t>
            </a:r>
            <a:r>
              <a:rPr lang="en-US" sz="2600" i="1" dirty="0">
                <a:latin typeface="Arial" charset="0"/>
                <a:ea typeface="ＭＳ Ｐゴシック" charset="0"/>
                <a:cs typeface="ＭＳ Ｐゴシック" charset="0"/>
              </a:rPr>
              <a:t>ed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, shopp</a:t>
            </a:r>
            <a:r>
              <a:rPr lang="en-US" sz="2600" i="1" dirty="0">
                <a:latin typeface="Arial" charset="0"/>
                <a:ea typeface="ＭＳ Ｐゴシック" charset="0"/>
                <a:cs typeface="ＭＳ Ｐゴシック" charset="0"/>
              </a:rPr>
              <a:t>ed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, jump</a:t>
            </a:r>
            <a:r>
              <a:rPr lang="en-US" sz="2600" i="1" dirty="0">
                <a:latin typeface="Arial" charset="0"/>
                <a:ea typeface="ＭＳ Ｐゴシック" charset="0"/>
                <a:cs typeface="ＭＳ Ｐゴシック" charset="0"/>
              </a:rPr>
              <a:t>ed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, leave, live, eat, swim, produce</a:t>
            </a:r>
          </a:p>
          <a:p>
            <a:pPr eaLnBrk="1" hangingPunct="1">
              <a:lnSpc>
                <a:spcPct val="90000"/>
              </a:lnSpc>
            </a:pPr>
            <a:endParaRPr lang="en-US" sz="2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285CD20-5661-5A42-9A78-B7EC593621FF}" type="slidenum">
              <a:rPr lang="en-US" sz="1000"/>
              <a:pPr eaLnBrk="1" hangingPunct="1"/>
              <a:t>7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72704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Candidate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833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Candidate Support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349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41</TotalTime>
  <Words>335</Words>
  <Application>Microsoft Macintosh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edTPA Implementation Conference</vt:lpstr>
      <vt:lpstr>edTPA   Presentation Agenda</vt:lpstr>
      <vt:lpstr>Evaluating Teacher Performance  Assessments</vt:lpstr>
      <vt:lpstr>Academic Language Functions </vt:lpstr>
      <vt:lpstr>Academic Language Functions</vt:lpstr>
      <vt:lpstr>Brick and Mortar words (forms)</vt:lpstr>
      <vt:lpstr>For example, mortar words (forms) may include…</vt:lpstr>
      <vt:lpstr>Candidate Support</vt:lpstr>
      <vt:lpstr>Candidate Support </vt:lpstr>
      <vt:lpstr>Candidate Support </vt:lpstr>
      <vt:lpstr>Implications for Elementary </vt:lpstr>
      <vt:lpstr>Implications for Secondary</vt:lpstr>
      <vt:lpstr>Q &amp; A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edTPA Implementation Conference</dc:title>
  <dc:creator>Gayle Thieman</dc:creator>
  <cp:lastModifiedBy>Gayle Thieman</cp:lastModifiedBy>
  <cp:revision>6</cp:revision>
  <dcterms:created xsi:type="dcterms:W3CDTF">2014-10-28T17:23:48Z</dcterms:created>
  <dcterms:modified xsi:type="dcterms:W3CDTF">2014-10-28T19:28:55Z</dcterms:modified>
</cp:coreProperties>
</file>