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3"/>
  </p:notesMasterIdLst>
  <p:sldIdLst>
    <p:sldId id="256" r:id="rId2"/>
    <p:sldId id="651" r:id="rId3"/>
    <p:sldId id="609" r:id="rId4"/>
    <p:sldId id="652" r:id="rId5"/>
    <p:sldId id="608" r:id="rId6"/>
    <p:sldId id="549" r:id="rId7"/>
    <p:sldId id="684" r:id="rId8"/>
    <p:sldId id="685" r:id="rId9"/>
    <p:sldId id="674" r:id="rId10"/>
    <p:sldId id="686" r:id="rId11"/>
    <p:sldId id="720" r:id="rId12"/>
    <p:sldId id="721" r:id="rId13"/>
    <p:sldId id="655" r:id="rId14"/>
    <p:sldId id="722" r:id="rId15"/>
    <p:sldId id="657" r:id="rId16"/>
    <p:sldId id="707" r:id="rId17"/>
    <p:sldId id="708" r:id="rId18"/>
    <p:sldId id="699" r:id="rId19"/>
    <p:sldId id="700" r:id="rId20"/>
    <p:sldId id="701" r:id="rId21"/>
    <p:sldId id="723" r:id="rId22"/>
    <p:sldId id="724" r:id="rId23"/>
    <p:sldId id="725" r:id="rId24"/>
    <p:sldId id="726" r:id="rId25"/>
    <p:sldId id="728" r:id="rId26"/>
    <p:sldId id="746" r:id="rId27"/>
    <p:sldId id="744" r:id="rId28"/>
    <p:sldId id="730" r:id="rId29"/>
    <p:sldId id="731" r:id="rId30"/>
    <p:sldId id="732" r:id="rId31"/>
    <p:sldId id="733" r:id="rId32"/>
    <p:sldId id="734" r:id="rId33"/>
    <p:sldId id="735" r:id="rId34"/>
    <p:sldId id="736" r:id="rId35"/>
    <p:sldId id="743" r:id="rId36"/>
    <p:sldId id="737" r:id="rId37"/>
    <p:sldId id="747" r:id="rId38"/>
    <p:sldId id="740" r:id="rId39"/>
    <p:sldId id="741" r:id="rId40"/>
    <p:sldId id="742" r:id="rId41"/>
    <p:sldId id="719" r:id="rId42"/>
  </p:sldIdLst>
  <p:sldSz cx="9144000" cy="6858000" type="screen4x3"/>
  <p:notesSz cx="6858000" cy="90805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3DF5"/>
    <a:srgbClr val="FF3399"/>
    <a:srgbClr val="FFFFCC"/>
    <a:srgbClr val="1D9F4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887" autoAdjust="0"/>
    <p:restoredTop sz="94660"/>
  </p:normalViewPr>
  <p:slideViewPr>
    <p:cSldViewPr>
      <p:cViewPr varScale="1">
        <p:scale>
          <a:sx n="110" d="100"/>
          <a:sy n="110" d="100"/>
        </p:scale>
        <p:origin x="-93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5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4215972131052483E-2"/>
          <c:y val="9.6787493443873884E-2"/>
          <c:w val="0.94689954812961463"/>
          <c:h val="0.62093513252909627"/>
        </c:manualLayout>
      </c:layout>
      <c:barChart>
        <c:barDir val="col"/>
        <c:grouping val="stacked"/>
        <c:ser>
          <c:idx val="1"/>
          <c:order val="0"/>
          <c:tx>
            <c:strRef>
              <c:f>Sheet1!$B$1</c:f>
              <c:strCache>
                <c:ptCount val="1"/>
                <c:pt idx="0">
                  <c:v>25-64 </c:v>
                </c:pt>
              </c:strCache>
            </c:strRef>
          </c:tx>
          <c:spPr>
            <a:ln w="28501">
              <a:noFill/>
            </a:ln>
          </c:spPr>
          <c:cat>
            <c:strRef>
              <c:f>Sheet1!$A$2:$A$38</c:f>
              <c:strCache>
                <c:ptCount val="37"/>
                <c:pt idx="0">
                  <c:v>United States </c:v>
                </c:pt>
                <c:pt idx="1">
                  <c:v>Czech Republic </c:v>
                </c:pt>
                <c:pt idx="2">
                  <c:v>Estonia</c:v>
                </c:pt>
                <c:pt idx="3">
                  <c:v>Germany</c:v>
                </c:pt>
                <c:pt idx="4">
                  <c:v>Switzerland</c:v>
                </c:pt>
                <c:pt idx="5">
                  <c:v>Denmark </c:v>
                </c:pt>
                <c:pt idx="6">
                  <c:v>Canada </c:v>
                </c:pt>
                <c:pt idx="7">
                  <c:v>Norway</c:v>
                </c:pt>
                <c:pt idx="8">
                  <c:v>Sweden </c:v>
                </c:pt>
                <c:pt idx="9">
                  <c:v>Russian Federation4</c:v>
                </c:pt>
                <c:pt idx="10">
                  <c:v>Austria3</c:v>
                </c:pt>
                <c:pt idx="11">
                  <c:v>Slovenia</c:v>
                </c:pt>
                <c:pt idx="12">
                  <c:v>Israel</c:v>
                </c:pt>
                <c:pt idx="13">
                  <c:v>Slovak Republic</c:v>
                </c:pt>
                <c:pt idx="14">
                  <c:v>New Zealand </c:v>
                </c:pt>
                <c:pt idx="15">
                  <c:v>Hungary </c:v>
                </c:pt>
                <c:pt idx="16">
                  <c:v>Finland</c:v>
                </c:pt>
                <c:pt idx="17">
                  <c:v>United Kingdom3</c:v>
                </c:pt>
                <c:pt idx="18">
                  <c:v>Netherlands</c:v>
                </c:pt>
                <c:pt idx="19">
                  <c:v>Luxembourg </c:v>
                </c:pt>
                <c:pt idx="20">
                  <c:v>EU19  average</c:v>
                </c:pt>
                <c:pt idx="21">
                  <c:v>OECD average</c:v>
                </c:pt>
                <c:pt idx="22">
                  <c:v>France</c:v>
                </c:pt>
                <c:pt idx="23">
                  <c:v>Australia </c:v>
                </c:pt>
                <c:pt idx="24">
                  <c:v>Iceland</c:v>
                </c:pt>
                <c:pt idx="25">
                  <c:v>Belgium</c:v>
                </c:pt>
                <c:pt idx="26">
                  <c:v>Poland</c:v>
                </c:pt>
                <c:pt idx="27">
                  <c:v>Ireland</c:v>
                </c:pt>
                <c:pt idx="28">
                  <c:v>Korea</c:v>
                </c:pt>
                <c:pt idx="29">
                  <c:v>Chile2</c:v>
                </c:pt>
                <c:pt idx="30">
                  <c:v>Greece</c:v>
                </c:pt>
                <c:pt idx="31">
                  <c:v>Italy</c:v>
                </c:pt>
                <c:pt idx="32">
                  <c:v>Spain</c:v>
                </c:pt>
                <c:pt idx="33">
                  <c:v>Turkey </c:v>
                </c:pt>
                <c:pt idx="34">
                  <c:v>Portugal </c:v>
                </c:pt>
                <c:pt idx="35">
                  <c:v>Mexico</c:v>
                </c:pt>
                <c:pt idx="36">
                  <c:v>Brazil2</c:v>
                </c:pt>
              </c:strCache>
            </c:strRef>
          </c:cat>
          <c:val>
            <c:numRef>
              <c:f>Sheet1!$B$2:$B$38</c:f>
            </c:numRef>
          </c:val>
        </c:ser>
        <c:ser>
          <c:idx val="2"/>
          <c:order val="1"/>
          <c:tx>
            <c:strRef>
              <c:f>Sheet1!$C$1</c:f>
              <c:strCache>
                <c:ptCount val="1"/>
                <c:pt idx="0">
                  <c:v>1960s</c:v>
                </c:pt>
              </c:strCache>
            </c:strRef>
          </c:tx>
          <c:spPr>
            <a:solidFill>
              <a:srgbClr val="92D050"/>
            </a:solidFill>
            <a:ln w="28501">
              <a:noFill/>
            </a:ln>
          </c:spPr>
          <c:cat>
            <c:strRef>
              <c:f>Sheet1!$A$2:$A$38</c:f>
              <c:strCache>
                <c:ptCount val="37"/>
                <c:pt idx="0">
                  <c:v>United States </c:v>
                </c:pt>
                <c:pt idx="1">
                  <c:v>Czech Republic </c:v>
                </c:pt>
                <c:pt idx="2">
                  <c:v>Estonia</c:v>
                </c:pt>
                <c:pt idx="3">
                  <c:v>Germany</c:v>
                </c:pt>
                <c:pt idx="4">
                  <c:v>Switzerland</c:v>
                </c:pt>
                <c:pt idx="5">
                  <c:v>Denmark </c:v>
                </c:pt>
                <c:pt idx="6">
                  <c:v>Canada </c:v>
                </c:pt>
                <c:pt idx="7">
                  <c:v>Norway</c:v>
                </c:pt>
                <c:pt idx="8">
                  <c:v>Sweden </c:v>
                </c:pt>
                <c:pt idx="9">
                  <c:v>Russian Federation4</c:v>
                </c:pt>
                <c:pt idx="10">
                  <c:v>Austria3</c:v>
                </c:pt>
                <c:pt idx="11">
                  <c:v>Slovenia</c:v>
                </c:pt>
                <c:pt idx="12">
                  <c:v>Israel</c:v>
                </c:pt>
                <c:pt idx="13">
                  <c:v>Slovak Republic</c:v>
                </c:pt>
                <c:pt idx="14">
                  <c:v>New Zealand </c:v>
                </c:pt>
                <c:pt idx="15">
                  <c:v>Hungary </c:v>
                </c:pt>
                <c:pt idx="16">
                  <c:v>Finland</c:v>
                </c:pt>
                <c:pt idx="17">
                  <c:v>United Kingdom3</c:v>
                </c:pt>
                <c:pt idx="18">
                  <c:v>Netherlands</c:v>
                </c:pt>
                <c:pt idx="19">
                  <c:v>Luxembourg </c:v>
                </c:pt>
                <c:pt idx="20">
                  <c:v>EU19  average</c:v>
                </c:pt>
                <c:pt idx="21">
                  <c:v>OECD average</c:v>
                </c:pt>
                <c:pt idx="22">
                  <c:v>France</c:v>
                </c:pt>
                <c:pt idx="23">
                  <c:v>Australia </c:v>
                </c:pt>
                <c:pt idx="24">
                  <c:v>Iceland</c:v>
                </c:pt>
                <c:pt idx="25">
                  <c:v>Belgium</c:v>
                </c:pt>
                <c:pt idx="26">
                  <c:v>Poland</c:v>
                </c:pt>
                <c:pt idx="27">
                  <c:v>Ireland</c:v>
                </c:pt>
                <c:pt idx="28">
                  <c:v>Korea</c:v>
                </c:pt>
                <c:pt idx="29">
                  <c:v>Chile2</c:v>
                </c:pt>
                <c:pt idx="30">
                  <c:v>Greece</c:v>
                </c:pt>
                <c:pt idx="31">
                  <c:v>Italy</c:v>
                </c:pt>
                <c:pt idx="32">
                  <c:v>Spain</c:v>
                </c:pt>
                <c:pt idx="33">
                  <c:v>Turkey </c:v>
                </c:pt>
                <c:pt idx="34">
                  <c:v>Portugal </c:v>
                </c:pt>
                <c:pt idx="35">
                  <c:v>Mexico</c:v>
                </c:pt>
                <c:pt idx="36">
                  <c:v>Brazil2</c:v>
                </c:pt>
              </c:strCache>
            </c:strRef>
          </c:cat>
          <c:val>
            <c:numRef>
              <c:f>Sheet1!$C$2:$C$38</c:f>
              <c:numCache>
                <c:formatCode>0</c:formatCode>
                <c:ptCount val="37"/>
                <c:pt idx="0">
                  <c:v>86.323319309897698</c:v>
                </c:pt>
                <c:pt idx="1">
                  <c:v>83.236554953540107</c:v>
                </c:pt>
                <c:pt idx="2">
                  <c:v>80.348448385461694</c:v>
                </c:pt>
                <c:pt idx="3">
                  <c:v>78.501026694045379</c:v>
                </c:pt>
                <c:pt idx="4">
                  <c:v>76.520210199122644</c:v>
                </c:pt>
                <c:pt idx="5">
                  <c:v>75.319331871341959</c:v>
                </c:pt>
                <c:pt idx="6">
                  <c:v>74.960476012532496</c:v>
                </c:pt>
                <c:pt idx="7">
                  <c:v>72.744151503899005</c:v>
                </c:pt>
                <c:pt idx="8">
                  <c:v>72.105057733554659</c:v>
                </c:pt>
                <c:pt idx="9">
                  <c:v>71.788332782748455</c:v>
                </c:pt>
                <c:pt idx="10">
                  <c:v>70.427971001465053</c:v>
                </c:pt>
                <c:pt idx="11">
                  <c:v>69.29763488586363</c:v>
                </c:pt>
                <c:pt idx="12">
                  <c:v>68.652156587411355</c:v>
                </c:pt>
                <c:pt idx="13">
                  <c:v>67.727803738317874</c:v>
                </c:pt>
                <c:pt idx="14">
                  <c:v>66.110019646365558</c:v>
                </c:pt>
                <c:pt idx="15">
                  <c:v>60.90163562360987</c:v>
                </c:pt>
                <c:pt idx="16">
                  <c:v>60.843618366394445</c:v>
                </c:pt>
                <c:pt idx="17">
                  <c:v>59.860509036849962</c:v>
                </c:pt>
                <c:pt idx="18">
                  <c:v>59.073598473606239</c:v>
                </c:pt>
                <c:pt idx="19">
                  <c:v>55.301970827206844</c:v>
                </c:pt>
                <c:pt idx="20">
                  <c:v>53.975422230083808</c:v>
                </c:pt>
                <c:pt idx="21">
                  <c:v>53.901267531034698</c:v>
                </c:pt>
                <c:pt idx="22">
                  <c:v>50.679017776591436</c:v>
                </c:pt>
                <c:pt idx="23">
                  <c:v>50.085815313083437</c:v>
                </c:pt>
                <c:pt idx="24">
                  <c:v>48.721887753508433</c:v>
                </c:pt>
                <c:pt idx="25">
                  <c:v>48.119474856161446</c:v>
                </c:pt>
                <c:pt idx="26">
                  <c:v>43.294111718612207</c:v>
                </c:pt>
                <c:pt idx="27">
                  <c:v>40.228402326742263</c:v>
                </c:pt>
                <c:pt idx="28">
                  <c:v>35.122753435921609</c:v>
                </c:pt>
                <c:pt idx="29">
                  <c:v>31.537265819628967</c:v>
                </c:pt>
                <c:pt idx="30">
                  <c:v>31.52460200145412</c:v>
                </c:pt>
                <c:pt idx="31">
                  <c:v>29.967236571023459</c:v>
                </c:pt>
                <c:pt idx="32">
                  <c:v>25.606101277764303</c:v>
                </c:pt>
                <c:pt idx="33">
                  <c:v>14.638609332113449</c:v>
                </c:pt>
                <c:pt idx="34">
                  <c:v>12.81499752330917</c:v>
                </c:pt>
                <c:pt idx="35">
                  <c:v>12.376493521973405</c:v>
                </c:pt>
                <c:pt idx="36">
                  <c:v>10.537020436757523</c:v>
                </c:pt>
              </c:numCache>
            </c:numRef>
          </c:val>
        </c:ser>
        <c:ser>
          <c:idx val="3"/>
          <c:order val="2"/>
          <c:tx>
            <c:strRef>
              <c:f>Sheet1!$D$1</c:f>
              <c:strCache>
                <c:ptCount val="1"/>
                <c:pt idx="0">
                  <c:v>1970s</c:v>
                </c:pt>
              </c:strCache>
            </c:strRef>
          </c:tx>
          <c:spPr>
            <a:solidFill>
              <a:schemeClr val="tx1"/>
            </a:solidFill>
            <a:ln w="28534">
              <a:noFill/>
            </a:ln>
          </c:spPr>
          <c:cat>
            <c:strRef>
              <c:f>Sheet1!$A$2:$A$38</c:f>
              <c:strCache>
                <c:ptCount val="37"/>
                <c:pt idx="0">
                  <c:v>United States </c:v>
                </c:pt>
                <c:pt idx="1">
                  <c:v>Czech Republic </c:v>
                </c:pt>
                <c:pt idx="2">
                  <c:v>Estonia</c:v>
                </c:pt>
                <c:pt idx="3">
                  <c:v>Germany</c:v>
                </c:pt>
                <c:pt idx="4">
                  <c:v>Switzerland</c:v>
                </c:pt>
                <c:pt idx="5">
                  <c:v>Denmark </c:v>
                </c:pt>
                <c:pt idx="6">
                  <c:v>Canada </c:v>
                </c:pt>
                <c:pt idx="7">
                  <c:v>Norway</c:v>
                </c:pt>
                <c:pt idx="8">
                  <c:v>Sweden </c:v>
                </c:pt>
                <c:pt idx="9">
                  <c:v>Russian Federation4</c:v>
                </c:pt>
                <c:pt idx="10">
                  <c:v>Austria3</c:v>
                </c:pt>
                <c:pt idx="11">
                  <c:v>Slovenia</c:v>
                </c:pt>
                <c:pt idx="12">
                  <c:v>Israel</c:v>
                </c:pt>
                <c:pt idx="13">
                  <c:v>Slovak Republic</c:v>
                </c:pt>
                <c:pt idx="14">
                  <c:v>New Zealand </c:v>
                </c:pt>
                <c:pt idx="15">
                  <c:v>Hungary </c:v>
                </c:pt>
                <c:pt idx="16">
                  <c:v>Finland</c:v>
                </c:pt>
                <c:pt idx="17">
                  <c:v>United Kingdom3</c:v>
                </c:pt>
                <c:pt idx="18">
                  <c:v>Netherlands</c:v>
                </c:pt>
                <c:pt idx="19">
                  <c:v>Luxembourg </c:v>
                </c:pt>
                <c:pt idx="20">
                  <c:v>EU19  average</c:v>
                </c:pt>
                <c:pt idx="21">
                  <c:v>OECD average</c:v>
                </c:pt>
                <c:pt idx="22">
                  <c:v>France</c:v>
                </c:pt>
                <c:pt idx="23">
                  <c:v>Australia </c:v>
                </c:pt>
                <c:pt idx="24">
                  <c:v>Iceland</c:v>
                </c:pt>
                <c:pt idx="25">
                  <c:v>Belgium</c:v>
                </c:pt>
                <c:pt idx="26">
                  <c:v>Poland</c:v>
                </c:pt>
                <c:pt idx="27">
                  <c:v>Ireland</c:v>
                </c:pt>
                <c:pt idx="28">
                  <c:v>Korea</c:v>
                </c:pt>
                <c:pt idx="29">
                  <c:v>Chile2</c:v>
                </c:pt>
                <c:pt idx="30">
                  <c:v>Greece</c:v>
                </c:pt>
                <c:pt idx="31">
                  <c:v>Italy</c:v>
                </c:pt>
                <c:pt idx="32">
                  <c:v>Spain</c:v>
                </c:pt>
                <c:pt idx="33">
                  <c:v>Turkey </c:v>
                </c:pt>
                <c:pt idx="34">
                  <c:v>Portugal </c:v>
                </c:pt>
                <c:pt idx="35">
                  <c:v>Mexico</c:v>
                </c:pt>
                <c:pt idx="36">
                  <c:v>Brazil2</c:v>
                </c:pt>
              </c:strCache>
            </c:strRef>
          </c:cat>
          <c:val>
            <c:numRef>
              <c:f>Sheet1!$D$2:$D$38</c:f>
              <c:numCache>
                <c:formatCode>0</c:formatCode>
                <c:ptCount val="37"/>
                <c:pt idx="0">
                  <c:v>2.8048129483724193</c:v>
                </c:pt>
                <c:pt idx="1">
                  <c:v>4.7634450464598865</c:v>
                </c:pt>
                <c:pt idx="2">
                  <c:v>11.222530482493667</c:v>
                </c:pt>
                <c:pt idx="3">
                  <c:v>5.0523946745022386</c:v>
                </c:pt>
                <c:pt idx="4">
                  <c:v>5.2700276437750517</c:v>
                </c:pt>
                <c:pt idx="5">
                  <c:v>2.4522400238347117</c:v>
                </c:pt>
                <c:pt idx="6">
                  <c:v>9.4154927394048311</c:v>
                </c:pt>
                <c:pt idx="7">
                  <c:v>1.2610670218674613</c:v>
                </c:pt>
                <c:pt idx="8">
                  <c:v>9.9171234722358221</c:v>
                </c:pt>
                <c:pt idx="9">
                  <c:v>18.569926048869117</c:v>
                </c:pt>
                <c:pt idx="10">
                  <c:v>7.2804887516591918</c:v>
                </c:pt>
                <c:pt idx="11">
                  <c:v>5.5522320401485095</c:v>
                </c:pt>
                <c:pt idx="12">
                  <c:v>6.2089206400965367</c:v>
                </c:pt>
                <c:pt idx="13">
                  <c:v>17.510008947107451</c:v>
                </c:pt>
                <c:pt idx="14">
                  <c:v>11.920704025668648</c:v>
                </c:pt>
                <c:pt idx="15">
                  <c:v>14.83185961500933</c:v>
                </c:pt>
                <c:pt idx="16">
                  <c:v>17.234460169345567</c:v>
                </c:pt>
                <c:pt idx="17">
                  <c:v>5.0772452665070276</c:v>
                </c:pt>
                <c:pt idx="18">
                  <c:v>10.253981723461433</c:v>
                </c:pt>
                <c:pt idx="19">
                  <c:v>4.9683621153132833</c:v>
                </c:pt>
                <c:pt idx="20">
                  <c:v>10.383098535827015</c:v>
                </c:pt>
                <c:pt idx="21">
                  <c:v>10.070351544741403</c:v>
                </c:pt>
                <c:pt idx="22">
                  <c:v>9.1359054058568319</c:v>
                </c:pt>
                <c:pt idx="23">
                  <c:v>11.403300218942572</c:v>
                </c:pt>
                <c:pt idx="24">
                  <c:v>13.821382589756304</c:v>
                </c:pt>
                <c:pt idx="25">
                  <c:v>12.24770463628362</c:v>
                </c:pt>
                <c:pt idx="26">
                  <c:v>3.8070216728437742</c:v>
                </c:pt>
                <c:pt idx="27">
                  <c:v>15.227062496957471</c:v>
                </c:pt>
                <c:pt idx="28">
                  <c:v>24.806897123414235</c:v>
                </c:pt>
                <c:pt idx="29">
                  <c:v>12.906925053411445</c:v>
                </c:pt>
                <c:pt idx="30">
                  <c:v>19.252052698314003</c:v>
                </c:pt>
                <c:pt idx="31">
                  <c:v>16.014893859042388</c:v>
                </c:pt>
                <c:pt idx="32">
                  <c:v>15.456743300075139</c:v>
                </c:pt>
                <c:pt idx="33">
                  <c:v>6.1526769084760033</c:v>
                </c:pt>
                <c:pt idx="34">
                  <c:v>6.3753916047570494</c:v>
                </c:pt>
                <c:pt idx="35">
                  <c:v>7.9049613971094885</c:v>
                </c:pt>
                <c:pt idx="36">
                  <c:v>16.069376162161703</c:v>
                </c:pt>
              </c:numCache>
            </c:numRef>
          </c:val>
        </c:ser>
        <c:ser>
          <c:idx val="4"/>
          <c:order val="3"/>
          <c:tx>
            <c:strRef>
              <c:f>Sheet1!$E$1</c:f>
              <c:strCache>
                <c:ptCount val="1"/>
                <c:pt idx="0">
                  <c:v>1980s</c:v>
                </c:pt>
              </c:strCache>
            </c:strRef>
          </c:tx>
          <c:spPr>
            <a:solidFill>
              <a:srgbClr val="FFC000"/>
            </a:solidFill>
            <a:ln w="28534">
              <a:noFill/>
            </a:ln>
          </c:spPr>
          <c:cat>
            <c:strRef>
              <c:f>Sheet1!$A$2:$A$38</c:f>
              <c:strCache>
                <c:ptCount val="37"/>
                <c:pt idx="0">
                  <c:v>United States </c:v>
                </c:pt>
                <c:pt idx="1">
                  <c:v>Czech Republic </c:v>
                </c:pt>
                <c:pt idx="2">
                  <c:v>Estonia</c:v>
                </c:pt>
                <c:pt idx="3">
                  <c:v>Germany</c:v>
                </c:pt>
                <c:pt idx="4">
                  <c:v>Switzerland</c:v>
                </c:pt>
                <c:pt idx="5">
                  <c:v>Denmark </c:v>
                </c:pt>
                <c:pt idx="6">
                  <c:v>Canada </c:v>
                </c:pt>
                <c:pt idx="7">
                  <c:v>Norway</c:v>
                </c:pt>
                <c:pt idx="8">
                  <c:v>Sweden </c:v>
                </c:pt>
                <c:pt idx="9">
                  <c:v>Russian Federation4</c:v>
                </c:pt>
                <c:pt idx="10">
                  <c:v>Austria3</c:v>
                </c:pt>
                <c:pt idx="11">
                  <c:v>Slovenia</c:v>
                </c:pt>
                <c:pt idx="12">
                  <c:v>Israel</c:v>
                </c:pt>
                <c:pt idx="13">
                  <c:v>Slovak Republic</c:v>
                </c:pt>
                <c:pt idx="14">
                  <c:v>New Zealand </c:v>
                </c:pt>
                <c:pt idx="15">
                  <c:v>Hungary </c:v>
                </c:pt>
                <c:pt idx="16">
                  <c:v>Finland</c:v>
                </c:pt>
                <c:pt idx="17">
                  <c:v>United Kingdom3</c:v>
                </c:pt>
                <c:pt idx="18">
                  <c:v>Netherlands</c:v>
                </c:pt>
                <c:pt idx="19">
                  <c:v>Luxembourg </c:v>
                </c:pt>
                <c:pt idx="20">
                  <c:v>EU19  average</c:v>
                </c:pt>
                <c:pt idx="21">
                  <c:v>OECD average</c:v>
                </c:pt>
                <c:pt idx="22">
                  <c:v>France</c:v>
                </c:pt>
                <c:pt idx="23">
                  <c:v>Australia </c:v>
                </c:pt>
                <c:pt idx="24">
                  <c:v>Iceland</c:v>
                </c:pt>
                <c:pt idx="25">
                  <c:v>Belgium</c:v>
                </c:pt>
                <c:pt idx="26">
                  <c:v>Poland</c:v>
                </c:pt>
                <c:pt idx="27">
                  <c:v>Ireland</c:v>
                </c:pt>
                <c:pt idx="28">
                  <c:v>Korea</c:v>
                </c:pt>
                <c:pt idx="29">
                  <c:v>Chile2</c:v>
                </c:pt>
                <c:pt idx="30">
                  <c:v>Greece</c:v>
                </c:pt>
                <c:pt idx="31">
                  <c:v>Italy</c:v>
                </c:pt>
                <c:pt idx="32">
                  <c:v>Spain</c:v>
                </c:pt>
                <c:pt idx="33">
                  <c:v>Turkey </c:v>
                </c:pt>
                <c:pt idx="34">
                  <c:v>Portugal </c:v>
                </c:pt>
                <c:pt idx="35">
                  <c:v>Mexico</c:v>
                </c:pt>
                <c:pt idx="36">
                  <c:v>Brazil2</c:v>
                </c:pt>
              </c:strCache>
            </c:strRef>
          </c:cat>
          <c:val>
            <c:numRef>
              <c:f>Sheet1!$E$2:$E$38</c:f>
              <c:numCache>
                <c:formatCode>0</c:formatCode>
                <c:ptCount val="37"/>
                <c:pt idx="0">
                  <c:v>0</c:v>
                </c:pt>
                <c:pt idx="1">
                  <c:v>5</c:v>
                </c:pt>
                <c:pt idx="2">
                  <c:v>3.5329913480696189</c:v>
                </c:pt>
                <c:pt idx="3">
                  <c:v>1.7042433411720879</c:v>
                </c:pt>
                <c:pt idx="4">
                  <c:v>2.9614916673273144</c:v>
                </c:pt>
                <c:pt idx="5">
                  <c:v>5.3985523256578025</c:v>
                </c:pt>
                <c:pt idx="6">
                  <c:v>4.0416167554835107</c:v>
                </c:pt>
                <c:pt idx="7">
                  <c:v>4.266018433995086</c:v>
                </c:pt>
                <c:pt idx="8">
                  <c:v>7.5032510481000401</c:v>
                </c:pt>
                <c:pt idx="9">
                  <c:v>4.3741477737661683</c:v>
                </c:pt>
                <c:pt idx="10">
                  <c:v>6.6944629629191752</c:v>
                </c:pt>
                <c:pt idx="11">
                  <c:v>8.7237513209506989</c:v>
                </c:pt>
                <c:pt idx="12">
                  <c:v>6.6457034106991424</c:v>
                </c:pt>
                <c:pt idx="13">
                  <c:v>6.5979105683909562</c:v>
                </c:pt>
                <c:pt idx="14">
                  <c:v>4.0339610715138079</c:v>
                </c:pt>
                <c:pt idx="15">
                  <c:v>5.3331025497012661</c:v>
                </c:pt>
                <c:pt idx="16">
                  <c:v>9.257251419304751</c:v>
                </c:pt>
                <c:pt idx="17">
                  <c:v>2.0339013770656362</c:v>
                </c:pt>
                <c:pt idx="18">
                  <c:v>6.5501017537210942</c:v>
                </c:pt>
                <c:pt idx="19">
                  <c:v>7.9509283411557305</c:v>
                </c:pt>
                <c:pt idx="20">
                  <c:v>7.6794074377960442</c:v>
                </c:pt>
                <c:pt idx="21">
                  <c:v>7.0397190734546937</c:v>
                </c:pt>
                <c:pt idx="22">
                  <c:v>11.054005470373902</c:v>
                </c:pt>
                <c:pt idx="23">
                  <c:v>4.4371272423036814</c:v>
                </c:pt>
                <c:pt idx="24">
                  <c:v>4.2137337370637482</c:v>
                </c:pt>
                <c:pt idx="25">
                  <c:v>11.465325616754306</c:v>
                </c:pt>
                <c:pt idx="26">
                  <c:v>3.1633839422093075</c:v>
                </c:pt>
                <c:pt idx="27">
                  <c:v>14.22942731487877</c:v>
                </c:pt>
                <c:pt idx="28">
                  <c:v>28.058176788714178</c:v>
                </c:pt>
                <c:pt idx="29">
                  <c:v>8.0239900485881677</c:v>
                </c:pt>
                <c:pt idx="30">
                  <c:v>14.594504458930366</c:v>
                </c:pt>
                <c:pt idx="31">
                  <c:v>8.0994064734273081</c:v>
                </c:pt>
                <c:pt idx="32">
                  <c:v>12.795996061705496</c:v>
                </c:pt>
                <c:pt idx="33">
                  <c:v>3.9035284083074004</c:v>
                </c:pt>
                <c:pt idx="34">
                  <c:v>6.728910993714031</c:v>
                </c:pt>
                <c:pt idx="35">
                  <c:v>3.0854015065252982</c:v>
                </c:pt>
                <c:pt idx="36">
                  <c:v>5.4224345878693034</c:v>
                </c:pt>
              </c:numCache>
            </c:numRef>
          </c:val>
        </c:ser>
        <c:ser>
          <c:idx val="0"/>
          <c:order val="4"/>
          <c:tx>
            <c:strRef>
              <c:f>Sheet1!$F$1</c:f>
              <c:strCache>
                <c:ptCount val="1"/>
                <c:pt idx="0">
                  <c:v>1990s</c:v>
                </c:pt>
              </c:strCache>
            </c:strRef>
          </c:tx>
          <c:spPr>
            <a:solidFill>
              <a:srgbClr val="FF0000"/>
            </a:solidFill>
            <a:ln w="28534">
              <a:noFill/>
            </a:ln>
          </c:spPr>
          <c:cat>
            <c:strRef>
              <c:f>Sheet1!$A$2:$A$38</c:f>
              <c:strCache>
                <c:ptCount val="37"/>
                <c:pt idx="0">
                  <c:v>United States </c:v>
                </c:pt>
                <c:pt idx="1">
                  <c:v>Czech Republic </c:v>
                </c:pt>
                <c:pt idx="2">
                  <c:v>Estonia</c:v>
                </c:pt>
                <c:pt idx="3">
                  <c:v>Germany</c:v>
                </c:pt>
                <c:pt idx="4">
                  <c:v>Switzerland</c:v>
                </c:pt>
                <c:pt idx="5">
                  <c:v>Denmark </c:v>
                </c:pt>
                <c:pt idx="6">
                  <c:v>Canada </c:v>
                </c:pt>
                <c:pt idx="7">
                  <c:v>Norway</c:v>
                </c:pt>
                <c:pt idx="8">
                  <c:v>Sweden </c:v>
                </c:pt>
                <c:pt idx="9">
                  <c:v>Russian Federation4</c:v>
                </c:pt>
                <c:pt idx="10">
                  <c:v>Austria3</c:v>
                </c:pt>
                <c:pt idx="11">
                  <c:v>Slovenia</c:v>
                </c:pt>
                <c:pt idx="12">
                  <c:v>Israel</c:v>
                </c:pt>
                <c:pt idx="13">
                  <c:v>Slovak Republic</c:v>
                </c:pt>
                <c:pt idx="14">
                  <c:v>New Zealand </c:v>
                </c:pt>
                <c:pt idx="15">
                  <c:v>Hungary </c:v>
                </c:pt>
                <c:pt idx="16">
                  <c:v>Finland</c:v>
                </c:pt>
                <c:pt idx="17">
                  <c:v>United Kingdom3</c:v>
                </c:pt>
                <c:pt idx="18">
                  <c:v>Netherlands</c:v>
                </c:pt>
                <c:pt idx="19">
                  <c:v>Luxembourg </c:v>
                </c:pt>
                <c:pt idx="20">
                  <c:v>EU19  average</c:v>
                </c:pt>
                <c:pt idx="21">
                  <c:v>OECD average</c:v>
                </c:pt>
                <c:pt idx="22">
                  <c:v>France</c:v>
                </c:pt>
                <c:pt idx="23">
                  <c:v>Australia </c:v>
                </c:pt>
                <c:pt idx="24">
                  <c:v>Iceland</c:v>
                </c:pt>
                <c:pt idx="25">
                  <c:v>Belgium</c:v>
                </c:pt>
                <c:pt idx="26">
                  <c:v>Poland</c:v>
                </c:pt>
                <c:pt idx="27">
                  <c:v>Ireland</c:v>
                </c:pt>
                <c:pt idx="28">
                  <c:v>Korea</c:v>
                </c:pt>
                <c:pt idx="29">
                  <c:v>Chile2</c:v>
                </c:pt>
                <c:pt idx="30">
                  <c:v>Greece</c:v>
                </c:pt>
                <c:pt idx="31">
                  <c:v>Italy</c:v>
                </c:pt>
                <c:pt idx="32">
                  <c:v>Spain</c:v>
                </c:pt>
                <c:pt idx="33">
                  <c:v>Turkey </c:v>
                </c:pt>
                <c:pt idx="34">
                  <c:v>Portugal </c:v>
                </c:pt>
                <c:pt idx="35">
                  <c:v>Mexico</c:v>
                </c:pt>
                <c:pt idx="36">
                  <c:v>Brazil2</c:v>
                </c:pt>
              </c:strCache>
            </c:strRef>
          </c:cat>
          <c:val>
            <c:numRef>
              <c:f>Sheet1!$F$2:$F$38</c:f>
              <c:numCache>
                <c:formatCode>0</c:formatCode>
                <c:ptCount val="37"/>
                <c:pt idx="0">
                  <c:v>0</c:v>
                </c:pt>
                <c:pt idx="1">
                  <c:v>1</c:v>
                </c:pt>
                <c:pt idx="2">
                  <c:v>0</c:v>
                </c:pt>
                <c:pt idx="3">
                  <c:v>0</c:v>
                </c:pt>
                <c:pt idx="4">
                  <c:v>3.1381351551320797</c:v>
                </c:pt>
                <c:pt idx="5">
                  <c:v>4.2512847099220892</c:v>
                </c:pt>
                <c:pt idx="6">
                  <c:v>2.4194843994163335</c:v>
                </c:pt>
                <c:pt idx="7">
                  <c:v>5.1856363556023304</c:v>
                </c:pt>
                <c:pt idx="8">
                  <c:v>1.0476741032881438</c:v>
                </c:pt>
                <c:pt idx="9">
                  <c:v>0</c:v>
                </c:pt>
                <c:pt idx="10">
                  <c:v>3.0631792177302812</c:v>
                </c:pt>
                <c:pt idx="11">
                  <c:v>7.6150955408371503</c:v>
                </c:pt>
                <c:pt idx="12">
                  <c:v>4.2302703850589527</c:v>
                </c:pt>
                <c:pt idx="13">
                  <c:v>1.1748441709483481</c:v>
                </c:pt>
                <c:pt idx="14">
                  <c:v>3.1191041348687327</c:v>
                </c:pt>
                <c:pt idx="15">
                  <c:v>3.917014275610768</c:v>
                </c:pt>
                <c:pt idx="16">
                  <c:v>2.1081351591801791</c:v>
                </c:pt>
                <c:pt idx="17">
                  <c:v>5.9536941694076404</c:v>
                </c:pt>
                <c:pt idx="18">
                  <c:v>5.3879557615269125</c:v>
                </c:pt>
                <c:pt idx="19">
                  <c:v>8.3119087319122809</c:v>
                </c:pt>
                <c:pt idx="20">
                  <c:v>6.5739138076929748</c:v>
                </c:pt>
                <c:pt idx="21">
                  <c:v>5.9671187438338915</c:v>
                </c:pt>
                <c:pt idx="22">
                  <c:v>10.217865398148163</c:v>
                </c:pt>
                <c:pt idx="23">
                  <c:v>12.683737039516686</c:v>
                </c:pt>
                <c:pt idx="24">
                  <c:v>2.271775780021319</c:v>
                </c:pt>
                <c:pt idx="25">
                  <c:v>9.1083143213294839</c:v>
                </c:pt>
                <c:pt idx="26">
                  <c:v>12.226770650722781</c:v>
                </c:pt>
                <c:pt idx="27">
                  <c:v>11.395822068770926</c:v>
                </c:pt>
                <c:pt idx="28">
                  <c:v>9.3424084459223504</c:v>
                </c:pt>
                <c:pt idx="29">
                  <c:v>11.866308174644509</c:v>
                </c:pt>
                <c:pt idx="30">
                  <c:v>8.2772829399736167</c:v>
                </c:pt>
                <c:pt idx="31">
                  <c:v>11.831780707541377</c:v>
                </c:pt>
                <c:pt idx="32">
                  <c:v>10.074895721628549</c:v>
                </c:pt>
                <c:pt idx="33">
                  <c:v>10.987539248526556</c:v>
                </c:pt>
                <c:pt idx="34">
                  <c:v>16.912449390816743</c:v>
                </c:pt>
                <c:pt idx="35">
                  <c:v>0.63339481624856386</c:v>
                </c:pt>
                <c:pt idx="36">
                  <c:v>6.0093614045263202</c:v>
                </c:pt>
              </c:numCache>
            </c:numRef>
          </c:val>
        </c:ser>
        <c:overlap val="100"/>
        <c:axId val="170594688"/>
        <c:axId val="170596224"/>
      </c:barChart>
      <c:catAx>
        <c:axId val="170594688"/>
        <c:scaling>
          <c:orientation val="minMax"/>
        </c:scaling>
        <c:axPos val="b"/>
        <c:numFmt formatCode="General" sourceLinked="1"/>
        <c:tickLblPos val="low"/>
        <c:spPr>
          <a:ln w="12671">
            <a:solidFill>
              <a:schemeClr val="tx1"/>
            </a:solidFill>
            <a:prstDash val="solid"/>
          </a:ln>
        </c:spPr>
        <c:txPr>
          <a:bodyPr rot="-5400000" vert="horz"/>
          <a:lstStyle/>
          <a:p>
            <a:pPr>
              <a:defRPr lang="en-GB" sz="1004" b="1" i="0" u="none" strike="noStrike" baseline="0">
                <a:solidFill>
                  <a:schemeClr val="tx1"/>
                </a:solidFill>
                <a:latin typeface="Comic Sans MS"/>
                <a:ea typeface="Comic Sans MS"/>
                <a:cs typeface="Comic Sans MS"/>
              </a:defRPr>
            </a:pPr>
            <a:endParaRPr lang="en-US"/>
          </a:p>
        </c:txPr>
        <c:crossAx val="170596224"/>
        <c:crosses val="autoZero"/>
        <c:auto val="1"/>
        <c:lblAlgn val="ctr"/>
        <c:lblOffset val="100"/>
        <c:tickLblSkip val="1"/>
        <c:tickMarkSkip val="1"/>
      </c:catAx>
      <c:valAx>
        <c:axId val="170596224"/>
        <c:scaling>
          <c:orientation val="minMax"/>
          <c:max val="100"/>
          <c:min val="0"/>
        </c:scaling>
        <c:axPos val="l"/>
        <c:majorGridlines>
          <c:spPr>
            <a:ln w="3173">
              <a:solidFill>
                <a:schemeClr val="tx1"/>
              </a:solidFill>
              <a:prstDash val="solid"/>
            </a:ln>
          </c:spPr>
        </c:majorGridlines>
        <c:numFmt formatCode="0" sourceLinked="1"/>
        <c:tickLblPos val="low"/>
        <c:spPr>
          <a:ln w="3173">
            <a:solidFill>
              <a:schemeClr val="tx1"/>
            </a:solidFill>
            <a:prstDash val="solid"/>
          </a:ln>
        </c:spPr>
        <c:txPr>
          <a:bodyPr rot="0" vert="horz"/>
          <a:lstStyle/>
          <a:p>
            <a:pPr>
              <a:defRPr lang="en-GB" sz="1004" b="1" i="0" u="none" strike="noStrike" baseline="0">
                <a:solidFill>
                  <a:schemeClr val="tx1"/>
                </a:solidFill>
                <a:latin typeface="Comic Sans MS"/>
                <a:ea typeface="Comic Sans MS"/>
                <a:cs typeface="Comic Sans MS"/>
              </a:defRPr>
            </a:pPr>
            <a:endParaRPr lang="en-US"/>
          </a:p>
        </c:txPr>
        <c:crossAx val="170594688"/>
        <c:crosses val="autoZero"/>
        <c:crossBetween val="between"/>
      </c:valAx>
      <c:spPr>
        <a:noFill/>
        <a:ln w="12671">
          <a:solidFill>
            <a:schemeClr val="tx1"/>
          </a:solidFill>
          <a:prstDash val="sysDot"/>
        </a:ln>
      </c:spPr>
    </c:plotArea>
    <c:legend>
      <c:legendPos val="r"/>
      <c:layout>
        <c:manualLayout>
          <c:xMode val="edge"/>
          <c:yMode val="edge"/>
          <c:x val="0.13829787234042581"/>
          <c:y val="1.1090573012939036E-2"/>
          <c:w val="0.47399527186761292"/>
          <c:h val="7.7634011090573024E-2"/>
        </c:manualLayout>
      </c:layout>
      <c:spPr>
        <a:noFill/>
        <a:ln w="25341">
          <a:noFill/>
        </a:ln>
      </c:spPr>
      <c:txPr>
        <a:bodyPr/>
        <a:lstStyle/>
        <a:p>
          <a:pPr>
            <a:defRPr lang="en-GB" sz="1105" b="0" i="0" u="none" strike="noStrike" baseline="0">
              <a:solidFill>
                <a:schemeClr val="tx1"/>
              </a:solidFill>
              <a:latin typeface="Comic Sans MS"/>
              <a:ea typeface="Comic Sans MS"/>
              <a:cs typeface="Comic Sans MS"/>
            </a:defRPr>
          </a:pPr>
          <a:endParaRPr lang="en-US"/>
        </a:p>
      </c:txPr>
    </c:legend>
    <c:plotVisOnly val="1"/>
    <c:dispBlanksAs val="gap"/>
  </c:chart>
  <c:spPr>
    <a:noFill/>
    <a:ln>
      <a:noFill/>
    </a:ln>
  </c:spPr>
  <c:txPr>
    <a:bodyPr/>
    <a:lstStyle/>
    <a:p>
      <a:pPr algn="just">
        <a:defRPr sz="1793" b="1" i="0" u="none" strike="noStrike" baseline="0">
          <a:solidFill>
            <a:schemeClr val="tx1"/>
          </a:solidFill>
          <a:latin typeface="Comic Sans MS"/>
          <a:ea typeface="Comic Sans MS"/>
          <a:cs typeface="Comic Sans MS"/>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54627" name="Rectangle 3"/>
          <p:cNvSpPr>
            <a:spLocks noGrp="1" noChangeArrowheads="1"/>
          </p:cNvSpPr>
          <p:nvPr>
            <p:ph type="dt" idx="1"/>
          </p:nvPr>
        </p:nvSpPr>
        <p:spPr bwMode="auto">
          <a:xfrm>
            <a:off x="3884613"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54628" name="Rectangle 4"/>
          <p:cNvSpPr>
            <a:spLocks noGrp="1" noRot="1" noChangeAspect="1" noChangeArrowheads="1" noTextEdit="1"/>
          </p:cNvSpPr>
          <p:nvPr>
            <p:ph type="sldImg" idx="2"/>
          </p:nvPr>
        </p:nvSpPr>
        <p:spPr bwMode="auto">
          <a:xfrm>
            <a:off x="1158875" y="681038"/>
            <a:ext cx="4540250" cy="3405187"/>
          </a:xfrm>
          <a:prstGeom prst="rect">
            <a:avLst/>
          </a:prstGeom>
          <a:noFill/>
          <a:ln w="9525">
            <a:solidFill>
              <a:srgbClr val="000000"/>
            </a:solidFill>
            <a:miter lim="800000"/>
            <a:headEnd/>
            <a:tailEnd/>
          </a:ln>
          <a:effectLst/>
        </p:spPr>
      </p:sp>
      <p:sp>
        <p:nvSpPr>
          <p:cNvPr id="154629" name="Rectangle 5"/>
          <p:cNvSpPr>
            <a:spLocks noGrp="1" noChangeArrowheads="1"/>
          </p:cNvSpPr>
          <p:nvPr>
            <p:ph type="body" sz="quarter" idx="3"/>
          </p:nvPr>
        </p:nvSpPr>
        <p:spPr bwMode="auto">
          <a:xfrm>
            <a:off x="685800" y="4313238"/>
            <a:ext cx="5486400" cy="4086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4630" name="Rectangle 6"/>
          <p:cNvSpPr>
            <a:spLocks noGrp="1" noChangeArrowheads="1"/>
          </p:cNvSpPr>
          <p:nvPr>
            <p:ph type="ftr" sz="quarter" idx="4"/>
          </p:nvPr>
        </p:nvSpPr>
        <p:spPr bwMode="auto">
          <a:xfrm>
            <a:off x="0" y="8624899"/>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4631" name="Rectangle 7"/>
          <p:cNvSpPr>
            <a:spLocks noGrp="1" noChangeArrowheads="1"/>
          </p:cNvSpPr>
          <p:nvPr>
            <p:ph type="sldNum" sz="quarter" idx="5"/>
          </p:nvPr>
        </p:nvSpPr>
        <p:spPr bwMode="auto">
          <a:xfrm>
            <a:off x="3884613" y="8624899"/>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F1372D5-76F1-439F-9709-186A3A65701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8763000" cy="5943600"/>
            <a:chOff x="0" y="0"/>
            <a:chExt cx="5520" cy="3744"/>
          </a:xfrm>
        </p:grpSpPr>
        <p:sp>
          <p:nvSpPr>
            <p:cNvPr id="5123"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5124" name="Group 4"/>
            <p:cNvGrpSpPr>
              <a:grpSpLocks/>
            </p:cNvGrpSpPr>
            <p:nvPr userDrawn="1"/>
          </p:nvGrpSpPr>
          <p:grpSpPr bwMode="auto">
            <a:xfrm>
              <a:off x="0" y="2208"/>
              <a:ext cx="5520" cy="1536"/>
              <a:chOff x="0" y="2208"/>
              <a:chExt cx="5520" cy="1536"/>
            </a:xfrm>
          </p:grpSpPr>
          <p:sp>
            <p:nvSpPr>
              <p:cNvPr id="5125"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6"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7"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n-US"/>
              </a:p>
            </p:txBody>
          </p:sp>
        </p:grpSp>
        <p:grpSp>
          <p:nvGrpSpPr>
            <p:cNvPr id="5128" name="Group 8"/>
            <p:cNvGrpSpPr>
              <a:grpSpLocks/>
            </p:cNvGrpSpPr>
            <p:nvPr userDrawn="1"/>
          </p:nvGrpSpPr>
          <p:grpSpPr bwMode="auto">
            <a:xfrm>
              <a:off x="400" y="336"/>
              <a:ext cx="5088" cy="192"/>
              <a:chOff x="400" y="336"/>
              <a:chExt cx="5088" cy="192"/>
            </a:xfrm>
          </p:grpSpPr>
          <p:sp>
            <p:nvSpPr>
              <p:cNvPr id="5129"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5130"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n-US"/>
              </a:p>
            </p:txBody>
          </p:sp>
        </p:grpSp>
      </p:grpSp>
      <p:sp>
        <p:nvSpPr>
          <p:cNvPr id="5131"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513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5133" name="Rectangle 13"/>
          <p:cNvSpPr>
            <a:spLocks noGrp="1" noChangeArrowheads="1"/>
          </p:cNvSpPr>
          <p:nvPr>
            <p:ph type="dt" sz="half" idx="2"/>
          </p:nvPr>
        </p:nvSpPr>
        <p:spPr>
          <a:xfrm>
            <a:off x="912813" y="6251575"/>
            <a:ext cx="1905000" cy="457200"/>
          </a:xfrm>
        </p:spPr>
        <p:txBody>
          <a:bodyPr/>
          <a:lstStyle>
            <a:lvl1pPr>
              <a:defRPr/>
            </a:lvl1pPr>
          </a:lstStyle>
          <a:p>
            <a:endParaRPr lang="en-US"/>
          </a:p>
        </p:txBody>
      </p:sp>
      <p:sp>
        <p:nvSpPr>
          <p:cNvPr id="5134" name="Rectangle 14"/>
          <p:cNvSpPr>
            <a:spLocks noGrp="1" noChangeArrowheads="1"/>
          </p:cNvSpPr>
          <p:nvPr>
            <p:ph type="ftr" sz="quarter" idx="3"/>
          </p:nvPr>
        </p:nvSpPr>
        <p:spPr>
          <a:xfrm>
            <a:off x="3354388" y="6248400"/>
            <a:ext cx="2895600" cy="457200"/>
          </a:xfrm>
        </p:spPr>
        <p:txBody>
          <a:bodyPr/>
          <a:lstStyle>
            <a:lvl1pPr>
              <a:defRPr/>
            </a:lvl1pPr>
          </a:lstStyle>
          <a:p>
            <a:endParaRPr lang="en-US"/>
          </a:p>
        </p:txBody>
      </p:sp>
      <p:sp>
        <p:nvSpPr>
          <p:cNvPr id="5135" name="Rectangle 15"/>
          <p:cNvSpPr>
            <a:spLocks noGrp="1" noChangeArrowheads="1"/>
          </p:cNvSpPr>
          <p:nvPr>
            <p:ph type="sldNum" sz="quarter" idx="4"/>
          </p:nvPr>
        </p:nvSpPr>
        <p:spPr/>
        <p:txBody>
          <a:bodyPr/>
          <a:lstStyle>
            <a:lvl1pPr>
              <a:defRPr/>
            </a:lvl1pPr>
          </a:lstStyle>
          <a:p>
            <a:fld id="{C7B45626-AC53-4562-9603-7AA844C74D2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4220DC-8409-47ED-ADBE-75D805223D2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3916EA4-B555-46DE-B7F9-7B3EE8A8228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876800" y="1600200"/>
            <a:ext cx="3810000" cy="4530725"/>
          </a:xfrm>
        </p:spPr>
        <p:txBody>
          <a:bodyPr/>
          <a:lstStyle/>
          <a:p>
            <a:endParaRPr lang="en-US"/>
          </a:p>
        </p:txBody>
      </p:sp>
      <p:sp>
        <p:nvSpPr>
          <p:cNvPr id="5" name="Date Placeholder 4"/>
          <p:cNvSpPr>
            <a:spLocks noGrp="1"/>
          </p:cNvSpPr>
          <p:nvPr>
            <p:ph type="dt" sz="half" idx="10"/>
          </p:nvPr>
        </p:nvSpPr>
        <p:spPr>
          <a:xfrm>
            <a:off x="914400" y="6251575"/>
            <a:ext cx="1981200" cy="457200"/>
          </a:xfrm>
        </p:spPr>
        <p:txBody>
          <a:bodyPr/>
          <a:lstStyle>
            <a:lvl1pPr>
              <a:defRPr/>
            </a:lvl1pPr>
          </a:lstStyle>
          <a:p>
            <a:endParaRPr lang="en-US"/>
          </a:p>
        </p:txBody>
      </p:sp>
      <p:sp>
        <p:nvSpPr>
          <p:cNvPr id="6" name="Footer Placeholder 5"/>
          <p:cNvSpPr>
            <a:spLocks noGrp="1"/>
          </p:cNvSpPr>
          <p:nvPr>
            <p:ph type="ftr" sz="quarter" idx="11"/>
          </p:nvPr>
        </p:nvSpPr>
        <p:spPr>
          <a:xfrm>
            <a:off x="3352800" y="6248400"/>
            <a:ext cx="2971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fld id="{F985B30D-7C97-412D-BF7A-3590521629D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14400" y="1600200"/>
            <a:ext cx="7772400" cy="4530725"/>
          </a:xfrm>
        </p:spPr>
        <p:txBody>
          <a:bodyPr/>
          <a:lstStyle/>
          <a:p>
            <a:endParaRPr lang="en-US"/>
          </a:p>
        </p:txBody>
      </p:sp>
      <p:sp>
        <p:nvSpPr>
          <p:cNvPr id="4" name="Date Placeholder 3"/>
          <p:cNvSpPr>
            <a:spLocks noGrp="1"/>
          </p:cNvSpPr>
          <p:nvPr>
            <p:ph type="dt" sz="half" idx="10"/>
          </p:nvPr>
        </p:nvSpPr>
        <p:spPr>
          <a:xfrm>
            <a:off x="914400" y="6251575"/>
            <a:ext cx="1981200" cy="457200"/>
          </a:xfrm>
        </p:spPr>
        <p:txBody>
          <a:bodyPr/>
          <a:lstStyle>
            <a:lvl1pPr>
              <a:defRPr/>
            </a:lvl1pPr>
          </a:lstStyle>
          <a:p>
            <a:endParaRPr lang="en-US"/>
          </a:p>
        </p:txBody>
      </p:sp>
      <p:sp>
        <p:nvSpPr>
          <p:cNvPr id="5" name="Footer Placeholder 4"/>
          <p:cNvSpPr>
            <a:spLocks noGrp="1"/>
          </p:cNvSpPr>
          <p:nvPr>
            <p:ph type="ftr" sz="quarter" idx="11"/>
          </p:nvPr>
        </p:nvSpPr>
        <p:spPr>
          <a:xfrm>
            <a:off x="3352800" y="6248400"/>
            <a:ext cx="29718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81800" y="6248400"/>
            <a:ext cx="1905000" cy="457200"/>
          </a:xfrm>
        </p:spPr>
        <p:txBody>
          <a:bodyPr/>
          <a:lstStyle>
            <a:lvl1pPr>
              <a:defRPr/>
            </a:lvl1pPr>
          </a:lstStyle>
          <a:p>
            <a:fld id="{1FDC91B2-A3F0-46C8-A7BE-40A46FEA2363}"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914400" y="6251575"/>
            <a:ext cx="1981200" cy="457200"/>
          </a:xfrm>
        </p:spPr>
        <p:txBody>
          <a:bodyPr/>
          <a:lstStyle>
            <a:lvl1pPr>
              <a:defRPr/>
            </a:lvl1pPr>
          </a:lstStyle>
          <a:p>
            <a:endParaRPr lang="en-US"/>
          </a:p>
        </p:txBody>
      </p:sp>
      <p:sp>
        <p:nvSpPr>
          <p:cNvPr id="7" name="Footer Placeholder 6"/>
          <p:cNvSpPr>
            <a:spLocks noGrp="1"/>
          </p:cNvSpPr>
          <p:nvPr>
            <p:ph type="ftr" sz="quarter" idx="11"/>
          </p:nvPr>
        </p:nvSpPr>
        <p:spPr>
          <a:xfrm>
            <a:off x="3352800" y="6248400"/>
            <a:ext cx="29718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781800" y="6248400"/>
            <a:ext cx="1905000" cy="457200"/>
          </a:xfrm>
        </p:spPr>
        <p:txBody>
          <a:bodyPr/>
          <a:lstStyle>
            <a:lvl1pPr>
              <a:defRPr/>
            </a:lvl1pPr>
          </a:lstStyle>
          <a:p>
            <a:fld id="{A141AF90-0B81-491E-A6E7-0A102C18B568}"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14400" y="6251575"/>
            <a:ext cx="1981200" cy="457200"/>
          </a:xfrm>
        </p:spPr>
        <p:txBody>
          <a:bodyPr/>
          <a:lstStyle>
            <a:lvl1pPr>
              <a:defRPr/>
            </a:lvl1pPr>
          </a:lstStyle>
          <a:p>
            <a:endParaRPr lang="en-US"/>
          </a:p>
        </p:txBody>
      </p:sp>
      <p:sp>
        <p:nvSpPr>
          <p:cNvPr id="6" name="Footer Placeholder 5"/>
          <p:cNvSpPr>
            <a:spLocks noGrp="1"/>
          </p:cNvSpPr>
          <p:nvPr>
            <p:ph type="ftr" sz="quarter" idx="11"/>
          </p:nvPr>
        </p:nvSpPr>
        <p:spPr>
          <a:xfrm>
            <a:off x="3352800" y="6248400"/>
            <a:ext cx="2971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fld id="{B83E134C-4648-4A74-9717-2BA94E31930C}"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144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9144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914400" y="6251575"/>
            <a:ext cx="1981200" cy="457200"/>
          </a:xfrm>
        </p:spPr>
        <p:txBody>
          <a:bodyPr/>
          <a:lstStyle>
            <a:lvl1pPr>
              <a:defRPr/>
            </a:lvl1pPr>
          </a:lstStyle>
          <a:p>
            <a:endParaRPr lang="en-US"/>
          </a:p>
        </p:txBody>
      </p:sp>
      <p:sp>
        <p:nvSpPr>
          <p:cNvPr id="7" name="Footer Placeholder 6"/>
          <p:cNvSpPr>
            <a:spLocks noGrp="1"/>
          </p:cNvSpPr>
          <p:nvPr>
            <p:ph type="ftr" sz="quarter" idx="11"/>
          </p:nvPr>
        </p:nvSpPr>
        <p:spPr>
          <a:xfrm>
            <a:off x="3352800" y="6248400"/>
            <a:ext cx="29718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781800" y="6248400"/>
            <a:ext cx="1905000" cy="457200"/>
          </a:xfrm>
        </p:spPr>
        <p:txBody>
          <a:bodyPr/>
          <a:lstStyle>
            <a:lvl1pPr>
              <a:defRPr/>
            </a:lvl1pPr>
          </a:lstStyle>
          <a:p>
            <a:fld id="{2AB657C9-6E6E-42ED-8E47-D61EA1C53585}"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r>
              <a:rPr lang="en-US"/>
              <a:t>#5-29</a:t>
            </a:r>
          </a:p>
        </p:txBody>
      </p:sp>
      <p:sp>
        <p:nvSpPr>
          <p:cNvPr id="7" name="Rectangle 11"/>
          <p:cNvSpPr>
            <a:spLocks noGrp="1" noChangeArrowheads="1"/>
          </p:cNvSpPr>
          <p:nvPr>
            <p:ph type="sldNum" sz="quarter" idx="12"/>
          </p:nvPr>
        </p:nvSpPr>
        <p:spPr>
          <a:ln/>
        </p:spPr>
        <p:txBody>
          <a:bodyPr/>
          <a:lstStyle>
            <a:lvl1pPr>
              <a:defRPr/>
            </a:lvl1pPr>
          </a:lstStyle>
          <a:p>
            <a:pPr>
              <a:defRPr/>
            </a:pPr>
            <a:fld id="{2F8C92F3-9477-4308-9413-3B73093A326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A0F8AF-A4B1-4789-BAC8-49679C2D7FE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C14977-2309-468B-9A39-D99FAC01DB2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3209E0F-0380-44B1-BE70-BEBAD0C97EC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20DAB9D-5251-4CED-9C32-BA5A15328F5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E0A4A43-3042-4C2C-BE0F-2940FBE622A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AE3068D-5D81-4347-9333-B8088A17B62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B6BFF7-EB18-440A-ADBB-FD5166223D1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9BD3680-2C01-474A-84EA-B4B4CB986D5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8686800" cy="4876800"/>
            <a:chOff x="0" y="0"/>
            <a:chExt cx="5472" cy="3072"/>
          </a:xfrm>
        </p:grpSpPr>
        <p:sp>
          <p:nvSpPr>
            <p:cNvPr id="409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4100" name="Group 4"/>
            <p:cNvGrpSpPr>
              <a:grpSpLocks/>
            </p:cNvGrpSpPr>
            <p:nvPr/>
          </p:nvGrpSpPr>
          <p:grpSpPr bwMode="auto">
            <a:xfrm>
              <a:off x="240" y="893"/>
              <a:ext cx="5232" cy="115"/>
              <a:chOff x="240" y="893"/>
              <a:chExt cx="5232" cy="115"/>
            </a:xfrm>
          </p:grpSpPr>
          <p:sp>
            <p:nvSpPr>
              <p:cNvPr id="410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410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n-US"/>
              </a:p>
            </p:txBody>
          </p:sp>
        </p:grpSp>
      </p:grpSp>
      <p:sp>
        <p:nvSpPr>
          <p:cNvPr id="410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US"/>
          </a:p>
        </p:txBody>
      </p:sp>
      <p:sp>
        <p:nvSpPr>
          <p:cNvPr id="410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US"/>
          </a:p>
        </p:txBody>
      </p:sp>
      <p:sp>
        <p:nvSpPr>
          <p:cNvPr id="4107"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0F8802B5-057A-41F7-BE92-50DA08B9C64B}" type="slidenum">
              <a:rPr lang="en-US"/>
              <a:pPr/>
              <a:t>‹#›</a:t>
            </a:fld>
            <a:endParaRPr lang="en-US"/>
          </a:p>
        </p:txBody>
      </p:sp>
      <p:sp>
        <p:nvSpPr>
          <p:cNvPr id="410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7.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en-US" dirty="0" smtClean="0"/>
              <a:t> </a:t>
            </a:r>
            <a:endParaRPr lang="en-US" dirty="0"/>
          </a:p>
        </p:txBody>
      </p:sp>
      <p:sp>
        <p:nvSpPr>
          <p:cNvPr id="2051" name="Rectangle 3"/>
          <p:cNvSpPr>
            <a:spLocks noGrp="1" noChangeArrowheads="1"/>
          </p:cNvSpPr>
          <p:nvPr>
            <p:ph type="subTitle" idx="1"/>
          </p:nvPr>
        </p:nvSpPr>
        <p:spPr>
          <a:xfrm>
            <a:off x="1143000" y="4038600"/>
            <a:ext cx="7543800" cy="1600200"/>
          </a:xfrm>
        </p:spPr>
        <p:txBody>
          <a:bodyPr/>
          <a:lstStyle/>
          <a:p>
            <a:pPr>
              <a:lnSpc>
                <a:spcPct val="90000"/>
              </a:lnSpc>
            </a:pPr>
            <a:r>
              <a:rPr lang="en-US" sz="3000" b="1" dirty="0" smtClean="0">
                <a:solidFill>
                  <a:srgbClr val="1D9F48"/>
                </a:solidFill>
              </a:rPr>
              <a:t>Building</a:t>
            </a:r>
            <a:r>
              <a:rPr lang="en-US" sz="3000" b="1" dirty="0" smtClean="0">
                <a:solidFill>
                  <a:srgbClr val="1D9F48"/>
                </a:solidFill>
              </a:rPr>
              <a:t> A Village to Raise Achievement: </a:t>
            </a:r>
            <a:endParaRPr lang="en-US" sz="3000" b="1" dirty="0" smtClean="0">
              <a:solidFill>
                <a:srgbClr val="1D9F48"/>
              </a:solidFill>
            </a:endParaRPr>
          </a:p>
          <a:p>
            <a:pPr>
              <a:lnSpc>
                <a:spcPct val="90000"/>
              </a:lnSpc>
            </a:pPr>
            <a:r>
              <a:rPr lang="en-US" sz="3000" b="1" dirty="0" smtClean="0">
                <a:solidFill>
                  <a:srgbClr val="1D9F48"/>
                </a:solidFill>
              </a:rPr>
              <a:t>Creating Real </a:t>
            </a:r>
            <a:r>
              <a:rPr lang="en-US" sz="3000" b="1" dirty="0" smtClean="0">
                <a:solidFill>
                  <a:srgbClr val="1D9F48"/>
                </a:solidFill>
              </a:rPr>
              <a:t>Reform  </a:t>
            </a:r>
            <a:endParaRPr lang="en-US" sz="3600" dirty="0" smtClean="0"/>
          </a:p>
        </p:txBody>
      </p:sp>
      <p:pic>
        <p:nvPicPr>
          <p:cNvPr id="7" name="Picture 6"/>
          <p:cNvPicPr>
            <a:picLocks noChangeAspect="1" noChangeArrowheads="1"/>
          </p:cNvPicPr>
          <p:nvPr/>
        </p:nvPicPr>
        <p:blipFill>
          <a:blip r:embed="rId2" cstate="print"/>
          <a:srcRect/>
          <a:stretch>
            <a:fillRect/>
          </a:stretch>
        </p:blipFill>
        <p:spPr bwMode="auto">
          <a:xfrm>
            <a:off x="2743200" y="762000"/>
            <a:ext cx="4379742" cy="2965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6387" name="Title 3"/>
          <p:cNvSpPr>
            <a:spLocks noGrp="1"/>
          </p:cNvSpPr>
          <p:nvPr>
            <p:ph type="title" idx="4294967295"/>
          </p:nvPr>
        </p:nvSpPr>
        <p:spPr>
          <a:xfrm>
            <a:off x="228600" y="-409575"/>
            <a:ext cx="8534400" cy="1644650"/>
          </a:xfrm>
        </p:spPr>
        <p:txBody>
          <a:bodyPr anchor="b"/>
          <a:lstStyle/>
          <a:p>
            <a:pPr algn="ctr" eaLnBrk="1" hangingPunct="1"/>
            <a:r>
              <a:rPr lang="en-US" sz="3300" b="1" smtClean="0">
                <a:solidFill>
                  <a:schemeClr val="tx1"/>
                </a:solidFill>
              </a:rPr>
              <a:t>U.S. Leads in % of Children in Poverty,</a:t>
            </a:r>
            <a:br>
              <a:rPr lang="en-US" sz="3300" b="1" smtClean="0">
                <a:solidFill>
                  <a:schemeClr val="tx1"/>
                </a:solidFill>
              </a:rPr>
            </a:br>
            <a:r>
              <a:rPr lang="en-US" sz="3300" b="1" smtClean="0">
                <a:solidFill>
                  <a:schemeClr val="tx1"/>
                </a:solidFill>
              </a:rPr>
              <a:t> 2007 (OECD Nations)</a:t>
            </a:r>
          </a:p>
        </p:txBody>
      </p:sp>
      <p:grpSp>
        <p:nvGrpSpPr>
          <p:cNvPr id="2" name="Group 4"/>
          <p:cNvGrpSpPr>
            <a:grpSpLocks noChangeAspect="1"/>
          </p:cNvGrpSpPr>
          <p:nvPr/>
        </p:nvGrpSpPr>
        <p:grpSpPr bwMode="auto">
          <a:xfrm>
            <a:off x="228600" y="1431925"/>
            <a:ext cx="8659813" cy="5253038"/>
            <a:chOff x="192" y="720"/>
            <a:chExt cx="5359" cy="3251"/>
          </a:xfrm>
        </p:grpSpPr>
        <p:sp>
          <p:nvSpPr>
            <p:cNvPr id="16390" name="AutoShape 5"/>
            <p:cNvSpPr>
              <a:spLocks noChangeAspect="1" noChangeArrowheads="1" noTextEdit="1"/>
            </p:cNvSpPr>
            <p:nvPr/>
          </p:nvSpPr>
          <p:spPr bwMode="auto">
            <a:xfrm>
              <a:off x="192" y="720"/>
              <a:ext cx="5359" cy="3251"/>
            </a:xfrm>
            <a:prstGeom prst="rect">
              <a:avLst/>
            </a:prstGeom>
            <a:noFill/>
            <a:ln w="28575" algn="ctr">
              <a:solidFill>
                <a:srgbClr val="000000"/>
              </a:solidFill>
              <a:miter lim="800000"/>
              <a:headEnd/>
              <a:tailEnd/>
            </a:ln>
          </p:spPr>
          <p:txBody>
            <a:bodyPr/>
            <a:lstStyle/>
            <a:p>
              <a:endParaRPr lang="en-US"/>
            </a:p>
          </p:txBody>
        </p:sp>
        <p:sp>
          <p:nvSpPr>
            <p:cNvPr id="16391" name="Rectangle 6"/>
            <p:cNvSpPr>
              <a:spLocks noChangeArrowheads="1"/>
            </p:cNvSpPr>
            <p:nvPr/>
          </p:nvSpPr>
          <p:spPr bwMode="auto">
            <a:xfrm>
              <a:off x="234" y="759"/>
              <a:ext cx="5275" cy="3181"/>
            </a:xfrm>
            <a:prstGeom prst="rect">
              <a:avLst/>
            </a:prstGeom>
            <a:solidFill>
              <a:srgbClr val="FFFFFF"/>
            </a:solidFill>
            <a:ln w="9525">
              <a:noFill/>
              <a:miter lim="800000"/>
              <a:headEnd/>
              <a:tailEnd/>
            </a:ln>
          </p:spPr>
          <p:txBody>
            <a:bodyPr/>
            <a:lstStyle/>
            <a:p>
              <a:endParaRPr lang="en-US"/>
            </a:p>
          </p:txBody>
        </p:sp>
        <p:sp>
          <p:nvSpPr>
            <p:cNvPr id="16392" name="Rectangle 7"/>
            <p:cNvSpPr>
              <a:spLocks noChangeArrowheads="1"/>
            </p:cNvSpPr>
            <p:nvPr/>
          </p:nvSpPr>
          <p:spPr bwMode="auto">
            <a:xfrm>
              <a:off x="749" y="922"/>
              <a:ext cx="4636" cy="2263"/>
            </a:xfrm>
            <a:prstGeom prst="rect">
              <a:avLst/>
            </a:prstGeom>
            <a:noFill/>
            <a:ln w="9525">
              <a:noFill/>
              <a:miter lim="800000"/>
              <a:headEnd/>
              <a:tailEnd/>
            </a:ln>
          </p:spPr>
          <p:txBody>
            <a:bodyPr/>
            <a:lstStyle/>
            <a:p>
              <a:endParaRPr lang="en-US"/>
            </a:p>
          </p:txBody>
        </p:sp>
        <p:sp>
          <p:nvSpPr>
            <p:cNvPr id="16393" name="Line 8"/>
            <p:cNvSpPr>
              <a:spLocks noChangeShapeType="1"/>
            </p:cNvSpPr>
            <p:nvPr/>
          </p:nvSpPr>
          <p:spPr bwMode="auto">
            <a:xfrm>
              <a:off x="749" y="2812"/>
              <a:ext cx="4636" cy="0"/>
            </a:xfrm>
            <a:prstGeom prst="line">
              <a:avLst/>
            </a:prstGeom>
            <a:noFill/>
            <a:ln w="0">
              <a:solidFill>
                <a:srgbClr val="000000"/>
              </a:solidFill>
              <a:round/>
              <a:headEnd/>
              <a:tailEnd/>
            </a:ln>
          </p:spPr>
          <p:txBody>
            <a:bodyPr/>
            <a:lstStyle/>
            <a:p>
              <a:endParaRPr lang="en-US"/>
            </a:p>
          </p:txBody>
        </p:sp>
        <p:sp>
          <p:nvSpPr>
            <p:cNvPr id="16394" name="Line 9"/>
            <p:cNvSpPr>
              <a:spLocks noChangeShapeType="1"/>
            </p:cNvSpPr>
            <p:nvPr/>
          </p:nvSpPr>
          <p:spPr bwMode="auto">
            <a:xfrm>
              <a:off x="749" y="2431"/>
              <a:ext cx="4636" cy="0"/>
            </a:xfrm>
            <a:prstGeom prst="line">
              <a:avLst/>
            </a:prstGeom>
            <a:noFill/>
            <a:ln w="0">
              <a:solidFill>
                <a:srgbClr val="000000"/>
              </a:solidFill>
              <a:round/>
              <a:headEnd/>
              <a:tailEnd/>
            </a:ln>
          </p:spPr>
          <p:txBody>
            <a:bodyPr/>
            <a:lstStyle/>
            <a:p>
              <a:endParaRPr lang="en-US"/>
            </a:p>
          </p:txBody>
        </p:sp>
        <p:sp>
          <p:nvSpPr>
            <p:cNvPr id="16395" name="Line 10"/>
            <p:cNvSpPr>
              <a:spLocks noChangeShapeType="1"/>
            </p:cNvSpPr>
            <p:nvPr/>
          </p:nvSpPr>
          <p:spPr bwMode="auto">
            <a:xfrm>
              <a:off x="749" y="2058"/>
              <a:ext cx="4636" cy="0"/>
            </a:xfrm>
            <a:prstGeom prst="line">
              <a:avLst/>
            </a:prstGeom>
            <a:noFill/>
            <a:ln w="0">
              <a:solidFill>
                <a:srgbClr val="000000"/>
              </a:solidFill>
              <a:round/>
              <a:headEnd/>
              <a:tailEnd/>
            </a:ln>
          </p:spPr>
          <p:txBody>
            <a:bodyPr/>
            <a:lstStyle/>
            <a:p>
              <a:endParaRPr lang="en-US"/>
            </a:p>
          </p:txBody>
        </p:sp>
        <p:sp>
          <p:nvSpPr>
            <p:cNvPr id="16396" name="Line 11"/>
            <p:cNvSpPr>
              <a:spLocks noChangeShapeType="1"/>
            </p:cNvSpPr>
            <p:nvPr/>
          </p:nvSpPr>
          <p:spPr bwMode="auto">
            <a:xfrm>
              <a:off x="749" y="1677"/>
              <a:ext cx="4636" cy="0"/>
            </a:xfrm>
            <a:prstGeom prst="line">
              <a:avLst/>
            </a:prstGeom>
            <a:noFill/>
            <a:ln w="0">
              <a:solidFill>
                <a:srgbClr val="000000"/>
              </a:solidFill>
              <a:round/>
              <a:headEnd/>
              <a:tailEnd/>
            </a:ln>
          </p:spPr>
          <p:txBody>
            <a:bodyPr/>
            <a:lstStyle/>
            <a:p>
              <a:endParaRPr lang="en-US"/>
            </a:p>
          </p:txBody>
        </p:sp>
        <p:sp>
          <p:nvSpPr>
            <p:cNvPr id="16397" name="Line 12"/>
            <p:cNvSpPr>
              <a:spLocks noChangeShapeType="1"/>
            </p:cNvSpPr>
            <p:nvPr/>
          </p:nvSpPr>
          <p:spPr bwMode="auto">
            <a:xfrm>
              <a:off x="749" y="1303"/>
              <a:ext cx="4636" cy="0"/>
            </a:xfrm>
            <a:prstGeom prst="line">
              <a:avLst/>
            </a:prstGeom>
            <a:noFill/>
            <a:ln w="0">
              <a:solidFill>
                <a:srgbClr val="000000"/>
              </a:solidFill>
              <a:round/>
              <a:headEnd/>
              <a:tailEnd/>
            </a:ln>
          </p:spPr>
          <p:txBody>
            <a:bodyPr/>
            <a:lstStyle/>
            <a:p>
              <a:endParaRPr lang="en-US"/>
            </a:p>
          </p:txBody>
        </p:sp>
        <p:sp>
          <p:nvSpPr>
            <p:cNvPr id="16398" name="Line 13"/>
            <p:cNvSpPr>
              <a:spLocks noChangeShapeType="1"/>
            </p:cNvSpPr>
            <p:nvPr/>
          </p:nvSpPr>
          <p:spPr bwMode="auto">
            <a:xfrm>
              <a:off x="749" y="922"/>
              <a:ext cx="4636" cy="0"/>
            </a:xfrm>
            <a:prstGeom prst="line">
              <a:avLst/>
            </a:prstGeom>
            <a:noFill/>
            <a:ln w="0">
              <a:solidFill>
                <a:srgbClr val="000000"/>
              </a:solidFill>
              <a:round/>
              <a:headEnd/>
              <a:tailEnd/>
            </a:ln>
          </p:spPr>
          <p:txBody>
            <a:bodyPr/>
            <a:lstStyle/>
            <a:p>
              <a:endParaRPr lang="en-US"/>
            </a:p>
          </p:txBody>
        </p:sp>
        <p:sp>
          <p:nvSpPr>
            <p:cNvPr id="16399" name="Rectangle 14"/>
            <p:cNvSpPr>
              <a:spLocks noChangeArrowheads="1"/>
            </p:cNvSpPr>
            <p:nvPr/>
          </p:nvSpPr>
          <p:spPr bwMode="auto">
            <a:xfrm>
              <a:off x="749" y="922"/>
              <a:ext cx="4636" cy="2263"/>
            </a:xfrm>
            <a:prstGeom prst="rect">
              <a:avLst/>
            </a:prstGeom>
            <a:noFill/>
            <a:ln w="12700">
              <a:solidFill>
                <a:srgbClr val="808080"/>
              </a:solidFill>
              <a:miter lim="800000"/>
              <a:headEnd/>
              <a:tailEnd/>
            </a:ln>
          </p:spPr>
          <p:txBody>
            <a:bodyPr/>
            <a:lstStyle/>
            <a:p>
              <a:endParaRPr lang="en-US"/>
            </a:p>
          </p:txBody>
        </p:sp>
        <p:sp>
          <p:nvSpPr>
            <p:cNvPr id="16400" name="Rectangle 15"/>
            <p:cNvSpPr>
              <a:spLocks noChangeArrowheads="1"/>
            </p:cNvSpPr>
            <p:nvPr/>
          </p:nvSpPr>
          <p:spPr bwMode="auto">
            <a:xfrm>
              <a:off x="749" y="3007"/>
              <a:ext cx="191" cy="178"/>
            </a:xfrm>
            <a:prstGeom prst="rect">
              <a:avLst/>
            </a:prstGeom>
            <a:solidFill>
              <a:srgbClr val="9999FF"/>
            </a:solidFill>
            <a:ln w="12700">
              <a:solidFill>
                <a:srgbClr val="000000"/>
              </a:solidFill>
              <a:miter lim="800000"/>
              <a:headEnd/>
              <a:tailEnd/>
            </a:ln>
          </p:spPr>
          <p:txBody>
            <a:bodyPr/>
            <a:lstStyle/>
            <a:p>
              <a:endParaRPr lang="en-US"/>
            </a:p>
          </p:txBody>
        </p:sp>
        <p:sp>
          <p:nvSpPr>
            <p:cNvPr id="16401" name="Rectangle 16"/>
            <p:cNvSpPr>
              <a:spLocks noChangeArrowheads="1"/>
            </p:cNvSpPr>
            <p:nvPr/>
          </p:nvSpPr>
          <p:spPr bwMode="auto">
            <a:xfrm>
              <a:off x="940" y="2975"/>
              <a:ext cx="199" cy="210"/>
            </a:xfrm>
            <a:prstGeom prst="rect">
              <a:avLst/>
            </a:prstGeom>
            <a:solidFill>
              <a:srgbClr val="9999FF"/>
            </a:solidFill>
            <a:ln w="12700">
              <a:solidFill>
                <a:srgbClr val="000000"/>
              </a:solidFill>
              <a:miter lim="800000"/>
              <a:headEnd/>
              <a:tailEnd/>
            </a:ln>
          </p:spPr>
          <p:txBody>
            <a:bodyPr/>
            <a:lstStyle/>
            <a:p>
              <a:endParaRPr lang="en-US"/>
            </a:p>
          </p:txBody>
        </p:sp>
        <p:sp>
          <p:nvSpPr>
            <p:cNvPr id="16402" name="Rectangle 17"/>
            <p:cNvSpPr>
              <a:spLocks noChangeArrowheads="1"/>
            </p:cNvSpPr>
            <p:nvPr/>
          </p:nvSpPr>
          <p:spPr bwMode="auto">
            <a:xfrm>
              <a:off x="1139" y="2929"/>
              <a:ext cx="191" cy="256"/>
            </a:xfrm>
            <a:prstGeom prst="rect">
              <a:avLst/>
            </a:prstGeom>
            <a:solidFill>
              <a:srgbClr val="9999FF"/>
            </a:solidFill>
            <a:ln w="12700">
              <a:solidFill>
                <a:srgbClr val="000000"/>
              </a:solidFill>
              <a:miter lim="800000"/>
              <a:headEnd/>
              <a:tailEnd/>
            </a:ln>
          </p:spPr>
          <p:txBody>
            <a:bodyPr/>
            <a:lstStyle/>
            <a:p>
              <a:endParaRPr lang="en-US"/>
            </a:p>
          </p:txBody>
        </p:sp>
        <p:sp>
          <p:nvSpPr>
            <p:cNvPr id="16403" name="Rectangle 18"/>
            <p:cNvSpPr>
              <a:spLocks noChangeArrowheads="1"/>
            </p:cNvSpPr>
            <p:nvPr/>
          </p:nvSpPr>
          <p:spPr bwMode="auto">
            <a:xfrm>
              <a:off x="1330" y="2867"/>
              <a:ext cx="191" cy="318"/>
            </a:xfrm>
            <a:prstGeom prst="rect">
              <a:avLst/>
            </a:prstGeom>
            <a:solidFill>
              <a:srgbClr val="9999FF"/>
            </a:solidFill>
            <a:ln w="12700">
              <a:solidFill>
                <a:srgbClr val="000000"/>
              </a:solidFill>
              <a:miter lim="800000"/>
              <a:headEnd/>
              <a:tailEnd/>
            </a:ln>
          </p:spPr>
          <p:txBody>
            <a:bodyPr/>
            <a:lstStyle/>
            <a:p>
              <a:endParaRPr lang="en-US"/>
            </a:p>
          </p:txBody>
        </p:sp>
        <p:sp>
          <p:nvSpPr>
            <p:cNvPr id="16404" name="Rectangle 19"/>
            <p:cNvSpPr>
              <a:spLocks noChangeArrowheads="1"/>
            </p:cNvSpPr>
            <p:nvPr/>
          </p:nvSpPr>
          <p:spPr bwMode="auto">
            <a:xfrm>
              <a:off x="1521" y="2672"/>
              <a:ext cx="191" cy="513"/>
            </a:xfrm>
            <a:prstGeom prst="rect">
              <a:avLst/>
            </a:prstGeom>
            <a:solidFill>
              <a:srgbClr val="9999FF"/>
            </a:solidFill>
            <a:ln w="12700">
              <a:solidFill>
                <a:srgbClr val="000000"/>
              </a:solidFill>
              <a:miter lim="800000"/>
              <a:headEnd/>
              <a:tailEnd/>
            </a:ln>
          </p:spPr>
          <p:txBody>
            <a:bodyPr/>
            <a:lstStyle/>
            <a:p>
              <a:endParaRPr lang="en-US"/>
            </a:p>
          </p:txBody>
        </p:sp>
        <p:sp>
          <p:nvSpPr>
            <p:cNvPr id="16405" name="Rectangle 20"/>
            <p:cNvSpPr>
              <a:spLocks noChangeArrowheads="1"/>
            </p:cNvSpPr>
            <p:nvPr/>
          </p:nvSpPr>
          <p:spPr bwMode="auto">
            <a:xfrm>
              <a:off x="1712" y="2672"/>
              <a:ext cx="200" cy="513"/>
            </a:xfrm>
            <a:prstGeom prst="rect">
              <a:avLst/>
            </a:prstGeom>
            <a:solidFill>
              <a:srgbClr val="9999FF"/>
            </a:solidFill>
            <a:ln w="12700">
              <a:solidFill>
                <a:srgbClr val="000000"/>
              </a:solidFill>
              <a:miter lim="800000"/>
              <a:headEnd/>
              <a:tailEnd/>
            </a:ln>
          </p:spPr>
          <p:txBody>
            <a:bodyPr/>
            <a:lstStyle/>
            <a:p>
              <a:endParaRPr lang="en-US"/>
            </a:p>
          </p:txBody>
        </p:sp>
        <p:sp>
          <p:nvSpPr>
            <p:cNvPr id="16406" name="Rectangle 21"/>
            <p:cNvSpPr>
              <a:spLocks noChangeArrowheads="1"/>
            </p:cNvSpPr>
            <p:nvPr/>
          </p:nvSpPr>
          <p:spPr bwMode="auto">
            <a:xfrm>
              <a:off x="1912" y="2618"/>
              <a:ext cx="191" cy="567"/>
            </a:xfrm>
            <a:prstGeom prst="rect">
              <a:avLst/>
            </a:prstGeom>
            <a:solidFill>
              <a:srgbClr val="339966"/>
            </a:solidFill>
            <a:ln w="12700">
              <a:solidFill>
                <a:srgbClr val="000000"/>
              </a:solidFill>
              <a:miter lim="800000"/>
              <a:headEnd/>
              <a:tailEnd/>
            </a:ln>
          </p:spPr>
          <p:txBody>
            <a:bodyPr/>
            <a:lstStyle/>
            <a:p>
              <a:endParaRPr lang="en-US"/>
            </a:p>
          </p:txBody>
        </p:sp>
        <p:sp>
          <p:nvSpPr>
            <p:cNvPr id="16407" name="Rectangle 22"/>
            <p:cNvSpPr>
              <a:spLocks noChangeArrowheads="1"/>
            </p:cNvSpPr>
            <p:nvPr/>
          </p:nvSpPr>
          <p:spPr bwMode="auto">
            <a:xfrm>
              <a:off x="2103" y="2602"/>
              <a:ext cx="191" cy="583"/>
            </a:xfrm>
            <a:prstGeom prst="rect">
              <a:avLst/>
            </a:prstGeom>
            <a:solidFill>
              <a:srgbClr val="9999FF"/>
            </a:solidFill>
            <a:ln w="12700">
              <a:solidFill>
                <a:srgbClr val="000000"/>
              </a:solidFill>
              <a:miter lim="800000"/>
              <a:headEnd/>
              <a:tailEnd/>
            </a:ln>
          </p:spPr>
          <p:txBody>
            <a:bodyPr/>
            <a:lstStyle/>
            <a:p>
              <a:endParaRPr lang="en-US"/>
            </a:p>
          </p:txBody>
        </p:sp>
        <p:sp>
          <p:nvSpPr>
            <p:cNvPr id="16408" name="Rectangle 23"/>
            <p:cNvSpPr>
              <a:spLocks noChangeArrowheads="1"/>
            </p:cNvSpPr>
            <p:nvPr/>
          </p:nvSpPr>
          <p:spPr bwMode="auto">
            <a:xfrm>
              <a:off x="2294" y="2524"/>
              <a:ext cx="191" cy="661"/>
            </a:xfrm>
            <a:prstGeom prst="rect">
              <a:avLst/>
            </a:prstGeom>
            <a:solidFill>
              <a:srgbClr val="9999FF"/>
            </a:solidFill>
            <a:ln w="12700">
              <a:solidFill>
                <a:srgbClr val="000000"/>
              </a:solidFill>
              <a:miter lim="800000"/>
              <a:headEnd/>
              <a:tailEnd/>
            </a:ln>
          </p:spPr>
          <p:txBody>
            <a:bodyPr/>
            <a:lstStyle/>
            <a:p>
              <a:endParaRPr lang="en-US"/>
            </a:p>
          </p:txBody>
        </p:sp>
        <p:sp>
          <p:nvSpPr>
            <p:cNvPr id="16409" name="Rectangle 24"/>
            <p:cNvSpPr>
              <a:spLocks noChangeArrowheads="1"/>
            </p:cNvSpPr>
            <p:nvPr/>
          </p:nvSpPr>
          <p:spPr bwMode="auto">
            <a:xfrm>
              <a:off x="2485" y="2501"/>
              <a:ext cx="200" cy="684"/>
            </a:xfrm>
            <a:prstGeom prst="rect">
              <a:avLst/>
            </a:prstGeom>
            <a:solidFill>
              <a:srgbClr val="9999FF"/>
            </a:solidFill>
            <a:ln w="12700">
              <a:solidFill>
                <a:srgbClr val="000000"/>
              </a:solidFill>
              <a:miter lim="800000"/>
              <a:headEnd/>
              <a:tailEnd/>
            </a:ln>
          </p:spPr>
          <p:txBody>
            <a:bodyPr/>
            <a:lstStyle/>
            <a:p>
              <a:endParaRPr lang="en-US"/>
            </a:p>
          </p:txBody>
        </p:sp>
        <p:sp>
          <p:nvSpPr>
            <p:cNvPr id="16410" name="Rectangle 25"/>
            <p:cNvSpPr>
              <a:spLocks noChangeArrowheads="1"/>
            </p:cNvSpPr>
            <p:nvPr/>
          </p:nvSpPr>
          <p:spPr bwMode="auto">
            <a:xfrm>
              <a:off x="2685" y="2447"/>
              <a:ext cx="191" cy="738"/>
            </a:xfrm>
            <a:prstGeom prst="rect">
              <a:avLst/>
            </a:prstGeom>
            <a:solidFill>
              <a:srgbClr val="9999FF"/>
            </a:solidFill>
            <a:ln w="12700">
              <a:solidFill>
                <a:srgbClr val="000000"/>
              </a:solidFill>
              <a:miter lim="800000"/>
              <a:headEnd/>
              <a:tailEnd/>
            </a:ln>
          </p:spPr>
          <p:txBody>
            <a:bodyPr/>
            <a:lstStyle/>
            <a:p>
              <a:endParaRPr lang="en-US"/>
            </a:p>
          </p:txBody>
        </p:sp>
        <p:sp>
          <p:nvSpPr>
            <p:cNvPr id="16411" name="Rectangle 26"/>
            <p:cNvSpPr>
              <a:spLocks noChangeArrowheads="1"/>
            </p:cNvSpPr>
            <p:nvPr/>
          </p:nvSpPr>
          <p:spPr bwMode="auto">
            <a:xfrm>
              <a:off x="2876" y="2415"/>
              <a:ext cx="191" cy="770"/>
            </a:xfrm>
            <a:prstGeom prst="rect">
              <a:avLst/>
            </a:prstGeom>
            <a:solidFill>
              <a:srgbClr val="9999FF"/>
            </a:solidFill>
            <a:ln w="12700">
              <a:solidFill>
                <a:srgbClr val="000000"/>
              </a:solidFill>
              <a:miter lim="800000"/>
              <a:headEnd/>
              <a:tailEnd/>
            </a:ln>
          </p:spPr>
          <p:txBody>
            <a:bodyPr/>
            <a:lstStyle/>
            <a:p>
              <a:endParaRPr lang="en-US"/>
            </a:p>
          </p:txBody>
        </p:sp>
        <p:sp>
          <p:nvSpPr>
            <p:cNvPr id="16412" name="Rectangle 27"/>
            <p:cNvSpPr>
              <a:spLocks noChangeArrowheads="1"/>
            </p:cNvSpPr>
            <p:nvPr/>
          </p:nvSpPr>
          <p:spPr bwMode="auto">
            <a:xfrm>
              <a:off x="3067" y="2415"/>
              <a:ext cx="191" cy="770"/>
            </a:xfrm>
            <a:prstGeom prst="rect">
              <a:avLst/>
            </a:prstGeom>
            <a:solidFill>
              <a:srgbClr val="339966"/>
            </a:solidFill>
            <a:ln w="12700">
              <a:solidFill>
                <a:srgbClr val="000000"/>
              </a:solidFill>
              <a:miter lim="800000"/>
              <a:headEnd/>
              <a:tailEnd/>
            </a:ln>
          </p:spPr>
          <p:txBody>
            <a:bodyPr/>
            <a:lstStyle/>
            <a:p>
              <a:endParaRPr lang="en-US"/>
            </a:p>
          </p:txBody>
        </p:sp>
        <p:sp>
          <p:nvSpPr>
            <p:cNvPr id="16413" name="Rectangle 28"/>
            <p:cNvSpPr>
              <a:spLocks noChangeArrowheads="1"/>
            </p:cNvSpPr>
            <p:nvPr/>
          </p:nvSpPr>
          <p:spPr bwMode="auto">
            <a:xfrm>
              <a:off x="3258" y="2252"/>
              <a:ext cx="199" cy="933"/>
            </a:xfrm>
            <a:prstGeom prst="rect">
              <a:avLst/>
            </a:prstGeom>
            <a:solidFill>
              <a:srgbClr val="9999FF"/>
            </a:solidFill>
            <a:ln w="12700">
              <a:solidFill>
                <a:srgbClr val="000000"/>
              </a:solidFill>
              <a:miter lim="800000"/>
              <a:headEnd/>
              <a:tailEnd/>
            </a:ln>
          </p:spPr>
          <p:txBody>
            <a:bodyPr/>
            <a:lstStyle/>
            <a:p>
              <a:endParaRPr lang="en-US"/>
            </a:p>
          </p:txBody>
        </p:sp>
        <p:sp>
          <p:nvSpPr>
            <p:cNvPr id="16414" name="Rectangle 29"/>
            <p:cNvSpPr>
              <a:spLocks noChangeArrowheads="1"/>
            </p:cNvSpPr>
            <p:nvPr/>
          </p:nvSpPr>
          <p:spPr bwMode="auto">
            <a:xfrm>
              <a:off x="3457" y="2229"/>
              <a:ext cx="191" cy="956"/>
            </a:xfrm>
            <a:prstGeom prst="rect">
              <a:avLst/>
            </a:prstGeom>
            <a:solidFill>
              <a:srgbClr val="9999FF"/>
            </a:solidFill>
            <a:ln w="12700">
              <a:solidFill>
                <a:srgbClr val="000000"/>
              </a:solidFill>
              <a:miter lim="800000"/>
              <a:headEnd/>
              <a:tailEnd/>
            </a:ln>
          </p:spPr>
          <p:txBody>
            <a:bodyPr/>
            <a:lstStyle/>
            <a:p>
              <a:endParaRPr lang="en-US"/>
            </a:p>
          </p:txBody>
        </p:sp>
        <p:sp>
          <p:nvSpPr>
            <p:cNvPr id="16415" name="Rectangle 30"/>
            <p:cNvSpPr>
              <a:spLocks noChangeArrowheads="1"/>
            </p:cNvSpPr>
            <p:nvPr/>
          </p:nvSpPr>
          <p:spPr bwMode="auto">
            <a:xfrm>
              <a:off x="3648" y="2182"/>
              <a:ext cx="191" cy="1003"/>
            </a:xfrm>
            <a:prstGeom prst="rect">
              <a:avLst/>
            </a:prstGeom>
            <a:solidFill>
              <a:srgbClr val="339966"/>
            </a:solidFill>
            <a:ln w="12700">
              <a:solidFill>
                <a:srgbClr val="000000"/>
              </a:solidFill>
              <a:miter lim="800000"/>
              <a:headEnd/>
              <a:tailEnd/>
            </a:ln>
          </p:spPr>
          <p:txBody>
            <a:bodyPr/>
            <a:lstStyle/>
            <a:p>
              <a:endParaRPr lang="en-US"/>
            </a:p>
          </p:txBody>
        </p:sp>
        <p:sp>
          <p:nvSpPr>
            <p:cNvPr id="16416" name="Rectangle 31"/>
            <p:cNvSpPr>
              <a:spLocks noChangeArrowheads="1"/>
            </p:cNvSpPr>
            <p:nvPr/>
          </p:nvSpPr>
          <p:spPr bwMode="auto">
            <a:xfrm>
              <a:off x="3839" y="2182"/>
              <a:ext cx="192" cy="1003"/>
            </a:xfrm>
            <a:prstGeom prst="rect">
              <a:avLst/>
            </a:prstGeom>
            <a:solidFill>
              <a:srgbClr val="9999FF"/>
            </a:solidFill>
            <a:ln w="12700">
              <a:solidFill>
                <a:srgbClr val="000000"/>
              </a:solidFill>
              <a:miter lim="800000"/>
              <a:headEnd/>
              <a:tailEnd/>
            </a:ln>
          </p:spPr>
          <p:txBody>
            <a:bodyPr/>
            <a:lstStyle/>
            <a:p>
              <a:endParaRPr lang="en-US"/>
            </a:p>
          </p:txBody>
        </p:sp>
        <p:sp>
          <p:nvSpPr>
            <p:cNvPr id="16417" name="Rectangle 32"/>
            <p:cNvSpPr>
              <a:spLocks noChangeArrowheads="1"/>
            </p:cNvSpPr>
            <p:nvPr/>
          </p:nvSpPr>
          <p:spPr bwMode="auto">
            <a:xfrm>
              <a:off x="4031" y="2104"/>
              <a:ext cx="199" cy="1081"/>
            </a:xfrm>
            <a:prstGeom prst="rect">
              <a:avLst/>
            </a:prstGeom>
            <a:solidFill>
              <a:srgbClr val="339966"/>
            </a:solidFill>
            <a:ln w="12700">
              <a:solidFill>
                <a:srgbClr val="000000"/>
              </a:solidFill>
              <a:miter lim="800000"/>
              <a:headEnd/>
              <a:tailEnd/>
            </a:ln>
          </p:spPr>
          <p:txBody>
            <a:bodyPr/>
            <a:lstStyle/>
            <a:p>
              <a:endParaRPr lang="en-US"/>
            </a:p>
          </p:txBody>
        </p:sp>
        <p:sp>
          <p:nvSpPr>
            <p:cNvPr id="16418" name="Rectangle 33"/>
            <p:cNvSpPr>
              <a:spLocks noChangeArrowheads="1"/>
            </p:cNvSpPr>
            <p:nvPr/>
          </p:nvSpPr>
          <p:spPr bwMode="auto">
            <a:xfrm>
              <a:off x="4230" y="2073"/>
              <a:ext cx="191" cy="1112"/>
            </a:xfrm>
            <a:prstGeom prst="rect">
              <a:avLst/>
            </a:prstGeom>
            <a:solidFill>
              <a:srgbClr val="9999FF"/>
            </a:solidFill>
            <a:ln w="12700">
              <a:solidFill>
                <a:srgbClr val="000000"/>
              </a:solidFill>
              <a:miter lim="800000"/>
              <a:headEnd/>
              <a:tailEnd/>
            </a:ln>
          </p:spPr>
          <p:txBody>
            <a:bodyPr/>
            <a:lstStyle/>
            <a:p>
              <a:endParaRPr lang="en-US"/>
            </a:p>
          </p:txBody>
        </p:sp>
        <p:sp>
          <p:nvSpPr>
            <p:cNvPr id="16419" name="Rectangle 34"/>
            <p:cNvSpPr>
              <a:spLocks noChangeArrowheads="1"/>
            </p:cNvSpPr>
            <p:nvPr/>
          </p:nvSpPr>
          <p:spPr bwMode="auto">
            <a:xfrm>
              <a:off x="4421" y="2058"/>
              <a:ext cx="191" cy="1127"/>
            </a:xfrm>
            <a:prstGeom prst="rect">
              <a:avLst/>
            </a:prstGeom>
            <a:solidFill>
              <a:srgbClr val="9999FF"/>
            </a:solidFill>
            <a:ln w="12700">
              <a:solidFill>
                <a:srgbClr val="000000"/>
              </a:solidFill>
              <a:miter lim="800000"/>
              <a:headEnd/>
              <a:tailEnd/>
            </a:ln>
          </p:spPr>
          <p:txBody>
            <a:bodyPr/>
            <a:lstStyle/>
            <a:p>
              <a:endParaRPr lang="en-US"/>
            </a:p>
          </p:txBody>
        </p:sp>
        <p:sp>
          <p:nvSpPr>
            <p:cNvPr id="16420" name="Rectangle 35"/>
            <p:cNvSpPr>
              <a:spLocks noChangeArrowheads="1"/>
            </p:cNvSpPr>
            <p:nvPr/>
          </p:nvSpPr>
          <p:spPr bwMode="auto">
            <a:xfrm>
              <a:off x="4612" y="1957"/>
              <a:ext cx="191" cy="1228"/>
            </a:xfrm>
            <a:prstGeom prst="rect">
              <a:avLst/>
            </a:prstGeom>
            <a:solidFill>
              <a:srgbClr val="9999FF"/>
            </a:solidFill>
            <a:ln w="12700">
              <a:solidFill>
                <a:srgbClr val="000000"/>
              </a:solidFill>
              <a:miter lim="800000"/>
              <a:headEnd/>
              <a:tailEnd/>
            </a:ln>
          </p:spPr>
          <p:txBody>
            <a:bodyPr/>
            <a:lstStyle/>
            <a:p>
              <a:endParaRPr lang="en-US"/>
            </a:p>
          </p:txBody>
        </p:sp>
        <p:sp>
          <p:nvSpPr>
            <p:cNvPr id="16421" name="Rectangle 36"/>
            <p:cNvSpPr>
              <a:spLocks noChangeArrowheads="1"/>
            </p:cNvSpPr>
            <p:nvPr/>
          </p:nvSpPr>
          <p:spPr bwMode="auto">
            <a:xfrm>
              <a:off x="4803" y="1933"/>
              <a:ext cx="200" cy="1252"/>
            </a:xfrm>
            <a:prstGeom prst="rect">
              <a:avLst/>
            </a:prstGeom>
            <a:solidFill>
              <a:srgbClr val="9999FF"/>
            </a:solidFill>
            <a:ln w="12700">
              <a:solidFill>
                <a:srgbClr val="000000"/>
              </a:solidFill>
              <a:miter lim="800000"/>
              <a:headEnd/>
              <a:tailEnd/>
            </a:ln>
          </p:spPr>
          <p:txBody>
            <a:bodyPr/>
            <a:lstStyle/>
            <a:p>
              <a:endParaRPr lang="en-US"/>
            </a:p>
          </p:txBody>
        </p:sp>
        <p:sp>
          <p:nvSpPr>
            <p:cNvPr id="16422" name="Rectangle 37"/>
            <p:cNvSpPr>
              <a:spLocks noChangeArrowheads="1"/>
            </p:cNvSpPr>
            <p:nvPr/>
          </p:nvSpPr>
          <p:spPr bwMode="auto">
            <a:xfrm>
              <a:off x="5003" y="1537"/>
              <a:ext cx="191" cy="1648"/>
            </a:xfrm>
            <a:prstGeom prst="rect">
              <a:avLst/>
            </a:prstGeom>
            <a:solidFill>
              <a:srgbClr val="FF0000"/>
            </a:solidFill>
            <a:ln w="12700">
              <a:solidFill>
                <a:srgbClr val="000000"/>
              </a:solidFill>
              <a:miter lim="800000"/>
              <a:headEnd/>
              <a:tailEnd/>
            </a:ln>
          </p:spPr>
          <p:txBody>
            <a:bodyPr/>
            <a:lstStyle/>
            <a:p>
              <a:endParaRPr lang="en-US"/>
            </a:p>
          </p:txBody>
        </p:sp>
        <p:sp>
          <p:nvSpPr>
            <p:cNvPr id="16423" name="Rectangle 38"/>
            <p:cNvSpPr>
              <a:spLocks noChangeArrowheads="1"/>
            </p:cNvSpPr>
            <p:nvPr/>
          </p:nvSpPr>
          <p:spPr bwMode="auto">
            <a:xfrm>
              <a:off x="5194" y="1093"/>
              <a:ext cx="191" cy="2092"/>
            </a:xfrm>
            <a:prstGeom prst="rect">
              <a:avLst/>
            </a:prstGeom>
            <a:solidFill>
              <a:srgbClr val="9999FF"/>
            </a:solidFill>
            <a:ln w="12700">
              <a:solidFill>
                <a:srgbClr val="000000"/>
              </a:solidFill>
              <a:miter lim="800000"/>
              <a:headEnd/>
              <a:tailEnd/>
            </a:ln>
          </p:spPr>
          <p:txBody>
            <a:bodyPr/>
            <a:lstStyle/>
            <a:p>
              <a:endParaRPr lang="en-US"/>
            </a:p>
          </p:txBody>
        </p:sp>
        <p:sp>
          <p:nvSpPr>
            <p:cNvPr id="16424" name="Line 39"/>
            <p:cNvSpPr>
              <a:spLocks noChangeShapeType="1"/>
            </p:cNvSpPr>
            <p:nvPr/>
          </p:nvSpPr>
          <p:spPr bwMode="auto">
            <a:xfrm>
              <a:off x="749" y="922"/>
              <a:ext cx="0" cy="2263"/>
            </a:xfrm>
            <a:prstGeom prst="line">
              <a:avLst/>
            </a:prstGeom>
            <a:noFill/>
            <a:ln w="0">
              <a:solidFill>
                <a:srgbClr val="000000"/>
              </a:solidFill>
              <a:round/>
              <a:headEnd/>
              <a:tailEnd/>
            </a:ln>
          </p:spPr>
          <p:txBody>
            <a:bodyPr/>
            <a:lstStyle/>
            <a:p>
              <a:endParaRPr lang="en-US"/>
            </a:p>
          </p:txBody>
        </p:sp>
        <p:sp>
          <p:nvSpPr>
            <p:cNvPr id="16425" name="Line 40"/>
            <p:cNvSpPr>
              <a:spLocks noChangeShapeType="1"/>
            </p:cNvSpPr>
            <p:nvPr/>
          </p:nvSpPr>
          <p:spPr bwMode="auto">
            <a:xfrm>
              <a:off x="715" y="3185"/>
              <a:ext cx="34" cy="0"/>
            </a:xfrm>
            <a:prstGeom prst="line">
              <a:avLst/>
            </a:prstGeom>
            <a:noFill/>
            <a:ln w="0">
              <a:solidFill>
                <a:srgbClr val="000000"/>
              </a:solidFill>
              <a:round/>
              <a:headEnd/>
              <a:tailEnd/>
            </a:ln>
          </p:spPr>
          <p:txBody>
            <a:bodyPr/>
            <a:lstStyle/>
            <a:p>
              <a:endParaRPr lang="en-US"/>
            </a:p>
          </p:txBody>
        </p:sp>
        <p:sp>
          <p:nvSpPr>
            <p:cNvPr id="16426" name="Line 41"/>
            <p:cNvSpPr>
              <a:spLocks noChangeShapeType="1"/>
            </p:cNvSpPr>
            <p:nvPr/>
          </p:nvSpPr>
          <p:spPr bwMode="auto">
            <a:xfrm>
              <a:off x="715" y="2812"/>
              <a:ext cx="34" cy="0"/>
            </a:xfrm>
            <a:prstGeom prst="line">
              <a:avLst/>
            </a:prstGeom>
            <a:noFill/>
            <a:ln w="0">
              <a:solidFill>
                <a:srgbClr val="000000"/>
              </a:solidFill>
              <a:round/>
              <a:headEnd/>
              <a:tailEnd/>
            </a:ln>
          </p:spPr>
          <p:txBody>
            <a:bodyPr/>
            <a:lstStyle/>
            <a:p>
              <a:endParaRPr lang="en-US"/>
            </a:p>
          </p:txBody>
        </p:sp>
        <p:sp>
          <p:nvSpPr>
            <p:cNvPr id="16427" name="Line 42"/>
            <p:cNvSpPr>
              <a:spLocks noChangeShapeType="1"/>
            </p:cNvSpPr>
            <p:nvPr/>
          </p:nvSpPr>
          <p:spPr bwMode="auto">
            <a:xfrm>
              <a:off x="715" y="2431"/>
              <a:ext cx="34" cy="0"/>
            </a:xfrm>
            <a:prstGeom prst="line">
              <a:avLst/>
            </a:prstGeom>
            <a:noFill/>
            <a:ln w="0">
              <a:solidFill>
                <a:srgbClr val="000000"/>
              </a:solidFill>
              <a:round/>
              <a:headEnd/>
              <a:tailEnd/>
            </a:ln>
          </p:spPr>
          <p:txBody>
            <a:bodyPr/>
            <a:lstStyle/>
            <a:p>
              <a:endParaRPr lang="en-US"/>
            </a:p>
          </p:txBody>
        </p:sp>
        <p:sp>
          <p:nvSpPr>
            <p:cNvPr id="16428" name="Line 43"/>
            <p:cNvSpPr>
              <a:spLocks noChangeShapeType="1"/>
            </p:cNvSpPr>
            <p:nvPr/>
          </p:nvSpPr>
          <p:spPr bwMode="auto">
            <a:xfrm>
              <a:off x="715" y="2058"/>
              <a:ext cx="34" cy="0"/>
            </a:xfrm>
            <a:prstGeom prst="line">
              <a:avLst/>
            </a:prstGeom>
            <a:noFill/>
            <a:ln w="0">
              <a:solidFill>
                <a:srgbClr val="000000"/>
              </a:solidFill>
              <a:round/>
              <a:headEnd/>
              <a:tailEnd/>
            </a:ln>
          </p:spPr>
          <p:txBody>
            <a:bodyPr/>
            <a:lstStyle/>
            <a:p>
              <a:endParaRPr lang="en-US"/>
            </a:p>
          </p:txBody>
        </p:sp>
        <p:sp>
          <p:nvSpPr>
            <p:cNvPr id="16429" name="Line 44"/>
            <p:cNvSpPr>
              <a:spLocks noChangeShapeType="1"/>
            </p:cNvSpPr>
            <p:nvPr/>
          </p:nvSpPr>
          <p:spPr bwMode="auto">
            <a:xfrm>
              <a:off x="715" y="1677"/>
              <a:ext cx="34" cy="0"/>
            </a:xfrm>
            <a:prstGeom prst="line">
              <a:avLst/>
            </a:prstGeom>
            <a:noFill/>
            <a:ln w="0">
              <a:solidFill>
                <a:srgbClr val="000000"/>
              </a:solidFill>
              <a:round/>
              <a:headEnd/>
              <a:tailEnd/>
            </a:ln>
          </p:spPr>
          <p:txBody>
            <a:bodyPr/>
            <a:lstStyle/>
            <a:p>
              <a:endParaRPr lang="en-US"/>
            </a:p>
          </p:txBody>
        </p:sp>
        <p:sp>
          <p:nvSpPr>
            <p:cNvPr id="16430" name="Line 45"/>
            <p:cNvSpPr>
              <a:spLocks noChangeShapeType="1"/>
            </p:cNvSpPr>
            <p:nvPr/>
          </p:nvSpPr>
          <p:spPr bwMode="auto">
            <a:xfrm>
              <a:off x="715" y="1303"/>
              <a:ext cx="34" cy="0"/>
            </a:xfrm>
            <a:prstGeom prst="line">
              <a:avLst/>
            </a:prstGeom>
            <a:noFill/>
            <a:ln w="0">
              <a:solidFill>
                <a:srgbClr val="000000"/>
              </a:solidFill>
              <a:round/>
              <a:headEnd/>
              <a:tailEnd/>
            </a:ln>
          </p:spPr>
          <p:txBody>
            <a:bodyPr/>
            <a:lstStyle/>
            <a:p>
              <a:endParaRPr lang="en-US"/>
            </a:p>
          </p:txBody>
        </p:sp>
        <p:sp>
          <p:nvSpPr>
            <p:cNvPr id="16431" name="Line 46"/>
            <p:cNvSpPr>
              <a:spLocks noChangeShapeType="1"/>
            </p:cNvSpPr>
            <p:nvPr/>
          </p:nvSpPr>
          <p:spPr bwMode="auto">
            <a:xfrm>
              <a:off x="715" y="922"/>
              <a:ext cx="34" cy="0"/>
            </a:xfrm>
            <a:prstGeom prst="line">
              <a:avLst/>
            </a:prstGeom>
            <a:noFill/>
            <a:ln w="0">
              <a:solidFill>
                <a:srgbClr val="000000"/>
              </a:solidFill>
              <a:round/>
              <a:headEnd/>
              <a:tailEnd/>
            </a:ln>
          </p:spPr>
          <p:txBody>
            <a:bodyPr/>
            <a:lstStyle/>
            <a:p>
              <a:endParaRPr lang="en-US"/>
            </a:p>
          </p:txBody>
        </p:sp>
        <p:sp>
          <p:nvSpPr>
            <p:cNvPr id="16432" name="Line 47"/>
            <p:cNvSpPr>
              <a:spLocks noChangeShapeType="1"/>
            </p:cNvSpPr>
            <p:nvPr/>
          </p:nvSpPr>
          <p:spPr bwMode="auto">
            <a:xfrm>
              <a:off x="749" y="3185"/>
              <a:ext cx="4636" cy="0"/>
            </a:xfrm>
            <a:prstGeom prst="line">
              <a:avLst/>
            </a:prstGeom>
            <a:noFill/>
            <a:ln w="0">
              <a:solidFill>
                <a:srgbClr val="000000"/>
              </a:solidFill>
              <a:round/>
              <a:headEnd/>
              <a:tailEnd/>
            </a:ln>
          </p:spPr>
          <p:txBody>
            <a:bodyPr/>
            <a:lstStyle/>
            <a:p>
              <a:endParaRPr lang="en-US"/>
            </a:p>
          </p:txBody>
        </p:sp>
        <p:sp>
          <p:nvSpPr>
            <p:cNvPr id="16433" name="Line 48"/>
            <p:cNvSpPr>
              <a:spLocks noChangeShapeType="1"/>
            </p:cNvSpPr>
            <p:nvPr/>
          </p:nvSpPr>
          <p:spPr bwMode="auto">
            <a:xfrm flipV="1">
              <a:off x="749" y="3185"/>
              <a:ext cx="0" cy="32"/>
            </a:xfrm>
            <a:prstGeom prst="line">
              <a:avLst/>
            </a:prstGeom>
            <a:noFill/>
            <a:ln w="0">
              <a:solidFill>
                <a:srgbClr val="000000"/>
              </a:solidFill>
              <a:round/>
              <a:headEnd/>
              <a:tailEnd/>
            </a:ln>
          </p:spPr>
          <p:txBody>
            <a:bodyPr/>
            <a:lstStyle/>
            <a:p>
              <a:endParaRPr lang="en-US"/>
            </a:p>
          </p:txBody>
        </p:sp>
        <p:sp>
          <p:nvSpPr>
            <p:cNvPr id="16434" name="Line 49"/>
            <p:cNvSpPr>
              <a:spLocks noChangeShapeType="1"/>
            </p:cNvSpPr>
            <p:nvPr/>
          </p:nvSpPr>
          <p:spPr bwMode="auto">
            <a:xfrm flipV="1">
              <a:off x="940" y="3185"/>
              <a:ext cx="0" cy="32"/>
            </a:xfrm>
            <a:prstGeom prst="line">
              <a:avLst/>
            </a:prstGeom>
            <a:noFill/>
            <a:ln w="0">
              <a:solidFill>
                <a:srgbClr val="000000"/>
              </a:solidFill>
              <a:round/>
              <a:headEnd/>
              <a:tailEnd/>
            </a:ln>
          </p:spPr>
          <p:txBody>
            <a:bodyPr/>
            <a:lstStyle/>
            <a:p>
              <a:endParaRPr lang="en-US"/>
            </a:p>
          </p:txBody>
        </p:sp>
        <p:sp>
          <p:nvSpPr>
            <p:cNvPr id="16435" name="Line 50"/>
            <p:cNvSpPr>
              <a:spLocks noChangeShapeType="1"/>
            </p:cNvSpPr>
            <p:nvPr/>
          </p:nvSpPr>
          <p:spPr bwMode="auto">
            <a:xfrm flipV="1">
              <a:off x="1139" y="3185"/>
              <a:ext cx="0" cy="32"/>
            </a:xfrm>
            <a:prstGeom prst="line">
              <a:avLst/>
            </a:prstGeom>
            <a:noFill/>
            <a:ln w="0">
              <a:solidFill>
                <a:srgbClr val="000000"/>
              </a:solidFill>
              <a:round/>
              <a:headEnd/>
              <a:tailEnd/>
            </a:ln>
          </p:spPr>
          <p:txBody>
            <a:bodyPr/>
            <a:lstStyle/>
            <a:p>
              <a:endParaRPr lang="en-US"/>
            </a:p>
          </p:txBody>
        </p:sp>
        <p:sp>
          <p:nvSpPr>
            <p:cNvPr id="16436" name="Line 51"/>
            <p:cNvSpPr>
              <a:spLocks noChangeShapeType="1"/>
            </p:cNvSpPr>
            <p:nvPr/>
          </p:nvSpPr>
          <p:spPr bwMode="auto">
            <a:xfrm flipV="1">
              <a:off x="1330" y="3185"/>
              <a:ext cx="0" cy="32"/>
            </a:xfrm>
            <a:prstGeom prst="line">
              <a:avLst/>
            </a:prstGeom>
            <a:noFill/>
            <a:ln w="0">
              <a:solidFill>
                <a:srgbClr val="000000"/>
              </a:solidFill>
              <a:round/>
              <a:headEnd/>
              <a:tailEnd/>
            </a:ln>
          </p:spPr>
          <p:txBody>
            <a:bodyPr/>
            <a:lstStyle/>
            <a:p>
              <a:endParaRPr lang="en-US"/>
            </a:p>
          </p:txBody>
        </p:sp>
        <p:sp>
          <p:nvSpPr>
            <p:cNvPr id="16437" name="Line 52"/>
            <p:cNvSpPr>
              <a:spLocks noChangeShapeType="1"/>
            </p:cNvSpPr>
            <p:nvPr/>
          </p:nvSpPr>
          <p:spPr bwMode="auto">
            <a:xfrm flipV="1">
              <a:off x="1521" y="3185"/>
              <a:ext cx="0" cy="32"/>
            </a:xfrm>
            <a:prstGeom prst="line">
              <a:avLst/>
            </a:prstGeom>
            <a:noFill/>
            <a:ln w="0">
              <a:solidFill>
                <a:srgbClr val="000000"/>
              </a:solidFill>
              <a:round/>
              <a:headEnd/>
              <a:tailEnd/>
            </a:ln>
          </p:spPr>
          <p:txBody>
            <a:bodyPr/>
            <a:lstStyle/>
            <a:p>
              <a:endParaRPr lang="en-US"/>
            </a:p>
          </p:txBody>
        </p:sp>
        <p:sp>
          <p:nvSpPr>
            <p:cNvPr id="16438" name="Line 53"/>
            <p:cNvSpPr>
              <a:spLocks noChangeShapeType="1"/>
            </p:cNvSpPr>
            <p:nvPr/>
          </p:nvSpPr>
          <p:spPr bwMode="auto">
            <a:xfrm flipV="1">
              <a:off x="1712" y="3185"/>
              <a:ext cx="0" cy="32"/>
            </a:xfrm>
            <a:prstGeom prst="line">
              <a:avLst/>
            </a:prstGeom>
            <a:noFill/>
            <a:ln w="0">
              <a:solidFill>
                <a:srgbClr val="000000"/>
              </a:solidFill>
              <a:round/>
              <a:headEnd/>
              <a:tailEnd/>
            </a:ln>
          </p:spPr>
          <p:txBody>
            <a:bodyPr/>
            <a:lstStyle/>
            <a:p>
              <a:endParaRPr lang="en-US"/>
            </a:p>
          </p:txBody>
        </p:sp>
        <p:sp>
          <p:nvSpPr>
            <p:cNvPr id="16439" name="Line 54"/>
            <p:cNvSpPr>
              <a:spLocks noChangeShapeType="1"/>
            </p:cNvSpPr>
            <p:nvPr/>
          </p:nvSpPr>
          <p:spPr bwMode="auto">
            <a:xfrm flipV="1">
              <a:off x="1912" y="3185"/>
              <a:ext cx="0" cy="32"/>
            </a:xfrm>
            <a:prstGeom prst="line">
              <a:avLst/>
            </a:prstGeom>
            <a:noFill/>
            <a:ln w="0">
              <a:solidFill>
                <a:srgbClr val="000000"/>
              </a:solidFill>
              <a:round/>
              <a:headEnd/>
              <a:tailEnd/>
            </a:ln>
          </p:spPr>
          <p:txBody>
            <a:bodyPr/>
            <a:lstStyle/>
            <a:p>
              <a:endParaRPr lang="en-US"/>
            </a:p>
          </p:txBody>
        </p:sp>
        <p:sp>
          <p:nvSpPr>
            <p:cNvPr id="16440" name="Line 55"/>
            <p:cNvSpPr>
              <a:spLocks noChangeShapeType="1"/>
            </p:cNvSpPr>
            <p:nvPr/>
          </p:nvSpPr>
          <p:spPr bwMode="auto">
            <a:xfrm flipV="1">
              <a:off x="2103" y="3185"/>
              <a:ext cx="0" cy="32"/>
            </a:xfrm>
            <a:prstGeom prst="line">
              <a:avLst/>
            </a:prstGeom>
            <a:noFill/>
            <a:ln w="0">
              <a:solidFill>
                <a:srgbClr val="000000"/>
              </a:solidFill>
              <a:round/>
              <a:headEnd/>
              <a:tailEnd/>
            </a:ln>
          </p:spPr>
          <p:txBody>
            <a:bodyPr/>
            <a:lstStyle/>
            <a:p>
              <a:endParaRPr lang="en-US"/>
            </a:p>
          </p:txBody>
        </p:sp>
        <p:sp>
          <p:nvSpPr>
            <p:cNvPr id="16441" name="Line 56"/>
            <p:cNvSpPr>
              <a:spLocks noChangeShapeType="1"/>
            </p:cNvSpPr>
            <p:nvPr/>
          </p:nvSpPr>
          <p:spPr bwMode="auto">
            <a:xfrm flipV="1">
              <a:off x="2294" y="3185"/>
              <a:ext cx="0" cy="32"/>
            </a:xfrm>
            <a:prstGeom prst="line">
              <a:avLst/>
            </a:prstGeom>
            <a:noFill/>
            <a:ln w="0">
              <a:solidFill>
                <a:srgbClr val="000000"/>
              </a:solidFill>
              <a:round/>
              <a:headEnd/>
              <a:tailEnd/>
            </a:ln>
          </p:spPr>
          <p:txBody>
            <a:bodyPr/>
            <a:lstStyle/>
            <a:p>
              <a:endParaRPr lang="en-US"/>
            </a:p>
          </p:txBody>
        </p:sp>
        <p:sp>
          <p:nvSpPr>
            <p:cNvPr id="16442" name="Line 57"/>
            <p:cNvSpPr>
              <a:spLocks noChangeShapeType="1"/>
            </p:cNvSpPr>
            <p:nvPr/>
          </p:nvSpPr>
          <p:spPr bwMode="auto">
            <a:xfrm flipV="1">
              <a:off x="2485" y="3185"/>
              <a:ext cx="0" cy="32"/>
            </a:xfrm>
            <a:prstGeom prst="line">
              <a:avLst/>
            </a:prstGeom>
            <a:noFill/>
            <a:ln w="0">
              <a:solidFill>
                <a:srgbClr val="000000"/>
              </a:solidFill>
              <a:round/>
              <a:headEnd/>
              <a:tailEnd/>
            </a:ln>
          </p:spPr>
          <p:txBody>
            <a:bodyPr/>
            <a:lstStyle/>
            <a:p>
              <a:endParaRPr lang="en-US"/>
            </a:p>
          </p:txBody>
        </p:sp>
        <p:sp>
          <p:nvSpPr>
            <p:cNvPr id="16443" name="Line 58"/>
            <p:cNvSpPr>
              <a:spLocks noChangeShapeType="1"/>
            </p:cNvSpPr>
            <p:nvPr/>
          </p:nvSpPr>
          <p:spPr bwMode="auto">
            <a:xfrm flipV="1">
              <a:off x="2685" y="3185"/>
              <a:ext cx="0" cy="32"/>
            </a:xfrm>
            <a:prstGeom prst="line">
              <a:avLst/>
            </a:prstGeom>
            <a:noFill/>
            <a:ln w="0">
              <a:solidFill>
                <a:srgbClr val="000000"/>
              </a:solidFill>
              <a:round/>
              <a:headEnd/>
              <a:tailEnd/>
            </a:ln>
          </p:spPr>
          <p:txBody>
            <a:bodyPr/>
            <a:lstStyle/>
            <a:p>
              <a:endParaRPr lang="en-US"/>
            </a:p>
          </p:txBody>
        </p:sp>
        <p:sp>
          <p:nvSpPr>
            <p:cNvPr id="16444" name="Line 59"/>
            <p:cNvSpPr>
              <a:spLocks noChangeShapeType="1"/>
            </p:cNvSpPr>
            <p:nvPr/>
          </p:nvSpPr>
          <p:spPr bwMode="auto">
            <a:xfrm flipV="1">
              <a:off x="2876" y="3185"/>
              <a:ext cx="0" cy="32"/>
            </a:xfrm>
            <a:prstGeom prst="line">
              <a:avLst/>
            </a:prstGeom>
            <a:noFill/>
            <a:ln w="0">
              <a:solidFill>
                <a:srgbClr val="000000"/>
              </a:solidFill>
              <a:round/>
              <a:headEnd/>
              <a:tailEnd/>
            </a:ln>
          </p:spPr>
          <p:txBody>
            <a:bodyPr/>
            <a:lstStyle/>
            <a:p>
              <a:endParaRPr lang="en-US"/>
            </a:p>
          </p:txBody>
        </p:sp>
        <p:sp>
          <p:nvSpPr>
            <p:cNvPr id="16445" name="Line 60"/>
            <p:cNvSpPr>
              <a:spLocks noChangeShapeType="1"/>
            </p:cNvSpPr>
            <p:nvPr/>
          </p:nvSpPr>
          <p:spPr bwMode="auto">
            <a:xfrm flipV="1">
              <a:off x="3067" y="3185"/>
              <a:ext cx="0" cy="32"/>
            </a:xfrm>
            <a:prstGeom prst="line">
              <a:avLst/>
            </a:prstGeom>
            <a:noFill/>
            <a:ln w="0">
              <a:solidFill>
                <a:srgbClr val="000000"/>
              </a:solidFill>
              <a:round/>
              <a:headEnd/>
              <a:tailEnd/>
            </a:ln>
          </p:spPr>
          <p:txBody>
            <a:bodyPr/>
            <a:lstStyle/>
            <a:p>
              <a:endParaRPr lang="en-US"/>
            </a:p>
          </p:txBody>
        </p:sp>
        <p:sp>
          <p:nvSpPr>
            <p:cNvPr id="16446" name="Line 61"/>
            <p:cNvSpPr>
              <a:spLocks noChangeShapeType="1"/>
            </p:cNvSpPr>
            <p:nvPr/>
          </p:nvSpPr>
          <p:spPr bwMode="auto">
            <a:xfrm flipV="1">
              <a:off x="3258" y="3185"/>
              <a:ext cx="0" cy="32"/>
            </a:xfrm>
            <a:prstGeom prst="line">
              <a:avLst/>
            </a:prstGeom>
            <a:noFill/>
            <a:ln w="0">
              <a:solidFill>
                <a:srgbClr val="000000"/>
              </a:solidFill>
              <a:round/>
              <a:headEnd/>
              <a:tailEnd/>
            </a:ln>
          </p:spPr>
          <p:txBody>
            <a:bodyPr/>
            <a:lstStyle/>
            <a:p>
              <a:endParaRPr lang="en-US"/>
            </a:p>
          </p:txBody>
        </p:sp>
        <p:sp>
          <p:nvSpPr>
            <p:cNvPr id="16447" name="Line 62"/>
            <p:cNvSpPr>
              <a:spLocks noChangeShapeType="1"/>
            </p:cNvSpPr>
            <p:nvPr/>
          </p:nvSpPr>
          <p:spPr bwMode="auto">
            <a:xfrm flipV="1">
              <a:off x="3457" y="3185"/>
              <a:ext cx="0" cy="32"/>
            </a:xfrm>
            <a:prstGeom prst="line">
              <a:avLst/>
            </a:prstGeom>
            <a:noFill/>
            <a:ln w="0">
              <a:solidFill>
                <a:srgbClr val="000000"/>
              </a:solidFill>
              <a:round/>
              <a:headEnd/>
              <a:tailEnd/>
            </a:ln>
          </p:spPr>
          <p:txBody>
            <a:bodyPr/>
            <a:lstStyle/>
            <a:p>
              <a:endParaRPr lang="en-US"/>
            </a:p>
          </p:txBody>
        </p:sp>
        <p:sp>
          <p:nvSpPr>
            <p:cNvPr id="16448" name="Line 63"/>
            <p:cNvSpPr>
              <a:spLocks noChangeShapeType="1"/>
            </p:cNvSpPr>
            <p:nvPr/>
          </p:nvSpPr>
          <p:spPr bwMode="auto">
            <a:xfrm flipV="1">
              <a:off x="3648" y="3185"/>
              <a:ext cx="0" cy="32"/>
            </a:xfrm>
            <a:prstGeom prst="line">
              <a:avLst/>
            </a:prstGeom>
            <a:noFill/>
            <a:ln w="0">
              <a:solidFill>
                <a:srgbClr val="000000"/>
              </a:solidFill>
              <a:round/>
              <a:headEnd/>
              <a:tailEnd/>
            </a:ln>
          </p:spPr>
          <p:txBody>
            <a:bodyPr/>
            <a:lstStyle/>
            <a:p>
              <a:endParaRPr lang="en-US"/>
            </a:p>
          </p:txBody>
        </p:sp>
        <p:sp>
          <p:nvSpPr>
            <p:cNvPr id="16449" name="Line 64"/>
            <p:cNvSpPr>
              <a:spLocks noChangeShapeType="1"/>
            </p:cNvSpPr>
            <p:nvPr/>
          </p:nvSpPr>
          <p:spPr bwMode="auto">
            <a:xfrm flipV="1">
              <a:off x="3839" y="3185"/>
              <a:ext cx="0" cy="32"/>
            </a:xfrm>
            <a:prstGeom prst="line">
              <a:avLst/>
            </a:prstGeom>
            <a:noFill/>
            <a:ln w="0">
              <a:solidFill>
                <a:srgbClr val="000000"/>
              </a:solidFill>
              <a:round/>
              <a:headEnd/>
              <a:tailEnd/>
            </a:ln>
          </p:spPr>
          <p:txBody>
            <a:bodyPr/>
            <a:lstStyle/>
            <a:p>
              <a:endParaRPr lang="en-US"/>
            </a:p>
          </p:txBody>
        </p:sp>
        <p:sp>
          <p:nvSpPr>
            <p:cNvPr id="16450" name="Line 65"/>
            <p:cNvSpPr>
              <a:spLocks noChangeShapeType="1"/>
            </p:cNvSpPr>
            <p:nvPr/>
          </p:nvSpPr>
          <p:spPr bwMode="auto">
            <a:xfrm flipV="1">
              <a:off x="4031" y="3185"/>
              <a:ext cx="0" cy="32"/>
            </a:xfrm>
            <a:prstGeom prst="line">
              <a:avLst/>
            </a:prstGeom>
            <a:noFill/>
            <a:ln w="0">
              <a:solidFill>
                <a:srgbClr val="000000"/>
              </a:solidFill>
              <a:round/>
              <a:headEnd/>
              <a:tailEnd/>
            </a:ln>
          </p:spPr>
          <p:txBody>
            <a:bodyPr/>
            <a:lstStyle/>
            <a:p>
              <a:endParaRPr lang="en-US"/>
            </a:p>
          </p:txBody>
        </p:sp>
        <p:sp>
          <p:nvSpPr>
            <p:cNvPr id="16451" name="Line 66"/>
            <p:cNvSpPr>
              <a:spLocks noChangeShapeType="1"/>
            </p:cNvSpPr>
            <p:nvPr/>
          </p:nvSpPr>
          <p:spPr bwMode="auto">
            <a:xfrm flipV="1">
              <a:off x="4230" y="3185"/>
              <a:ext cx="0" cy="32"/>
            </a:xfrm>
            <a:prstGeom prst="line">
              <a:avLst/>
            </a:prstGeom>
            <a:noFill/>
            <a:ln w="0">
              <a:solidFill>
                <a:srgbClr val="000000"/>
              </a:solidFill>
              <a:round/>
              <a:headEnd/>
              <a:tailEnd/>
            </a:ln>
          </p:spPr>
          <p:txBody>
            <a:bodyPr/>
            <a:lstStyle/>
            <a:p>
              <a:endParaRPr lang="en-US"/>
            </a:p>
          </p:txBody>
        </p:sp>
        <p:sp>
          <p:nvSpPr>
            <p:cNvPr id="16452" name="Line 67"/>
            <p:cNvSpPr>
              <a:spLocks noChangeShapeType="1"/>
            </p:cNvSpPr>
            <p:nvPr/>
          </p:nvSpPr>
          <p:spPr bwMode="auto">
            <a:xfrm flipV="1">
              <a:off x="4421" y="3185"/>
              <a:ext cx="0" cy="32"/>
            </a:xfrm>
            <a:prstGeom prst="line">
              <a:avLst/>
            </a:prstGeom>
            <a:noFill/>
            <a:ln w="0">
              <a:solidFill>
                <a:srgbClr val="000000"/>
              </a:solidFill>
              <a:round/>
              <a:headEnd/>
              <a:tailEnd/>
            </a:ln>
          </p:spPr>
          <p:txBody>
            <a:bodyPr/>
            <a:lstStyle/>
            <a:p>
              <a:endParaRPr lang="en-US"/>
            </a:p>
          </p:txBody>
        </p:sp>
        <p:sp>
          <p:nvSpPr>
            <p:cNvPr id="16453" name="Line 68"/>
            <p:cNvSpPr>
              <a:spLocks noChangeShapeType="1"/>
            </p:cNvSpPr>
            <p:nvPr/>
          </p:nvSpPr>
          <p:spPr bwMode="auto">
            <a:xfrm flipV="1">
              <a:off x="4612" y="3185"/>
              <a:ext cx="0" cy="32"/>
            </a:xfrm>
            <a:prstGeom prst="line">
              <a:avLst/>
            </a:prstGeom>
            <a:noFill/>
            <a:ln w="0">
              <a:solidFill>
                <a:srgbClr val="000000"/>
              </a:solidFill>
              <a:round/>
              <a:headEnd/>
              <a:tailEnd/>
            </a:ln>
          </p:spPr>
          <p:txBody>
            <a:bodyPr/>
            <a:lstStyle/>
            <a:p>
              <a:endParaRPr lang="en-US"/>
            </a:p>
          </p:txBody>
        </p:sp>
        <p:sp>
          <p:nvSpPr>
            <p:cNvPr id="16454" name="Line 69"/>
            <p:cNvSpPr>
              <a:spLocks noChangeShapeType="1"/>
            </p:cNvSpPr>
            <p:nvPr/>
          </p:nvSpPr>
          <p:spPr bwMode="auto">
            <a:xfrm flipV="1">
              <a:off x="4803" y="3185"/>
              <a:ext cx="0" cy="32"/>
            </a:xfrm>
            <a:prstGeom prst="line">
              <a:avLst/>
            </a:prstGeom>
            <a:noFill/>
            <a:ln w="0">
              <a:solidFill>
                <a:srgbClr val="000000"/>
              </a:solidFill>
              <a:round/>
              <a:headEnd/>
              <a:tailEnd/>
            </a:ln>
          </p:spPr>
          <p:txBody>
            <a:bodyPr/>
            <a:lstStyle/>
            <a:p>
              <a:endParaRPr lang="en-US"/>
            </a:p>
          </p:txBody>
        </p:sp>
        <p:sp>
          <p:nvSpPr>
            <p:cNvPr id="16455" name="Line 70"/>
            <p:cNvSpPr>
              <a:spLocks noChangeShapeType="1"/>
            </p:cNvSpPr>
            <p:nvPr/>
          </p:nvSpPr>
          <p:spPr bwMode="auto">
            <a:xfrm flipV="1">
              <a:off x="5003" y="3185"/>
              <a:ext cx="0" cy="32"/>
            </a:xfrm>
            <a:prstGeom prst="line">
              <a:avLst/>
            </a:prstGeom>
            <a:noFill/>
            <a:ln w="0">
              <a:solidFill>
                <a:srgbClr val="000000"/>
              </a:solidFill>
              <a:round/>
              <a:headEnd/>
              <a:tailEnd/>
            </a:ln>
          </p:spPr>
          <p:txBody>
            <a:bodyPr/>
            <a:lstStyle/>
            <a:p>
              <a:endParaRPr lang="en-US"/>
            </a:p>
          </p:txBody>
        </p:sp>
        <p:sp>
          <p:nvSpPr>
            <p:cNvPr id="16456" name="Line 71"/>
            <p:cNvSpPr>
              <a:spLocks noChangeShapeType="1"/>
            </p:cNvSpPr>
            <p:nvPr/>
          </p:nvSpPr>
          <p:spPr bwMode="auto">
            <a:xfrm flipV="1">
              <a:off x="5194" y="3185"/>
              <a:ext cx="0" cy="32"/>
            </a:xfrm>
            <a:prstGeom prst="line">
              <a:avLst/>
            </a:prstGeom>
            <a:noFill/>
            <a:ln w="0">
              <a:solidFill>
                <a:srgbClr val="000000"/>
              </a:solidFill>
              <a:round/>
              <a:headEnd/>
              <a:tailEnd/>
            </a:ln>
          </p:spPr>
          <p:txBody>
            <a:bodyPr/>
            <a:lstStyle/>
            <a:p>
              <a:endParaRPr lang="en-US"/>
            </a:p>
          </p:txBody>
        </p:sp>
        <p:sp>
          <p:nvSpPr>
            <p:cNvPr id="16457" name="Line 72"/>
            <p:cNvSpPr>
              <a:spLocks noChangeShapeType="1"/>
            </p:cNvSpPr>
            <p:nvPr/>
          </p:nvSpPr>
          <p:spPr bwMode="auto">
            <a:xfrm flipV="1">
              <a:off x="5385" y="3185"/>
              <a:ext cx="0" cy="32"/>
            </a:xfrm>
            <a:prstGeom prst="line">
              <a:avLst/>
            </a:prstGeom>
            <a:noFill/>
            <a:ln w="0">
              <a:solidFill>
                <a:srgbClr val="000000"/>
              </a:solidFill>
              <a:round/>
              <a:headEnd/>
              <a:tailEnd/>
            </a:ln>
          </p:spPr>
          <p:txBody>
            <a:bodyPr/>
            <a:lstStyle/>
            <a:p>
              <a:endParaRPr lang="en-US"/>
            </a:p>
          </p:txBody>
        </p:sp>
        <p:sp>
          <p:nvSpPr>
            <p:cNvPr id="16458" name="Rectangle 73"/>
            <p:cNvSpPr>
              <a:spLocks noChangeArrowheads="1"/>
            </p:cNvSpPr>
            <p:nvPr/>
          </p:nvSpPr>
          <p:spPr bwMode="auto">
            <a:xfrm>
              <a:off x="5111" y="922"/>
              <a:ext cx="348" cy="132"/>
            </a:xfrm>
            <a:prstGeom prst="rect">
              <a:avLst/>
            </a:prstGeom>
            <a:noFill/>
            <a:ln w="9525">
              <a:noFill/>
              <a:miter lim="800000"/>
              <a:headEnd/>
              <a:tailEnd/>
            </a:ln>
          </p:spPr>
          <p:txBody>
            <a:bodyPr wrap="none" lIns="0" tIns="0" rIns="0" bIns="0">
              <a:spAutoFit/>
            </a:bodyPr>
            <a:lstStyle/>
            <a:p>
              <a:r>
                <a:rPr lang="en-US" sz="1400">
                  <a:solidFill>
                    <a:srgbClr val="000000"/>
                  </a:solidFill>
                </a:rPr>
                <a:t>Mexico</a:t>
              </a:r>
              <a:endParaRPr lang="en-US"/>
            </a:p>
          </p:txBody>
        </p:sp>
        <p:sp>
          <p:nvSpPr>
            <p:cNvPr id="16459" name="Rectangle 74"/>
            <p:cNvSpPr>
              <a:spLocks noChangeArrowheads="1"/>
            </p:cNvSpPr>
            <p:nvPr/>
          </p:nvSpPr>
          <p:spPr bwMode="auto">
            <a:xfrm>
              <a:off x="4379" y="1358"/>
              <a:ext cx="1" cy="170"/>
            </a:xfrm>
            <a:prstGeom prst="rect">
              <a:avLst/>
            </a:prstGeom>
            <a:noFill/>
            <a:ln w="9525">
              <a:noFill/>
              <a:miter lim="800000"/>
              <a:headEnd/>
              <a:tailEnd/>
            </a:ln>
          </p:spPr>
          <p:txBody>
            <a:bodyPr wrap="none" lIns="0" tIns="0" rIns="0" bIns="0">
              <a:spAutoFit/>
            </a:bodyPr>
            <a:lstStyle/>
            <a:p>
              <a:endParaRPr lang="en-US"/>
            </a:p>
          </p:txBody>
        </p:sp>
        <p:sp>
          <p:nvSpPr>
            <p:cNvPr id="16460" name="Rectangle 75"/>
            <p:cNvSpPr>
              <a:spLocks noChangeArrowheads="1"/>
            </p:cNvSpPr>
            <p:nvPr/>
          </p:nvSpPr>
          <p:spPr bwMode="auto">
            <a:xfrm>
              <a:off x="4579" y="1498"/>
              <a:ext cx="1" cy="170"/>
            </a:xfrm>
            <a:prstGeom prst="rect">
              <a:avLst/>
            </a:prstGeom>
            <a:noFill/>
            <a:ln w="9525">
              <a:noFill/>
              <a:miter lim="800000"/>
              <a:headEnd/>
              <a:tailEnd/>
            </a:ln>
          </p:spPr>
          <p:txBody>
            <a:bodyPr wrap="none" lIns="0" tIns="0" rIns="0" bIns="0">
              <a:spAutoFit/>
            </a:bodyPr>
            <a:lstStyle/>
            <a:p>
              <a:endParaRPr lang="en-US"/>
            </a:p>
          </p:txBody>
        </p:sp>
        <p:sp>
          <p:nvSpPr>
            <p:cNvPr id="16461" name="Rectangle 76"/>
            <p:cNvSpPr>
              <a:spLocks noChangeArrowheads="1"/>
            </p:cNvSpPr>
            <p:nvPr/>
          </p:nvSpPr>
          <p:spPr bwMode="auto">
            <a:xfrm>
              <a:off x="2917" y="2244"/>
              <a:ext cx="1" cy="170"/>
            </a:xfrm>
            <a:prstGeom prst="rect">
              <a:avLst/>
            </a:prstGeom>
            <a:noFill/>
            <a:ln w="9525">
              <a:noFill/>
              <a:miter lim="800000"/>
              <a:headEnd/>
              <a:tailEnd/>
            </a:ln>
          </p:spPr>
          <p:txBody>
            <a:bodyPr wrap="none" lIns="0" tIns="0" rIns="0" bIns="0">
              <a:spAutoFit/>
            </a:bodyPr>
            <a:lstStyle/>
            <a:p>
              <a:endParaRPr lang="en-US"/>
            </a:p>
          </p:txBody>
        </p:sp>
        <p:sp>
          <p:nvSpPr>
            <p:cNvPr id="16462" name="Rectangle 77"/>
            <p:cNvSpPr>
              <a:spLocks noChangeArrowheads="1"/>
            </p:cNvSpPr>
            <p:nvPr/>
          </p:nvSpPr>
          <p:spPr bwMode="auto">
            <a:xfrm>
              <a:off x="1820" y="2447"/>
              <a:ext cx="1" cy="170"/>
            </a:xfrm>
            <a:prstGeom prst="rect">
              <a:avLst/>
            </a:prstGeom>
            <a:noFill/>
            <a:ln w="9525">
              <a:noFill/>
              <a:miter lim="800000"/>
              <a:headEnd/>
              <a:tailEnd/>
            </a:ln>
          </p:spPr>
          <p:txBody>
            <a:bodyPr wrap="none" lIns="0" tIns="0" rIns="0" bIns="0">
              <a:spAutoFit/>
            </a:bodyPr>
            <a:lstStyle/>
            <a:p>
              <a:endParaRPr lang="en-US"/>
            </a:p>
          </p:txBody>
        </p:sp>
        <p:sp>
          <p:nvSpPr>
            <p:cNvPr id="16463" name="Rectangle 78"/>
            <p:cNvSpPr>
              <a:spLocks noChangeArrowheads="1"/>
            </p:cNvSpPr>
            <p:nvPr/>
          </p:nvSpPr>
          <p:spPr bwMode="auto">
            <a:xfrm>
              <a:off x="3582" y="2011"/>
              <a:ext cx="1" cy="170"/>
            </a:xfrm>
            <a:prstGeom prst="rect">
              <a:avLst/>
            </a:prstGeom>
            <a:noFill/>
            <a:ln w="9525">
              <a:noFill/>
              <a:miter lim="800000"/>
              <a:headEnd/>
              <a:tailEnd/>
            </a:ln>
          </p:spPr>
          <p:txBody>
            <a:bodyPr wrap="none" lIns="0" tIns="0" rIns="0" bIns="0">
              <a:spAutoFit/>
            </a:bodyPr>
            <a:lstStyle/>
            <a:p>
              <a:endParaRPr lang="en-US"/>
            </a:p>
          </p:txBody>
        </p:sp>
        <p:sp>
          <p:nvSpPr>
            <p:cNvPr id="16464" name="Rectangle 79"/>
            <p:cNvSpPr>
              <a:spLocks noChangeArrowheads="1"/>
            </p:cNvSpPr>
            <p:nvPr/>
          </p:nvSpPr>
          <p:spPr bwMode="auto">
            <a:xfrm>
              <a:off x="4055" y="1933"/>
              <a:ext cx="1" cy="170"/>
            </a:xfrm>
            <a:prstGeom prst="rect">
              <a:avLst/>
            </a:prstGeom>
            <a:noFill/>
            <a:ln w="9525">
              <a:noFill/>
              <a:miter lim="800000"/>
              <a:headEnd/>
              <a:tailEnd/>
            </a:ln>
          </p:spPr>
          <p:txBody>
            <a:bodyPr wrap="none" lIns="0" tIns="0" rIns="0" bIns="0">
              <a:spAutoFit/>
            </a:bodyPr>
            <a:lstStyle/>
            <a:p>
              <a:endParaRPr lang="en-US"/>
            </a:p>
          </p:txBody>
        </p:sp>
        <p:sp>
          <p:nvSpPr>
            <p:cNvPr id="16465" name="Rectangle 80"/>
            <p:cNvSpPr>
              <a:spLocks noChangeArrowheads="1"/>
            </p:cNvSpPr>
            <p:nvPr/>
          </p:nvSpPr>
          <p:spPr bwMode="auto">
            <a:xfrm>
              <a:off x="400" y="3123"/>
              <a:ext cx="251" cy="132"/>
            </a:xfrm>
            <a:prstGeom prst="rect">
              <a:avLst/>
            </a:prstGeom>
            <a:noFill/>
            <a:ln w="9525">
              <a:noFill/>
              <a:miter lim="800000"/>
              <a:headEnd/>
              <a:tailEnd/>
            </a:ln>
          </p:spPr>
          <p:txBody>
            <a:bodyPr wrap="none" lIns="0" tIns="0" rIns="0" bIns="0">
              <a:spAutoFit/>
            </a:bodyPr>
            <a:lstStyle/>
            <a:p>
              <a:r>
                <a:rPr lang="en-US" sz="1400">
                  <a:solidFill>
                    <a:srgbClr val="000000"/>
                  </a:solidFill>
                </a:rPr>
                <a:t>0.0%</a:t>
              </a:r>
              <a:endParaRPr lang="en-US"/>
            </a:p>
          </p:txBody>
        </p:sp>
        <p:sp>
          <p:nvSpPr>
            <p:cNvPr id="16466" name="Rectangle 81"/>
            <p:cNvSpPr>
              <a:spLocks noChangeArrowheads="1"/>
            </p:cNvSpPr>
            <p:nvPr/>
          </p:nvSpPr>
          <p:spPr bwMode="auto">
            <a:xfrm>
              <a:off x="400" y="2750"/>
              <a:ext cx="251" cy="131"/>
            </a:xfrm>
            <a:prstGeom prst="rect">
              <a:avLst/>
            </a:prstGeom>
            <a:noFill/>
            <a:ln w="9525">
              <a:noFill/>
              <a:miter lim="800000"/>
              <a:headEnd/>
              <a:tailEnd/>
            </a:ln>
          </p:spPr>
          <p:txBody>
            <a:bodyPr wrap="none" lIns="0" tIns="0" rIns="0" bIns="0">
              <a:spAutoFit/>
            </a:bodyPr>
            <a:lstStyle/>
            <a:p>
              <a:r>
                <a:rPr lang="en-US" sz="1400">
                  <a:solidFill>
                    <a:srgbClr val="000000"/>
                  </a:solidFill>
                </a:rPr>
                <a:t>5.0%</a:t>
              </a:r>
              <a:endParaRPr lang="en-US"/>
            </a:p>
          </p:txBody>
        </p:sp>
        <p:sp>
          <p:nvSpPr>
            <p:cNvPr id="16467" name="Rectangle 82"/>
            <p:cNvSpPr>
              <a:spLocks noChangeArrowheads="1"/>
            </p:cNvSpPr>
            <p:nvPr/>
          </p:nvSpPr>
          <p:spPr bwMode="auto">
            <a:xfrm>
              <a:off x="333" y="2369"/>
              <a:ext cx="312" cy="131"/>
            </a:xfrm>
            <a:prstGeom prst="rect">
              <a:avLst/>
            </a:prstGeom>
            <a:noFill/>
            <a:ln w="9525">
              <a:noFill/>
              <a:miter lim="800000"/>
              <a:headEnd/>
              <a:tailEnd/>
            </a:ln>
          </p:spPr>
          <p:txBody>
            <a:bodyPr wrap="none" lIns="0" tIns="0" rIns="0" bIns="0">
              <a:spAutoFit/>
            </a:bodyPr>
            <a:lstStyle/>
            <a:p>
              <a:r>
                <a:rPr lang="en-US" sz="1400">
                  <a:solidFill>
                    <a:srgbClr val="000000"/>
                  </a:solidFill>
                </a:rPr>
                <a:t>10.0%</a:t>
              </a:r>
              <a:endParaRPr lang="en-US"/>
            </a:p>
          </p:txBody>
        </p:sp>
        <p:sp>
          <p:nvSpPr>
            <p:cNvPr id="16468" name="Rectangle 83"/>
            <p:cNvSpPr>
              <a:spLocks noChangeArrowheads="1"/>
            </p:cNvSpPr>
            <p:nvPr/>
          </p:nvSpPr>
          <p:spPr bwMode="auto">
            <a:xfrm>
              <a:off x="333" y="1996"/>
              <a:ext cx="312" cy="132"/>
            </a:xfrm>
            <a:prstGeom prst="rect">
              <a:avLst/>
            </a:prstGeom>
            <a:noFill/>
            <a:ln w="9525">
              <a:noFill/>
              <a:miter lim="800000"/>
              <a:headEnd/>
              <a:tailEnd/>
            </a:ln>
          </p:spPr>
          <p:txBody>
            <a:bodyPr wrap="none" lIns="0" tIns="0" rIns="0" bIns="0">
              <a:spAutoFit/>
            </a:bodyPr>
            <a:lstStyle/>
            <a:p>
              <a:r>
                <a:rPr lang="en-US" sz="1400">
                  <a:solidFill>
                    <a:srgbClr val="000000"/>
                  </a:solidFill>
                </a:rPr>
                <a:t>15.0%</a:t>
              </a:r>
              <a:endParaRPr lang="en-US"/>
            </a:p>
          </p:txBody>
        </p:sp>
        <p:sp>
          <p:nvSpPr>
            <p:cNvPr id="16469" name="Rectangle 84"/>
            <p:cNvSpPr>
              <a:spLocks noChangeArrowheads="1"/>
            </p:cNvSpPr>
            <p:nvPr/>
          </p:nvSpPr>
          <p:spPr bwMode="auto">
            <a:xfrm>
              <a:off x="333" y="1614"/>
              <a:ext cx="312" cy="132"/>
            </a:xfrm>
            <a:prstGeom prst="rect">
              <a:avLst/>
            </a:prstGeom>
            <a:noFill/>
            <a:ln w="9525">
              <a:noFill/>
              <a:miter lim="800000"/>
              <a:headEnd/>
              <a:tailEnd/>
            </a:ln>
          </p:spPr>
          <p:txBody>
            <a:bodyPr wrap="none" lIns="0" tIns="0" rIns="0" bIns="0">
              <a:spAutoFit/>
            </a:bodyPr>
            <a:lstStyle/>
            <a:p>
              <a:r>
                <a:rPr lang="en-US" sz="1400">
                  <a:solidFill>
                    <a:srgbClr val="000000"/>
                  </a:solidFill>
                </a:rPr>
                <a:t>20.0%</a:t>
              </a:r>
              <a:endParaRPr lang="en-US"/>
            </a:p>
          </p:txBody>
        </p:sp>
        <p:sp>
          <p:nvSpPr>
            <p:cNvPr id="16470" name="Rectangle 85"/>
            <p:cNvSpPr>
              <a:spLocks noChangeArrowheads="1"/>
            </p:cNvSpPr>
            <p:nvPr/>
          </p:nvSpPr>
          <p:spPr bwMode="auto">
            <a:xfrm>
              <a:off x="333" y="1241"/>
              <a:ext cx="312" cy="131"/>
            </a:xfrm>
            <a:prstGeom prst="rect">
              <a:avLst/>
            </a:prstGeom>
            <a:noFill/>
            <a:ln w="9525">
              <a:noFill/>
              <a:miter lim="800000"/>
              <a:headEnd/>
              <a:tailEnd/>
            </a:ln>
          </p:spPr>
          <p:txBody>
            <a:bodyPr wrap="none" lIns="0" tIns="0" rIns="0" bIns="0">
              <a:spAutoFit/>
            </a:bodyPr>
            <a:lstStyle/>
            <a:p>
              <a:r>
                <a:rPr lang="en-US" sz="1400">
                  <a:solidFill>
                    <a:srgbClr val="000000"/>
                  </a:solidFill>
                </a:rPr>
                <a:t>25.0%</a:t>
              </a:r>
              <a:endParaRPr lang="en-US"/>
            </a:p>
          </p:txBody>
        </p:sp>
        <p:sp>
          <p:nvSpPr>
            <p:cNvPr id="16471" name="Rectangle 86"/>
            <p:cNvSpPr>
              <a:spLocks noChangeArrowheads="1"/>
            </p:cNvSpPr>
            <p:nvPr/>
          </p:nvSpPr>
          <p:spPr bwMode="auto">
            <a:xfrm>
              <a:off x="333" y="860"/>
              <a:ext cx="312" cy="131"/>
            </a:xfrm>
            <a:prstGeom prst="rect">
              <a:avLst/>
            </a:prstGeom>
            <a:noFill/>
            <a:ln w="9525">
              <a:noFill/>
              <a:miter lim="800000"/>
              <a:headEnd/>
              <a:tailEnd/>
            </a:ln>
          </p:spPr>
          <p:txBody>
            <a:bodyPr wrap="none" lIns="0" tIns="0" rIns="0" bIns="0">
              <a:spAutoFit/>
            </a:bodyPr>
            <a:lstStyle/>
            <a:p>
              <a:r>
                <a:rPr lang="en-US" sz="1400">
                  <a:solidFill>
                    <a:srgbClr val="000000"/>
                  </a:solidFill>
                </a:rPr>
                <a:t>30.0%</a:t>
              </a:r>
              <a:endParaRPr lang="en-US"/>
            </a:p>
          </p:txBody>
        </p:sp>
        <p:sp>
          <p:nvSpPr>
            <p:cNvPr id="16472" name="Rectangle 87"/>
            <p:cNvSpPr>
              <a:spLocks noChangeArrowheads="1"/>
            </p:cNvSpPr>
            <p:nvPr/>
          </p:nvSpPr>
          <p:spPr bwMode="auto">
            <a:xfrm rot="-5400000">
              <a:off x="672" y="3366"/>
              <a:ext cx="339"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Denmark</a:t>
              </a:r>
              <a:endParaRPr lang="en-US"/>
            </a:p>
          </p:txBody>
        </p:sp>
        <p:sp>
          <p:nvSpPr>
            <p:cNvPr id="16473" name="Rectangle 88"/>
            <p:cNvSpPr>
              <a:spLocks noChangeArrowheads="1"/>
            </p:cNvSpPr>
            <p:nvPr/>
          </p:nvSpPr>
          <p:spPr bwMode="auto">
            <a:xfrm rot="-5400000">
              <a:off x="896" y="3337"/>
              <a:ext cx="273"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Finalnd</a:t>
              </a:r>
              <a:endParaRPr lang="en-US"/>
            </a:p>
          </p:txBody>
        </p:sp>
        <p:sp>
          <p:nvSpPr>
            <p:cNvPr id="16474" name="Rectangle 89"/>
            <p:cNvSpPr>
              <a:spLocks noChangeArrowheads="1"/>
            </p:cNvSpPr>
            <p:nvPr/>
          </p:nvSpPr>
          <p:spPr bwMode="auto">
            <a:xfrm rot="-5400000">
              <a:off x="1081" y="3355"/>
              <a:ext cx="284" cy="122"/>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Norway</a:t>
              </a:r>
              <a:endParaRPr lang="en-US"/>
            </a:p>
          </p:txBody>
        </p:sp>
        <p:sp>
          <p:nvSpPr>
            <p:cNvPr id="16475" name="Rectangle 90"/>
            <p:cNvSpPr>
              <a:spLocks noChangeArrowheads="1"/>
            </p:cNvSpPr>
            <p:nvPr/>
          </p:nvSpPr>
          <p:spPr bwMode="auto">
            <a:xfrm rot="-5400000">
              <a:off x="1267" y="3354"/>
              <a:ext cx="301"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Sweden</a:t>
              </a:r>
              <a:endParaRPr lang="en-US"/>
            </a:p>
          </p:txBody>
        </p:sp>
        <p:sp>
          <p:nvSpPr>
            <p:cNvPr id="16476" name="Rectangle 91"/>
            <p:cNvSpPr>
              <a:spLocks noChangeArrowheads="1"/>
            </p:cNvSpPr>
            <p:nvPr/>
          </p:nvSpPr>
          <p:spPr bwMode="auto">
            <a:xfrm rot="-5400000">
              <a:off x="1323" y="3484"/>
              <a:ext cx="586" cy="122"/>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Czech Republic</a:t>
              </a:r>
              <a:endParaRPr lang="en-US"/>
            </a:p>
          </p:txBody>
        </p:sp>
        <p:sp>
          <p:nvSpPr>
            <p:cNvPr id="16477" name="Rectangle 92"/>
            <p:cNvSpPr>
              <a:spLocks noChangeArrowheads="1"/>
            </p:cNvSpPr>
            <p:nvPr/>
          </p:nvSpPr>
          <p:spPr bwMode="auto">
            <a:xfrm rot="-5400000">
              <a:off x="1593" y="3404"/>
              <a:ext cx="432"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Switzerland</a:t>
              </a:r>
              <a:endParaRPr lang="en-US"/>
            </a:p>
          </p:txBody>
        </p:sp>
        <p:sp>
          <p:nvSpPr>
            <p:cNvPr id="16478" name="Rectangle 93"/>
            <p:cNvSpPr>
              <a:spLocks noChangeArrowheads="1"/>
            </p:cNvSpPr>
            <p:nvPr/>
          </p:nvSpPr>
          <p:spPr bwMode="auto">
            <a:xfrm rot="-5400000">
              <a:off x="1870" y="3336"/>
              <a:ext cx="259"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France</a:t>
              </a:r>
              <a:endParaRPr lang="en-US"/>
            </a:p>
          </p:txBody>
        </p:sp>
        <p:sp>
          <p:nvSpPr>
            <p:cNvPr id="16479" name="Rectangle 94"/>
            <p:cNvSpPr>
              <a:spLocks noChangeArrowheads="1"/>
            </p:cNvSpPr>
            <p:nvPr/>
          </p:nvSpPr>
          <p:spPr bwMode="auto">
            <a:xfrm rot="-5400000">
              <a:off x="2040" y="3335"/>
              <a:ext cx="302"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Belguim</a:t>
              </a:r>
              <a:endParaRPr lang="en-US"/>
            </a:p>
          </p:txBody>
        </p:sp>
        <p:sp>
          <p:nvSpPr>
            <p:cNvPr id="16480" name="Rectangle 95"/>
            <p:cNvSpPr>
              <a:spLocks noChangeArrowheads="1"/>
            </p:cNvSpPr>
            <p:nvPr/>
          </p:nvSpPr>
          <p:spPr bwMode="auto">
            <a:xfrm rot="-5400000">
              <a:off x="2232" y="3367"/>
              <a:ext cx="316"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Hungary</a:t>
              </a:r>
              <a:endParaRPr lang="en-US"/>
            </a:p>
          </p:txBody>
        </p:sp>
        <p:sp>
          <p:nvSpPr>
            <p:cNvPr id="16481" name="Rectangle 96"/>
            <p:cNvSpPr>
              <a:spLocks noChangeArrowheads="1"/>
            </p:cNvSpPr>
            <p:nvPr/>
          </p:nvSpPr>
          <p:spPr bwMode="auto">
            <a:xfrm rot="-5400000">
              <a:off x="2350" y="3436"/>
              <a:ext cx="462"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Luxembourg</a:t>
              </a:r>
              <a:endParaRPr lang="en-US"/>
            </a:p>
          </p:txBody>
        </p:sp>
        <p:sp>
          <p:nvSpPr>
            <p:cNvPr id="16482" name="Rectangle 97"/>
            <p:cNvSpPr>
              <a:spLocks noChangeArrowheads="1"/>
            </p:cNvSpPr>
            <p:nvPr/>
          </p:nvSpPr>
          <p:spPr bwMode="auto">
            <a:xfrm rot="-5400000">
              <a:off x="2547" y="3416"/>
              <a:ext cx="450"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Netherlands</a:t>
              </a:r>
              <a:endParaRPr lang="en-US"/>
            </a:p>
          </p:txBody>
        </p:sp>
        <p:sp>
          <p:nvSpPr>
            <p:cNvPr id="16483" name="Rectangle 98"/>
            <p:cNvSpPr>
              <a:spLocks noChangeArrowheads="1"/>
            </p:cNvSpPr>
            <p:nvPr/>
          </p:nvSpPr>
          <p:spPr bwMode="auto">
            <a:xfrm rot="-5400000">
              <a:off x="2834" y="3317"/>
              <a:ext cx="260"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Austria</a:t>
              </a:r>
              <a:endParaRPr lang="en-US"/>
            </a:p>
          </p:txBody>
        </p:sp>
        <p:sp>
          <p:nvSpPr>
            <p:cNvPr id="16484" name="Rectangle 99"/>
            <p:cNvSpPr>
              <a:spLocks noChangeArrowheads="1"/>
            </p:cNvSpPr>
            <p:nvPr/>
          </p:nvSpPr>
          <p:spPr bwMode="auto">
            <a:xfrm rot="-5400000">
              <a:off x="2991" y="3368"/>
              <a:ext cx="343"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Germany</a:t>
              </a:r>
              <a:endParaRPr lang="en-US"/>
            </a:p>
          </p:txBody>
        </p:sp>
        <p:sp>
          <p:nvSpPr>
            <p:cNvPr id="16485" name="Rectangle 100"/>
            <p:cNvSpPr>
              <a:spLocks noChangeArrowheads="1"/>
            </p:cNvSpPr>
            <p:nvPr/>
          </p:nvSpPr>
          <p:spPr bwMode="auto">
            <a:xfrm rot="-5400000">
              <a:off x="3217" y="3334"/>
              <a:ext cx="273"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Greece</a:t>
              </a:r>
              <a:endParaRPr lang="en-US"/>
            </a:p>
          </p:txBody>
        </p:sp>
        <p:sp>
          <p:nvSpPr>
            <p:cNvPr id="16486" name="Rectangle 101"/>
            <p:cNvSpPr>
              <a:spLocks noChangeArrowheads="1"/>
            </p:cNvSpPr>
            <p:nvPr/>
          </p:nvSpPr>
          <p:spPr bwMode="auto">
            <a:xfrm rot="-5400000">
              <a:off x="3415" y="3326"/>
              <a:ext cx="259"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Poland</a:t>
              </a:r>
              <a:endParaRPr lang="en-US"/>
            </a:p>
          </p:txBody>
        </p:sp>
        <p:sp>
          <p:nvSpPr>
            <p:cNvPr id="16487" name="Rectangle 102"/>
            <p:cNvSpPr>
              <a:spLocks noChangeArrowheads="1"/>
            </p:cNvSpPr>
            <p:nvPr/>
          </p:nvSpPr>
          <p:spPr bwMode="auto">
            <a:xfrm rot="-5400000">
              <a:off x="3619" y="3312"/>
              <a:ext cx="227" cy="122"/>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Japan</a:t>
              </a:r>
              <a:endParaRPr lang="en-US"/>
            </a:p>
          </p:txBody>
        </p:sp>
        <p:sp>
          <p:nvSpPr>
            <p:cNvPr id="16488" name="Rectangle 103"/>
            <p:cNvSpPr>
              <a:spLocks noChangeArrowheads="1"/>
            </p:cNvSpPr>
            <p:nvPr/>
          </p:nvSpPr>
          <p:spPr bwMode="auto">
            <a:xfrm rot="-5400000">
              <a:off x="3829" y="3302"/>
              <a:ext cx="213"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Spain</a:t>
              </a:r>
              <a:endParaRPr lang="en-US"/>
            </a:p>
          </p:txBody>
        </p:sp>
        <p:sp>
          <p:nvSpPr>
            <p:cNvPr id="16489" name="Rectangle 104"/>
            <p:cNvSpPr>
              <a:spLocks noChangeArrowheads="1"/>
            </p:cNvSpPr>
            <p:nvPr/>
          </p:nvSpPr>
          <p:spPr bwMode="auto">
            <a:xfrm rot="-5400000">
              <a:off x="4066" y="3260"/>
              <a:ext cx="117" cy="122"/>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UK</a:t>
              </a:r>
              <a:endParaRPr lang="en-US"/>
            </a:p>
          </p:txBody>
        </p:sp>
        <p:sp>
          <p:nvSpPr>
            <p:cNvPr id="16490" name="Rectangle 105"/>
            <p:cNvSpPr>
              <a:spLocks noChangeArrowheads="1"/>
            </p:cNvSpPr>
            <p:nvPr/>
          </p:nvSpPr>
          <p:spPr bwMode="auto">
            <a:xfrm rot="-5400000">
              <a:off x="4163" y="3350"/>
              <a:ext cx="310"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Portugal</a:t>
              </a:r>
              <a:endParaRPr lang="en-US"/>
            </a:p>
          </p:txBody>
        </p:sp>
        <p:sp>
          <p:nvSpPr>
            <p:cNvPr id="16491" name="Rectangle 106"/>
            <p:cNvSpPr>
              <a:spLocks noChangeArrowheads="1"/>
            </p:cNvSpPr>
            <p:nvPr/>
          </p:nvSpPr>
          <p:spPr bwMode="auto">
            <a:xfrm rot="-5400000">
              <a:off x="4382" y="3330"/>
              <a:ext cx="254"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Ireland</a:t>
              </a:r>
              <a:endParaRPr lang="en-US"/>
            </a:p>
          </p:txBody>
        </p:sp>
        <p:sp>
          <p:nvSpPr>
            <p:cNvPr id="16492" name="Rectangle 107"/>
            <p:cNvSpPr>
              <a:spLocks noChangeArrowheads="1"/>
            </p:cNvSpPr>
            <p:nvPr/>
          </p:nvSpPr>
          <p:spPr bwMode="auto">
            <a:xfrm rot="-5400000">
              <a:off x="4462" y="3449"/>
              <a:ext cx="492"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New Zealand</a:t>
              </a:r>
              <a:endParaRPr lang="en-US"/>
            </a:p>
          </p:txBody>
        </p:sp>
        <p:sp>
          <p:nvSpPr>
            <p:cNvPr id="16493" name="Rectangle 108"/>
            <p:cNvSpPr>
              <a:spLocks noChangeArrowheads="1"/>
            </p:cNvSpPr>
            <p:nvPr/>
          </p:nvSpPr>
          <p:spPr bwMode="auto">
            <a:xfrm rot="-5400000">
              <a:off x="4822" y="3269"/>
              <a:ext cx="154"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Italy</a:t>
              </a:r>
              <a:endParaRPr lang="en-US"/>
            </a:p>
          </p:txBody>
        </p:sp>
        <p:sp>
          <p:nvSpPr>
            <p:cNvPr id="16494" name="Rectangle 109"/>
            <p:cNvSpPr>
              <a:spLocks noChangeArrowheads="1"/>
            </p:cNvSpPr>
            <p:nvPr/>
          </p:nvSpPr>
          <p:spPr bwMode="auto">
            <a:xfrm rot="-5400000">
              <a:off x="4839" y="3421"/>
              <a:ext cx="503"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United States</a:t>
              </a:r>
              <a:endParaRPr lang="en-US"/>
            </a:p>
          </p:txBody>
        </p:sp>
        <p:sp>
          <p:nvSpPr>
            <p:cNvPr id="16495" name="Rectangle 110"/>
            <p:cNvSpPr>
              <a:spLocks noChangeArrowheads="1"/>
            </p:cNvSpPr>
            <p:nvPr/>
          </p:nvSpPr>
          <p:spPr bwMode="auto">
            <a:xfrm rot="-5400000">
              <a:off x="5149" y="3331"/>
              <a:ext cx="265" cy="123"/>
            </a:xfrm>
            <a:prstGeom prst="rect">
              <a:avLst/>
            </a:prstGeom>
            <a:noFill/>
            <a:ln w="9525">
              <a:noFill/>
              <a:miter lim="800000"/>
              <a:headEnd/>
              <a:tailEnd/>
            </a:ln>
          </p:spPr>
          <p:txBody>
            <a:bodyPr wrap="none" lIns="0" tIns="0" rIns="0" bIns="0">
              <a:spAutoFit/>
            </a:bodyPr>
            <a:lstStyle/>
            <a:p>
              <a:r>
                <a:rPr lang="en-US" sz="1300">
                  <a:solidFill>
                    <a:srgbClr val="000000"/>
                  </a:solidFill>
                  <a:latin typeface="Arial Narrow" pitchFamily="34" charset="0"/>
                </a:rPr>
                <a:t>Mexico</a:t>
              </a:r>
              <a:endParaRPr lang="en-US"/>
            </a:p>
          </p:txBody>
        </p:sp>
      </p:grpSp>
      <p:sp>
        <p:nvSpPr>
          <p:cNvPr id="16389" name="Text Box 111"/>
          <p:cNvSpPr txBox="1">
            <a:spLocks noChangeArrowheads="1"/>
          </p:cNvSpPr>
          <p:nvPr/>
        </p:nvSpPr>
        <p:spPr bwMode="auto">
          <a:xfrm>
            <a:off x="7772400" y="2133600"/>
            <a:ext cx="685800" cy="304800"/>
          </a:xfrm>
          <a:prstGeom prst="rect">
            <a:avLst/>
          </a:prstGeom>
          <a:noFill/>
          <a:ln w="9525">
            <a:noFill/>
            <a:miter lim="800000"/>
            <a:headEnd/>
            <a:tailEnd/>
          </a:ln>
        </p:spPr>
        <p:txBody>
          <a:bodyPr>
            <a:spAutoFit/>
          </a:bodyPr>
          <a:lstStyle/>
          <a:p>
            <a:pPr>
              <a:spcBef>
                <a:spcPct val="50000"/>
              </a:spcBef>
            </a:pPr>
            <a:r>
              <a:rPr lang="en-US" sz="1400"/>
              <a:t>22%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1634" name="Picture 2"/>
          <p:cNvPicPr>
            <a:picLocks noChangeAspect="1" noChangeArrowheads="1"/>
          </p:cNvPicPr>
          <p:nvPr/>
        </p:nvPicPr>
        <p:blipFill>
          <a:blip r:embed="rId2" cstate="print"/>
          <a:srcRect/>
          <a:stretch>
            <a:fillRect/>
          </a:stretch>
        </p:blipFill>
        <p:spPr bwMode="auto">
          <a:xfrm>
            <a:off x="486600" y="1447800"/>
            <a:ext cx="8638533" cy="5410200"/>
          </a:xfrm>
          <a:prstGeom prst="rect">
            <a:avLst/>
          </a:prstGeom>
          <a:noFill/>
          <a:ln w="9525">
            <a:noFill/>
            <a:miter lim="800000"/>
            <a:headEnd/>
            <a:tailEnd/>
          </a:ln>
        </p:spPr>
      </p:pic>
      <p:sp>
        <p:nvSpPr>
          <p:cNvPr id="3" name="Title 2"/>
          <p:cNvSpPr>
            <a:spLocks noGrp="1"/>
          </p:cNvSpPr>
          <p:nvPr>
            <p:ph type="title"/>
          </p:nvPr>
        </p:nvSpPr>
        <p:spPr/>
        <p:txBody>
          <a:bodyPr/>
          <a:lstStyle/>
          <a:p>
            <a:pPr algn="ctr"/>
            <a:r>
              <a:rPr lang="en-US" dirty="0" smtClean="0"/>
              <a:t>The U.S. Safety Net is Tattered </a:t>
            </a:r>
            <a:br>
              <a:rPr lang="en-US" dirty="0" smtClean="0"/>
            </a:br>
            <a:r>
              <a:rPr lang="en-US" dirty="0" smtClean="0"/>
              <a:t>for Children in Poverty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a:xfrm>
            <a:off x="381000" y="533400"/>
            <a:ext cx="8382000" cy="747713"/>
          </a:xfrm>
        </p:spPr>
        <p:txBody>
          <a:bodyPr/>
          <a:lstStyle/>
          <a:p>
            <a:pPr algn="ctr" eaLnBrk="1" hangingPunct="1">
              <a:defRPr/>
            </a:pPr>
            <a:r>
              <a:rPr lang="en-US" sz="4000" b="0" smtClean="0"/>
              <a:t>Educational Inequality Exacerbates the Effects of Poverty</a:t>
            </a:r>
          </a:p>
        </p:txBody>
      </p:sp>
      <p:sp>
        <p:nvSpPr>
          <p:cNvPr id="479235" name="Rectangle 3"/>
          <p:cNvSpPr>
            <a:spLocks noGrp="1" noChangeArrowheads="1"/>
          </p:cNvSpPr>
          <p:nvPr>
            <p:ph type="body" idx="1"/>
          </p:nvPr>
        </p:nvSpPr>
        <p:spPr>
          <a:xfrm>
            <a:off x="685800" y="2133600"/>
            <a:ext cx="8458200" cy="5029200"/>
          </a:xfrm>
        </p:spPr>
        <p:txBody>
          <a:bodyPr/>
          <a:lstStyle/>
          <a:p>
            <a:pPr eaLnBrk="1" hangingPunct="1">
              <a:buFont typeface="Wingdings" pitchFamily="2" charset="2"/>
              <a:buNone/>
              <a:defRPr/>
            </a:pPr>
            <a:r>
              <a:rPr lang="en-US" smtClean="0"/>
              <a:t>	</a:t>
            </a:r>
            <a:r>
              <a:rPr lang="en-US" sz="3400" smtClean="0"/>
              <a:t>In most states, schools serving minority and low-income students have</a:t>
            </a:r>
          </a:p>
          <a:p>
            <a:pPr lvl="1" eaLnBrk="1" hangingPunct="1">
              <a:defRPr/>
            </a:pPr>
            <a:r>
              <a:rPr lang="en-US" sz="3200" smtClean="0"/>
              <a:t>Lower funding levels</a:t>
            </a:r>
          </a:p>
          <a:p>
            <a:pPr lvl="1" eaLnBrk="1" hangingPunct="1">
              <a:defRPr/>
            </a:pPr>
            <a:r>
              <a:rPr lang="en-US" sz="3200" smtClean="0"/>
              <a:t>Larger class sizes and school sizes</a:t>
            </a:r>
          </a:p>
          <a:p>
            <a:pPr lvl="1" eaLnBrk="1" hangingPunct="1">
              <a:defRPr/>
            </a:pPr>
            <a:r>
              <a:rPr lang="en-US" sz="3200" smtClean="0"/>
              <a:t>Less well-qualified teachers</a:t>
            </a:r>
          </a:p>
          <a:p>
            <a:pPr lvl="1" eaLnBrk="1" hangingPunct="1">
              <a:defRPr/>
            </a:pPr>
            <a:r>
              <a:rPr lang="en-US" sz="3200" smtClean="0"/>
              <a:t>Less engaging and challenging curriculum</a:t>
            </a:r>
          </a:p>
          <a:p>
            <a:pPr lvl="1" eaLnBrk="1" hangingPunct="1">
              <a:defRPr/>
            </a:pPr>
            <a:r>
              <a:rPr lang="en-US" sz="3200" smtClean="0"/>
              <a:t>Fewer computers, books, supplies</a:t>
            </a:r>
          </a:p>
          <a:p>
            <a:pPr lvl="1" eaLnBrk="1" hangingPunct="1">
              <a:buFontTx/>
              <a:buNone/>
              <a:defRPr/>
            </a:pPr>
            <a:endParaRPr lang="en-US" sz="3200" smtClean="0"/>
          </a:p>
          <a:p>
            <a:pPr lvl="1" eaLnBrk="1" hangingPunct="1">
              <a:buFontTx/>
              <a:buNone/>
              <a:defRPr/>
            </a:pPr>
            <a:endParaRPr lang="en-US" smtClean="0"/>
          </a:p>
          <a:p>
            <a:pPr eaLnBrk="1" hangingPunct="1">
              <a:defRPr/>
            </a:pPr>
            <a:endParaRPr lang="en-US" smtClean="0"/>
          </a:p>
        </p:txBody>
      </p:sp>
    </p:spTree>
  </p:cSld>
  <p:clrMapOvr>
    <a:masterClrMapping/>
  </p:clrMapOvr>
  <p:transition spd="slow">
    <p:cover dir="r"/>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a:xfrm>
            <a:off x="762000" y="220663"/>
            <a:ext cx="8351838" cy="1403350"/>
          </a:xfrm>
        </p:spPr>
        <p:txBody>
          <a:bodyPr/>
          <a:lstStyle/>
          <a:p>
            <a:pPr algn="ctr"/>
            <a:r>
              <a:rPr lang="en-US"/>
              <a:t>Education Spending is </a:t>
            </a:r>
            <a:br>
              <a:rPr lang="en-US"/>
            </a:br>
            <a:r>
              <a:rPr lang="en-US"/>
              <a:t>Unequal and Inadequate</a:t>
            </a:r>
          </a:p>
        </p:txBody>
      </p:sp>
      <p:graphicFrame>
        <p:nvGraphicFramePr>
          <p:cNvPr id="543747" name="Object 3"/>
          <p:cNvGraphicFramePr>
            <a:graphicFrameLocks noChangeAspect="1"/>
          </p:cNvGraphicFramePr>
          <p:nvPr>
            <p:ph idx="1"/>
          </p:nvPr>
        </p:nvGraphicFramePr>
        <p:xfrm>
          <a:off x="914400" y="1751013"/>
          <a:ext cx="7620000" cy="5070475"/>
        </p:xfrm>
        <a:graphic>
          <a:graphicData uri="http://schemas.openxmlformats.org/presentationml/2006/ole">
            <p:oleObj spid="_x0000_s543747" name="Chart" r:id="rId3" imgW="4981456" imgH="3314581" progId="Excel.Shee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p:txBody>
          <a:bodyPr/>
          <a:lstStyle/>
          <a:p>
            <a:pPr algn="ctr" eaLnBrk="1" hangingPunct="1">
              <a:defRPr/>
            </a:pPr>
            <a:r>
              <a:rPr lang="en-US" b="0" smtClean="0"/>
              <a:t>The Consequences of </a:t>
            </a:r>
            <a:br>
              <a:rPr lang="en-US" b="0" smtClean="0"/>
            </a:br>
            <a:r>
              <a:rPr lang="en-US" b="0" smtClean="0"/>
              <a:t>Under-Education</a:t>
            </a:r>
          </a:p>
        </p:txBody>
      </p:sp>
      <p:sp>
        <p:nvSpPr>
          <p:cNvPr id="378883" name="Rectangle 3"/>
          <p:cNvSpPr>
            <a:spLocks noGrp="1" noChangeArrowheads="1"/>
          </p:cNvSpPr>
          <p:nvPr>
            <p:ph type="body" idx="1"/>
          </p:nvPr>
        </p:nvSpPr>
        <p:spPr>
          <a:xfrm>
            <a:off x="838200" y="1905000"/>
            <a:ext cx="8229600" cy="4495800"/>
          </a:xfrm>
        </p:spPr>
        <p:txBody>
          <a:bodyPr/>
          <a:lstStyle/>
          <a:p>
            <a:pPr eaLnBrk="1" hangingPunct="1">
              <a:defRPr/>
            </a:pPr>
            <a:r>
              <a:rPr lang="en-US" sz="2800" smtClean="0"/>
              <a:t>Each year of additional education nets a 4% gain in long-term economic growth.</a:t>
            </a:r>
          </a:p>
          <a:p>
            <a:pPr eaLnBrk="1" hangingPunct="1">
              <a:defRPr/>
            </a:pPr>
            <a:r>
              <a:rPr lang="en-US" sz="2800" smtClean="0"/>
              <a:t>A new high school dropout in 2010 had less than a 50% chance of getting a job</a:t>
            </a:r>
          </a:p>
          <a:p>
            <a:pPr eaLnBrk="1" hangingPunct="1">
              <a:defRPr/>
            </a:pPr>
            <a:r>
              <a:rPr lang="en-US" sz="2800" smtClean="0"/>
              <a:t>That job earned less than ½ of what the same job earned 20 years ago</a:t>
            </a:r>
          </a:p>
          <a:p>
            <a:pPr eaLnBrk="1" hangingPunct="1">
              <a:defRPr/>
            </a:pPr>
            <a:r>
              <a:rPr lang="en-US" sz="2800" smtClean="0"/>
              <a:t>Lack of education is ever more strongly correlated with incarceration</a:t>
            </a:r>
          </a:p>
          <a:p>
            <a:pPr eaLnBrk="1" hangingPunct="1">
              <a:defRPr/>
            </a:pPr>
            <a:r>
              <a:rPr lang="en-US" sz="2800" smtClean="0"/>
              <a:t>Prison costs now compete with education expenditures in many states</a:t>
            </a:r>
          </a:p>
          <a:p>
            <a:pPr eaLnBrk="1" hangingPunct="1">
              <a:buFont typeface="Wingdings" pitchFamily="2" charset="2"/>
              <a:buNone/>
              <a:defRPr/>
            </a:pPr>
            <a:endParaRPr lang="en-US" sz="2800" smtClean="0"/>
          </a:p>
        </p:txBody>
      </p:sp>
    </p:spTree>
  </p:cSld>
  <p:clrMapOvr>
    <a:masterClrMapping/>
  </p:clrMapOvr>
  <p:transition spd="slow">
    <p:cover dir="r"/>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a:xfrm>
            <a:off x="304800" y="327025"/>
            <a:ext cx="8809038" cy="1190625"/>
          </a:xfrm>
        </p:spPr>
        <p:txBody>
          <a:bodyPr/>
          <a:lstStyle/>
          <a:p>
            <a:pPr algn="ctr"/>
            <a:r>
              <a:rPr lang="en-US" sz="3500" b="1"/>
              <a:t>What are High-Achieving and </a:t>
            </a:r>
            <a:br>
              <a:rPr lang="en-US" sz="3500" b="1"/>
            </a:br>
            <a:r>
              <a:rPr lang="en-US" sz="3500" b="1"/>
              <a:t>Steeply-Improving Nations Doing?</a:t>
            </a:r>
          </a:p>
        </p:txBody>
      </p:sp>
      <p:sp>
        <p:nvSpPr>
          <p:cNvPr id="545795" name="Rectangle 3"/>
          <p:cNvSpPr>
            <a:spLocks noGrp="1" noChangeArrowheads="1"/>
          </p:cNvSpPr>
          <p:nvPr>
            <p:ph type="body" idx="1"/>
          </p:nvPr>
        </p:nvSpPr>
        <p:spPr>
          <a:xfrm>
            <a:off x="1066800" y="2057400"/>
            <a:ext cx="7848600" cy="4495800"/>
          </a:xfrm>
        </p:spPr>
        <p:txBody>
          <a:bodyPr/>
          <a:lstStyle/>
          <a:p>
            <a:pPr>
              <a:lnSpc>
                <a:spcPct val="90000"/>
              </a:lnSpc>
            </a:pPr>
            <a:r>
              <a:rPr lang="en-US" sz="3000"/>
              <a:t>Universal preschool and health care</a:t>
            </a:r>
          </a:p>
          <a:p>
            <a:pPr>
              <a:lnSpc>
                <a:spcPct val="90000"/>
              </a:lnSpc>
            </a:pPr>
            <a:r>
              <a:rPr lang="en-US" sz="3000"/>
              <a:t>Equitable funding with investments in high-need schools and students</a:t>
            </a:r>
          </a:p>
          <a:p>
            <a:pPr>
              <a:lnSpc>
                <a:spcPct val="90000"/>
              </a:lnSpc>
            </a:pPr>
            <a:r>
              <a:rPr lang="en-US" sz="3000"/>
              <a:t>Large investments in initial teacher education and ongoing support</a:t>
            </a:r>
          </a:p>
          <a:p>
            <a:pPr>
              <a:lnSpc>
                <a:spcPct val="90000"/>
              </a:lnSpc>
            </a:pPr>
            <a:r>
              <a:rPr lang="en-US" sz="3000"/>
              <a:t>A lean curriculum &amp; performance assessments focused on higher order skills</a:t>
            </a:r>
          </a:p>
          <a:p>
            <a:pPr>
              <a:lnSpc>
                <a:spcPct val="90000"/>
              </a:lnSpc>
            </a:pPr>
            <a:r>
              <a:rPr lang="en-US" sz="3000"/>
              <a:t>Focus on multilingual, multicultural education</a:t>
            </a:r>
          </a:p>
          <a:p>
            <a:pPr>
              <a:lnSpc>
                <a:spcPct val="90000"/>
              </a:lnSpc>
            </a:pPr>
            <a:endParaRPr lang="en-US" sz="3000"/>
          </a:p>
          <a:p>
            <a:pPr>
              <a:lnSpc>
                <a:spcPct val="90000"/>
              </a:lnSpc>
              <a:buFont typeface="Wingdings" pitchFamily="2" charset="2"/>
              <a:buNone/>
            </a:pPr>
            <a:endParaRPr lang="en-US"/>
          </a:p>
          <a:p>
            <a:pPr>
              <a:lnSpc>
                <a:spcPct val="90000"/>
              </a:lnSpc>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p:spPr>
        <p:txBody>
          <a:bodyPr/>
          <a:lstStyle/>
          <a:p>
            <a:r>
              <a:rPr lang="en-US" smtClean="0"/>
              <a:t>© Linda Darling-Hammond  2010</a:t>
            </a:r>
          </a:p>
        </p:txBody>
      </p:sp>
      <p:sp>
        <p:nvSpPr>
          <p:cNvPr id="38915" name="Rectangle 2"/>
          <p:cNvSpPr>
            <a:spLocks noGrp="1" noChangeArrowheads="1"/>
          </p:cNvSpPr>
          <p:nvPr>
            <p:ph type="title"/>
          </p:nvPr>
        </p:nvSpPr>
        <p:spPr/>
        <p:txBody>
          <a:bodyPr/>
          <a:lstStyle/>
          <a:p>
            <a:pPr algn="ctr" eaLnBrk="1" hangingPunct="1"/>
            <a:r>
              <a:rPr lang="en-US" sz="3800" b="1" smtClean="0"/>
              <a:t>Professional Learning Opportunities in High-Achieving Nations Abroad</a:t>
            </a:r>
          </a:p>
        </p:txBody>
      </p:sp>
      <p:sp>
        <p:nvSpPr>
          <p:cNvPr id="38916" name="Rectangle 3"/>
          <p:cNvSpPr>
            <a:spLocks noGrp="1" noChangeArrowheads="1"/>
          </p:cNvSpPr>
          <p:nvPr>
            <p:ph type="body" idx="1"/>
          </p:nvPr>
        </p:nvSpPr>
        <p:spPr>
          <a:xfrm>
            <a:off x="609600" y="1676400"/>
            <a:ext cx="8229600" cy="5181600"/>
          </a:xfrm>
        </p:spPr>
        <p:txBody>
          <a:bodyPr/>
          <a:lstStyle/>
          <a:p>
            <a:pPr eaLnBrk="1" hangingPunct="1">
              <a:buSzTx/>
              <a:buFont typeface="Wingdings" pitchFamily="2" charset="2"/>
              <a:buNone/>
            </a:pPr>
            <a:r>
              <a:rPr lang="en-US" sz="2700" smtClean="0"/>
              <a:t>High-achieving nations in Europe and Asia:</a:t>
            </a:r>
          </a:p>
          <a:p>
            <a:pPr lvl="1" eaLnBrk="1" hangingPunct="1">
              <a:buSzTx/>
              <a:buFont typeface="Wingdings" pitchFamily="2" charset="2"/>
              <a:buChar char="§"/>
            </a:pPr>
            <a:r>
              <a:rPr lang="en-US" smtClean="0"/>
              <a:t>Ensure extensive (3-4 year) initial preparation that includes clinical training in model schools</a:t>
            </a:r>
          </a:p>
          <a:p>
            <a:pPr lvl="1" eaLnBrk="1" hangingPunct="1">
              <a:buSzTx/>
              <a:buFont typeface="Wingdings" pitchFamily="2" charset="2"/>
              <a:buChar char="§"/>
            </a:pPr>
            <a:r>
              <a:rPr lang="en-US" smtClean="0"/>
              <a:t>Provide beginners with intensive mentoring. </a:t>
            </a:r>
          </a:p>
          <a:p>
            <a:pPr lvl="1" eaLnBrk="1" hangingPunct="1">
              <a:buSzTx/>
              <a:buFont typeface="Wingdings" pitchFamily="2" charset="2"/>
              <a:buChar char="§"/>
            </a:pPr>
            <a:r>
              <a:rPr lang="en-US" smtClean="0"/>
              <a:t>Offer extensive, sustained learning opportunities embedded in practice:</a:t>
            </a:r>
          </a:p>
          <a:p>
            <a:pPr lvl="2" eaLnBrk="1" hangingPunct="1">
              <a:buSzTx/>
              <a:buFont typeface="Wingdings" pitchFamily="2" charset="2"/>
              <a:buChar char="Ø"/>
            </a:pPr>
            <a:r>
              <a:rPr lang="en-US" smtClean="0"/>
              <a:t>Teachers have 15-25 hours a week for collaboration plus 100 hours a year for professional learning</a:t>
            </a:r>
          </a:p>
          <a:p>
            <a:pPr lvl="2" eaLnBrk="1" hangingPunct="1">
              <a:buSzTx/>
              <a:buFont typeface="Wingdings" pitchFamily="2" charset="2"/>
              <a:buChar char="Ø"/>
            </a:pPr>
            <a:r>
              <a:rPr lang="en-US" smtClean="0"/>
              <a:t>Most engage regularly in Lesson Study, Action Research, and Peer Observation and Coaching to evaluate and improve practice.</a:t>
            </a:r>
          </a:p>
          <a:p>
            <a:pPr lvl="2" eaLnBrk="1" hangingPunct="1">
              <a:buSzTx/>
              <a:buFont typeface="Wingdings" pitchFamily="2" charset="2"/>
              <a:buNone/>
            </a:pPr>
            <a:endParaRPr lang="en-US" smtClean="0"/>
          </a:p>
          <a:p>
            <a:pPr lvl="2" eaLnBrk="1" hangingPunct="1">
              <a:buSzTx/>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p:spPr>
        <p:txBody>
          <a:bodyPr/>
          <a:lstStyle/>
          <a:p>
            <a:r>
              <a:rPr lang="en-US" smtClean="0"/>
              <a:t>© Linda Darling-Hammond  2010</a:t>
            </a:r>
          </a:p>
        </p:txBody>
      </p:sp>
      <p:sp>
        <p:nvSpPr>
          <p:cNvPr id="39939" name="Rectangle 2"/>
          <p:cNvSpPr>
            <a:spLocks noGrp="1" noChangeArrowheads="1"/>
          </p:cNvSpPr>
          <p:nvPr>
            <p:ph type="title"/>
          </p:nvPr>
        </p:nvSpPr>
        <p:spPr/>
        <p:txBody>
          <a:bodyPr/>
          <a:lstStyle/>
          <a:p>
            <a:pPr algn="ctr" eaLnBrk="1" hangingPunct="1"/>
            <a:r>
              <a:rPr lang="en-US" sz="3800" smtClean="0"/>
              <a:t>The Status of Professional Development in the United States</a:t>
            </a:r>
          </a:p>
        </p:txBody>
      </p:sp>
      <p:sp>
        <p:nvSpPr>
          <p:cNvPr id="39940" name="Rectangle 3"/>
          <p:cNvSpPr>
            <a:spLocks noGrp="1" noChangeArrowheads="1"/>
          </p:cNvSpPr>
          <p:nvPr>
            <p:ph type="body" idx="1"/>
          </p:nvPr>
        </p:nvSpPr>
        <p:spPr>
          <a:xfrm>
            <a:off x="533400" y="1827213"/>
            <a:ext cx="8305800" cy="4649787"/>
          </a:xfrm>
        </p:spPr>
        <p:txBody>
          <a:bodyPr/>
          <a:lstStyle/>
          <a:p>
            <a:pPr lvl="1" eaLnBrk="1" hangingPunct="1">
              <a:buSzTx/>
              <a:buFont typeface="Wingdings" pitchFamily="2" charset="2"/>
              <a:buChar char="§"/>
            </a:pPr>
            <a:r>
              <a:rPr lang="en-US" sz="2500" smtClean="0"/>
              <a:t>Effective professional development is better understood but still relatively rare in the U.S.</a:t>
            </a:r>
          </a:p>
          <a:p>
            <a:pPr lvl="1" eaLnBrk="1" hangingPunct="1">
              <a:buSzTx/>
              <a:buFont typeface="Wingdings" pitchFamily="2" charset="2"/>
              <a:buChar char="§"/>
            </a:pPr>
            <a:r>
              <a:rPr lang="en-US" smtClean="0"/>
              <a:t>Most teachers (&gt;90%) participate in 1 to 2 day workshops and conferences.</a:t>
            </a:r>
          </a:p>
          <a:p>
            <a:pPr lvl="1" eaLnBrk="1" hangingPunct="1">
              <a:buSzTx/>
              <a:buFont typeface="Wingdings" pitchFamily="2" charset="2"/>
              <a:buChar char="§"/>
            </a:pPr>
            <a:r>
              <a:rPr lang="en-US" smtClean="0"/>
              <a:t>Well under half get sustained PD, get mentoring or coaching, or observe other classrooms.   </a:t>
            </a:r>
          </a:p>
          <a:p>
            <a:pPr lvl="1" eaLnBrk="1" hangingPunct="1">
              <a:buSzTx/>
              <a:buFont typeface="Wingdings" pitchFamily="2" charset="2"/>
              <a:buChar char="§"/>
            </a:pPr>
            <a:r>
              <a:rPr lang="en-US" smtClean="0"/>
              <a:t>Only 17% of U.S. teachers reported a great deal of cooperative effort among staff members in 2004.  This percentage shrank to 15% in 2008. </a:t>
            </a:r>
          </a:p>
          <a:p>
            <a:pPr lvl="1" eaLnBrk="1" hangingPunct="1">
              <a:buSzTx/>
              <a:buFont typeface="Wingdings" pitchFamily="2" charset="2"/>
              <a:buChar char="§"/>
            </a:pPr>
            <a:endParaRPr lang="en-US" smtClean="0"/>
          </a:p>
          <a:p>
            <a:pPr eaLnBrk="1" hangingPunct="1">
              <a:buSzTx/>
              <a:buFont typeface="Wingdings" pitchFamily="2" charset="2"/>
              <a:buNone/>
            </a:pPr>
            <a:endParaRPr lang="en-US" smtClean="0"/>
          </a:p>
          <a:p>
            <a:pPr eaLnBrk="1" hangingPunct="1">
              <a:buSzTx/>
              <a:buFont typeface="Wingdings" pitchFamily="2" charset="2"/>
              <a:buChar char="§"/>
            </a:pPr>
            <a:endParaRPr lang="en-US" smtClean="0"/>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762000" y="460375"/>
            <a:ext cx="8351838" cy="747713"/>
          </a:xfrm>
        </p:spPr>
        <p:txBody>
          <a:bodyPr/>
          <a:lstStyle/>
          <a:p>
            <a:pPr algn="ctr" eaLnBrk="1" hangingPunct="1">
              <a:defRPr/>
            </a:pPr>
            <a:r>
              <a:rPr lang="en-US" smtClean="0"/>
              <a:t>What Kind of Policies Can Help?</a:t>
            </a:r>
          </a:p>
        </p:txBody>
      </p:sp>
      <p:pic>
        <p:nvPicPr>
          <p:cNvPr id="23555" name="Picture 3" descr="NCLB cartoon"/>
          <p:cNvPicPr>
            <a:picLocks noGrp="1" noChangeAspect="1" noChangeArrowheads="1"/>
          </p:cNvPicPr>
          <p:nvPr>
            <p:ph idx="1"/>
          </p:nvPr>
        </p:nvPicPr>
        <p:blipFill>
          <a:blip r:embed="rId2" cstate="print"/>
          <a:srcRect/>
          <a:stretch>
            <a:fillRect/>
          </a:stretch>
        </p:blipFill>
        <p:spPr>
          <a:xfrm>
            <a:off x="1295400" y="1676400"/>
            <a:ext cx="7010400" cy="5029200"/>
          </a:xfr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
          <p:cNvSpPr>
            <a:spLocks noGrp="1" noChangeArrowheads="1"/>
          </p:cNvSpPr>
          <p:nvPr>
            <p:ph type="title"/>
          </p:nvPr>
        </p:nvSpPr>
        <p:spPr>
          <a:xfrm>
            <a:off x="914400" y="358775"/>
            <a:ext cx="8199438" cy="1127125"/>
          </a:xfrm>
        </p:spPr>
        <p:txBody>
          <a:bodyPr/>
          <a:lstStyle/>
          <a:p>
            <a:pPr algn="ctr" eaLnBrk="1" hangingPunct="1">
              <a:defRPr/>
            </a:pPr>
            <a:r>
              <a:rPr lang="en-US" sz="3500" smtClean="0"/>
              <a:t>No Child Left Behind:</a:t>
            </a:r>
            <a:br>
              <a:rPr lang="en-US" sz="3500" smtClean="0"/>
            </a:br>
            <a:r>
              <a:rPr lang="en-US" sz="3500" smtClean="0"/>
              <a:t>Noble Goals and Unintended Effects</a:t>
            </a:r>
          </a:p>
        </p:txBody>
      </p:sp>
      <p:sp>
        <p:nvSpPr>
          <p:cNvPr id="487427" name="Rectangle 3"/>
          <p:cNvSpPr>
            <a:spLocks noGrp="1" noChangeArrowheads="1"/>
          </p:cNvSpPr>
          <p:nvPr>
            <p:ph type="body" idx="1"/>
          </p:nvPr>
        </p:nvSpPr>
        <p:spPr>
          <a:xfrm>
            <a:off x="914400" y="2209800"/>
            <a:ext cx="8229600" cy="4343400"/>
          </a:xfrm>
        </p:spPr>
        <p:txBody>
          <a:bodyPr/>
          <a:lstStyle/>
          <a:p>
            <a:pPr eaLnBrk="1" hangingPunct="1">
              <a:lnSpc>
                <a:spcPct val="90000"/>
              </a:lnSpc>
              <a:defRPr/>
            </a:pPr>
            <a:r>
              <a:rPr lang="en-US" sz="3000" smtClean="0"/>
              <a:t>Goal to focus on all groups of students </a:t>
            </a:r>
          </a:p>
          <a:p>
            <a:pPr eaLnBrk="1" hangingPunct="1">
              <a:lnSpc>
                <a:spcPct val="90000"/>
              </a:lnSpc>
              <a:defRPr/>
            </a:pPr>
            <a:r>
              <a:rPr lang="en-US" sz="3000" smtClean="0"/>
              <a:t>Demand for “highly qualified teachers,” but incentives for reducing preparation </a:t>
            </a:r>
          </a:p>
          <a:p>
            <a:pPr eaLnBrk="1" hangingPunct="1">
              <a:lnSpc>
                <a:spcPct val="90000"/>
              </a:lnSpc>
              <a:defRPr/>
            </a:pPr>
            <a:r>
              <a:rPr lang="en-US" sz="3000" smtClean="0"/>
              <a:t>Demand for higher achievement, but incentives for </a:t>
            </a:r>
          </a:p>
          <a:p>
            <a:pPr eaLnBrk="1" hangingPunct="1">
              <a:lnSpc>
                <a:spcPct val="90000"/>
              </a:lnSpc>
              <a:buFont typeface="Wingdings" pitchFamily="2" charset="2"/>
              <a:buNone/>
              <a:defRPr/>
            </a:pPr>
            <a:r>
              <a:rPr lang="en-US" sz="3000" smtClean="0"/>
              <a:t>	-- Excluding low-scoring students</a:t>
            </a:r>
          </a:p>
          <a:p>
            <a:pPr eaLnBrk="1" hangingPunct="1">
              <a:lnSpc>
                <a:spcPct val="90000"/>
              </a:lnSpc>
              <a:buFont typeface="Wingdings" pitchFamily="2" charset="2"/>
              <a:buNone/>
              <a:defRPr/>
            </a:pPr>
            <a:r>
              <a:rPr lang="en-US" sz="3000" smtClean="0"/>
              <a:t>	-- Narrowing curriculum</a:t>
            </a:r>
          </a:p>
          <a:p>
            <a:pPr eaLnBrk="1" hangingPunct="1">
              <a:lnSpc>
                <a:spcPct val="90000"/>
              </a:lnSpc>
              <a:buFont typeface="Wingdings" pitchFamily="2" charset="2"/>
              <a:buNone/>
              <a:defRPr/>
            </a:pPr>
            <a:r>
              <a:rPr lang="en-US" sz="3000" smtClean="0"/>
              <a:t>	-- Chasing teachers from high-need schools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p:txBody>
          <a:bodyPr/>
          <a:lstStyle/>
          <a:p>
            <a:pPr algn="ctr"/>
            <a:r>
              <a:rPr lang="en-US" dirty="0" smtClean="0"/>
              <a:t>Today, There </a:t>
            </a:r>
            <a:r>
              <a:rPr lang="en-US" dirty="0"/>
              <a:t>are Two Achievement Gaps</a:t>
            </a:r>
          </a:p>
        </p:txBody>
      </p:sp>
      <p:sp>
        <p:nvSpPr>
          <p:cNvPr id="539651" name="Rectangle 3"/>
          <p:cNvSpPr>
            <a:spLocks noGrp="1" noChangeArrowheads="1"/>
          </p:cNvSpPr>
          <p:nvPr>
            <p:ph type="body" idx="1"/>
          </p:nvPr>
        </p:nvSpPr>
        <p:spPr/>
        <p:txBody>
          <a:bodyPr/>
          <a:lstStyle/>
          <a:p>
            <a:r>
              <a:rPr lang="en-US"/>
              <a:t>The gap between white and more affluent students in the U.S. and students of color and those in poverty</a:t>
            </a:r>
          </a:p>
          <a:p>
            <a:r>
              <a:rPr lang="en-US"/>
              <a:t>The gap between U.S. students and those in other high-achieving nations that have made greater – and more equitable - investments in education over the last thirty years. </a:t>
            </a:r>
          </a:p>
        </p:txBody>
      </p:sp>
      <p:pic>
        <p:nvPicPr>
          <p:cNvPr id="539652" name="Picture 4" descr="j0335112"/>
          <p:cNvPicPr>
            <a:picLocks noChangeAspect="1" noChangeArrowheads="1"/>
          </p:cNvPicPr>
          <p:nvPr/>
        </p:nvPicPr>
        <p:blipFill>
          <a:blip r:embed="rId2" cstate="print"/>
          <a:srcRect/>
          <a:stretch>
            <a:fillRect/>
          </a:stretch>
        </p:blipFill>
        <p:spPr bwMode="auto">
          <a:xfrm>
            <a:off x="6629400" y="4648200"/>
            <a:ext cx="1905000" cy="1905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p:txBody>
          <a:bodyPr/>
          <a:lstStyle/>
          <a:p>
            <a:pPr eaLnBrk="1" hangingPunct="1">
              <a:defRPr/>
            </a:pPr>
            <a:r>
              <a:rPr lang="en-US" smtClean="0"/>
              <a:t>Outcomes of NCLB</a:t>
            </a:r>
          </a:p>
        </p:txBody>
      </p:sp>
      <p:sp>
        <p:nvSpPr>
          <p:cNvPr id="546819" name="Rectangle 3"/>
          <p:cNvSpPr>
            <a:spLocks noGrp="1" noChangeArrowheads="1"/>
          </p:cNvSpPr>
          <p:nvPr>
            <p:ph type="body" idx="1"/>
          </p:nvPr>
        </p:nvSpPr>
        <p:spPr/>
        <p:txBody>
          <a:bodyPr/>
          <a:lstStyle/>
          <a:p>
            <a:pPr eaLnBrk="1" hangingPunct="1">
              <a:defRPr/>
            </a:pPr>
            <a:r>
              <a:rPr lang="en-US" smtClean="0"/>
              <a:t>State scores have ‘increased’</a:t>
            </a:r>
          </a:p>
          <a:p>
            <a:pPr eaLnBrk="1" hangingPunct="1">
              <a:defRPr/>
            </a:pPr>
            <a:r>
              <a:rPr lang="en-US" smtClean="0"/>
              <a:t>National gains have slowed</a:t>
            </a:r>
          </a:p>
          <a:p>
            <a:pPr eaLnBrk="1" hangingPunct="1">
              <a:defRPr/>
            </a:pPr>
            <a:r>
              <a:rPr lang="en-US" smtClean="0"/>
              <a:t>International scores have dropped</a:t>
            </a:r>
          </a:p>
          <a:p>
            <a:pPr eaLnBrk="1" hangingPunct="1">
              <a:buFont typeface="Wingdings" pitchFamily="2" charset="2"/>
              <a:buNone/>
              <a:defRPr/>
            </a:pPr>
            <a:endParaRPr lang="en-US" smtClean="0"/>
          </a:p>
          <a:p>
            <a:pPr eaLnBrk="1" hangingPunct="1">
              <a:defRPr/>
            </a:pPr>
            <a:r>
              <a:rPr lang="en-US" smtClean="0"/>
              <a:t>Graduation rates have declined </a:t>
            </a:r>
          </a:p>
          <a:p>
            <a:pPr eaLnBrk="1" hangingPunct="1">
              <a:defRPr/>
            </a:pPr>
            <a:r>
              <a:rPr lang="en-US" smtClean="0"/>
              <a:t>Student exclusions have increased</a:t>
            </a:r>
          </a:p>
          <a:p>
            <a:pPr eaLnBrk="1" hangingPunct="1">
              <a:defRPr/>
            </a:pPr>
            <a:r>
              <a:rPr lang="en-US" smtClean="0"/>
              <a:t>Teacher attrition has grown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a:xfrm>
            <a:off x="838200" y="220663"/>
            <a:ext cx="8275638" cy="1403350"/>
          </a:xfrm>
        </p:spPr>
        <p:txBody>
          <a:bodyPr/>
          <a:lstStyle/>
          <a:p>
            <a:pPr algn="ctr" eaLnBrk="1" hangingPunct="1">
              <a:defRPr/>
            </a:pPr>
            <a:r>
              <a:rPr lang="en-US" sz="4000" dirty="0" smtClean="0"/>
              <a:t>  Strategies that Go Straight to the Periphery of the Issues</a:t>
            </a:r>
          </a:p>
        </p:txBody>
      </p:sp>
      <p:sp>
        <p:nvSpPr>
          <p:cNvPr id="547843" name="Rectangle 3"/>
          <p:cNvSpPr>
            <a:spLocks noGrp="1" noChangeArrowheads="1"/>
          </p:cNvSpPr>
          <p:nvPr>
            <p:ph type="body" idx="1"/>
          </p:nvPr>
        </p:nvSpPr>
        <p:spPr>
          <a:xfrm>
            <a:off x="609600" y="2057400"/>
            <a:ext cx="8534400" cy="4800600"/>
          </a:xfrm>
        </p:spPr>
        <p:txBody>
          <a:bodyPr/>
          <a:lstStyle/>
          <a:p>
            <a:pPr eaLnBrk="1" hangingPunct="1">
              <a:lnSpc>
                <a:spcPct val="90000"/>
              </a:lnSpc>
              <a:defRPr/>
            </a:pPr>
            <a:r>
              <a:rPr lang="en-US" smtClean="0"/>
              <a:t>Sanctions without supports for development </a:t>
            </a:r>
          </a:p>
          <a:p>
            <a:pPr eaLnBrk="1" hangingPunct="1">
              <a:lnSpc>
                <a:spcPct val="90000"/>
              </a:lnSpc>
              <a:defRPr/>
            </a:pPr>
            <a:r>
              <a:rPr lang="en-US" smtClean="0"/>
              <a:t>Merit Pay without competitive, equitable salaries and working conditions</a:t>
            </a:r>
          </a:p>
          <a:p>
            <a:pPr eaLnBrk="1" hangingPunct="1">
              <a:lnSpc>
                <a:spcPct val="90000"/>
              </a:lnSpc>
              <a:defRPr/>
            </a:pPr>
            <a:r>
              <a:rPr lang="en-US" smtClean="0"/>
              <a:t>Closing schools without creating productive long-term alternatives</a:t>
            </a:r>
          </a:p>
          <a:p>
            <a:pPr eaLnBrk="1" hangingPunct="1">
              <a:lnSpc>
                <a:spcPct val="90000"/>
              </a:lnSpc>
              <a:defRPr/>
            </a:pPr>
            <a:r>
              <a:rPr lang="en-US" smtClean="0"/>
              <a:t>Firing teachers without investing in a stable supply of well-prepared teachers</a:t>
            </a:r>
          </a:p>
          <a:p>
            <a:pPr eaLnBrk="1" hangingPunct="1">
              <a:lnSpc>
                <a:spcPct val="90000"/>
              </a:lnSpc>
              <a:defRPr/>
            </a:pPr>
            <a:r>
              <a:rPr lang="en-US" smtClean="0"/>
              <a:t>Requiring charters without ensuring quality and access</a:t>
            </a:r>
          </a:p>
          <a:p>
            <a:pPr eaLnBrk="1" hangingPunct="1">
              <a:lnSpc>
                <a:spcPct val="90000"/>
              </a:lnSpc>
              <a:defRPr/>
            </a:pPr>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a:xfrm>
            <a:off x="517525" y="282575"/>
            <a:ext cx="8596313" cy="1279525"/>
          </a:xfrm>
        </p:spPr>
        <p:txBody>
          <a:bodyPr/>
          <a:lstStyle/>
          <a:p>
            <a:pPr algn="ctr" eaLnBrk="1" hangingPunct="1">
              <a:defRPr/>
            </a:pPr>
            <a:r>
              <a:rPr lang="en-US" sz="4000" smtClean="0"/>
              <a:t>What Would Actually Work? </a:t>
            </a:r>
          </a:p>
        </p:txBody>
      </p:sp>
      <p:graphicFrame>
        <p:nvGraphicFramePr>
          <p:cNvPr id="6146" name="Object 3"/>
          <p:cNvGraphicFramePr>
            <a:graphicFrameLocks noChangeAspect="1"/>
          </p:cNvGraphicFramePr>
          <p:nvPr>
            <p:ph sz="half" idx="1"/>
          </p:nvPr>
        </p:nvGraphicFramePr>
        <p:xfrm>
          <a:off x="1068388" y="1981200"/>
          <a:ext cx="3694112" cy="4114800"/>
        </p:xfrm>
        <a:graphic>
          <a:graphicData uri="http://schemas.openxmlformats.org/presentationml/2006/ole">
            <p:oleObj spid="_x0000_s582658" name="Chart" r:id="rId3" imgW="3810060" imgH="4533900" progId="MSGraph.Chart.8">
              <p:embed followColorScheme="full"/>
            </p:oleObj>
          </a:graphicData>
        </a:graphic>
      </p:graphicFrame>
      <p:sp>
        <p:nvSpPr>
          <p:cNvPr id="551940" name="Rectangle 4"/>
          <p:cNvSpPr>
            <a:spLocks noGrp="1" noChangeArrowheads="1"/>
          </p:cNvSpPr>
          <p:nvPr>
            <p:ph type="body" sz="half" idx="2"/>
          </p:nvPr>
        </p:nvSpPr>
        <p:spPr>
          <a:xfrm>
            <a:off x="4913313" y="1981200"/>
            <a:ext cx="3697287" cy="4114800"/>
          </a:xfrm>
        </p:spPr>
        <p:txBody>
          <a:bodyPr/>
          <a:lstStyle/>
          <a:p>
            <a:pPr eaLnBrk="1" hangingPunct="1">
              <a:buFont typeface="Wingdings" pitchFamily="2" charset="2"/>
              <a:buNone/>
              <a:defRPr/>
            </a:pPr>
            <a:r>
              <a:rPr lang="en-US" sz="2800" smtClean="0"/>
              <a:t> </a:t>
            </a:r>
          </a:p>
        </p:txBody>
      </p:sp>
      <p:pic>
        <p:nvPicPr>
          <p:cNvPr id="6149" name="Picture 5" descr="bs01316_"/>
          <p:cNvPicPr>
            <a:picLocks noChangeAspect="1" noChangeArrowheads="1"/>
          </p:cNvPicPr>
          <p:nvPr/>
        </p:nvPicPr>
        <p:blipFill>
          <a:blip r:embed="rId4" cstate="print"/>
          <a:srcRect/>
          <a:stretch>
            <a:fillRect/>
          </a:stretch>
        </p:blipFill>
        <p:spPr bwMode="auto">
          <a:xfrm>
            <a:off x="1905000" y="1828800"/>
            <a:ext cx="4519613"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p:txBody>
          <a:bodyPr/>
          <a:lstStyle/>
          <a:p>
            <a:pPr marL="838200" indent="-838200" algn="ctr" eaLnBrk="1" hangingPunct="1">
              <a:buFontTx/>
              <a:buAutoNum type="arabicParenR"/>
              <a:defRPr/>
            </a:pPr>
            <a:r>
              <a:rPr lang="en-US" smtClean="0"/>
              <a:t>Create a Level </a:t>
            </a:r>
            <a:br>
              <a:rPr lang="en-US" smtClean="0"/>
            </a:br>
            <a:r>
              <a:rPr lang="en-US" smtClean="0"/>
              <a:t>Playing Field </a:t>
            </a:r>
          </a:p>
        </p:txBody>
      </p:sp>
      <p:sp>
        <p:nvSpPr>
          <p:cNvPr id="560131" name="Rectangle 3"/>
          <p:cNvSpPr>
            <a:spLocks noGrp="1" noChangeArrowheads="1"/>
          </p:cNvSpPr>
          <p:nvPr>
            <p:ph type="body" idx="1"/>
          </p:nvPr>
        </p:nvSpPr>
        <p:spPr/>
        <p:txBody>
          <a:bodyPr/>
          <a:lstStyle/>
          <a:p>
            <a:pPr eaLnBrk="1" hangingPunct="1">
              <a:lnSpc>
                <a:spcPct val="90000"/>
              </a:lnSpc>
              <a:defRPr/>
            </a:pPr>
            <a:r>
              <a:rPr lang="en-US" sz="3400" dirty="0" smtClean="0"/>
              <a:t>Redesign school funding systems to create equal access to stable educational resources</a:t>
            </a:r>
          </a:p>
          <a:p>
            <a:pPr eaLnBrk="1" hangingPunct="1">
              <a:lnSpc>
                <a:spcPct val="90000"/>
              </a:lnSpc>
              <a:buFont typeface="Wingdings" pitchFamily="2" charset="2"/>
              <a:buNone/>
              <a:defRPr/>
            </a:pPr>
            <a:endParaRPr lang="en-US" sz="3400" dirty="0" smtClean="0"/>
          </a:p>
          <a:p>
            <a:pPr eaLnBrk="1" hangingPunct="1">
              <a:lnSpc>
                <a:spcPct val="90000"/>
              </a:lnSpc>
              <a:defRPr/>
            </a:pPr>
            <a:r>
              <a:rPr lang="en-US" sz="3400" dirty="0" smtClean="0"/>
              <a:t>Focus resources on investments that matter and ensure that every student gets them </a:t>
            </a:r>
          </a:p>
          <a:p>
            <a:pPr lvl="1" eaLnBrk="1" hangingPunct="1">
              <a:lnSpc>
                <a:spcPct val="90000"/>
              </a:lnSpc>
              <a:buFontTx/>
              <a:buNone/>
              <a:defRPr/>
            </a:pPr>
            <a:r>
              <a:rPr lang="en-US" sz="3000" dirty="0" smtClean="0"/>
              <a:t> </a:t>
            </a:r>
          </a:p>
          <a:p>
            <a:pPr eaLnBrk="1" hangingPunct="1">
              <a:lnSpc>
                <a:spcPct val="90000"/>
              </a:lnSpc>
              <a:defRPr/>
            </a:pP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Rectangle 2"/>
          <p:cNvSpPr>
            <a:spLocks noGrp="1" noChangeArrowheads="1"/>
          </p:cNvSpPr>
          <p:nvPr>
            <p:ph type="title"/>
          </p:nvPr>
        </p:nvSpPr>
        <p:spPr/>
        <p:txBody>
          <a:bodyPr/>
          <a:lstStyle/>
          <a:p>
            <a:pPr algn="ctr" eaLnBrk="1" hangingPunct="1">
              <a:defRPr/>
            </a:pPr>
            <a:r>
              <a:rPr lang="en-US" smtClean="0"/>
              <a:t>2) Provide Quality Preschool</a:t>
            </a:r>
          </a:p>
        </p:txBody>
      </p:sp>
      <p:pic>
        <p:nvPicPr>
          <p:cNvPr id="28675" name="Picture 4" descr="MP900442301[1]"/>
          <p:cNvPicPr>
            <a:picLocks noChangeAspect="1" noChangeArrowheads="1"/>
          </p:cNvPicPr>
          <p:nvPr>
            <p:ph type="body" idx="1"/>
          </p:nvPr>
        </p:nvPicPr>
        <p:blipFill>
          <a:blip r:embed="rId2" cstate="print"/>
          <a:srcRect/>
          <a:stretch>
            <a:fillRect/>
          </a:stretch>
        </p:blipFill>
        <p:spPr>
          <a:xfrm>
            <a:off x="1752600" y="1981200"/>
            <a:ext cx="6172200" cy="4114800"/>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p:txBody>
          <a:bodyPr/>
          <a:lstStyle/>
          <a:p>
            <a:pPr algn="ctr" eaLnBrk="1" hangingPunct="1">
              <a:defRPr/>
            </a:pPr>
            <a:r>
              <a:rPr lang="en-US" smtClean="0"/>
              <a:t>3) Ensure Well-Prepared Teachers and Leaders</a:t>
            </a:r>
          </a:p>
        </p:txBody>
      </p:sp>
      <p:pic>
        <p:nvPicPr>
          <p:cNvPr id="29699" name="Picture 7"/>
          <p:cNvPicPr>
            <a:picLocks noChangeAspect="1" noChangeArrowheads="1"/>
          </p:cNvPicPr>
          <p:nvPr/>
        </p:nvPicPr>
        <p:blipFill>
          <a:blip r:embed="rId2" cstate="print"/>
          <a:srcRect/>
          <a:stretch>
            <a:fillRect/>
          </a:stretch>
        </p:blipFill>
        <p:spPr bwMode="auto">
          <a:xfrm>
            <a:off x="1371600" y="2057400"/>
            <a:ext cx="6553200" cy="4227513"/>
          </a:xfrm>
          <a:prstGeom prst="rect">
            <a:avLst/>
          </a:prstGeom>
          <a:noFill/>
          <a:ln w="9525">
            <a:noFill/>
            <a:miter lim="800000"/>
            <a:headEnd/>
            <a:tailEnd/>
          </a:ln>
        </p:spPr>
      </p:pic>
      <p:sp>
        <p:nvSpPr>
          <p:cNvPr id="565256" name="Rectangle 8"/>
          <p:cNvSpPr>
            <a:spLocks noGrp="1" noChangeArrowheads="1"/>
          </p:cNvSpPr>
          <p:nvPr>
            <p:ph type="body" idx="1"/>
          </p:nvPr>
        </p:nvSpPr>
        <p:spPr/>
        <p:txBody>
          <a:bodyPr/>
          <a:lstStyle/>
          <a:p>
            <a:pPr eaLnBrk="1" hangingPunct="1">
              <a:buFont typeface="Wingdings" pitchFamily="2" charset="2"/>
              <a:buNone/>
              <a:defRPr/>
            </a:pPr>
            <a:r>
              <a:rPr lang="en-US" smtClean="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2"/>
          <p:cNvSpPr>
            <a:spLocks noGrp="1" noChangeArrowheads="1"/>
          </p:cNvSpPr>
          <p:nvPr>
            <p:ph type="title"/>
          </p:nvPr>
        </p:nvSpPr>
        <p:spPr>
          <a:xfrm>
            <a:off x="685800" y="304800"/>
            <a:ext cx="7772400" cy="1828800"/>
          </a:xfrm>
        </p:spPr>
        <p:txBody>
          <a:bodyPr/>
          <a:lstStyle/>
          <a:p>
            <a:pPr algn="ctr" eaLnBrk="1" hangingPunct="1">
              <a:defRPr/>
            </a:pPr>
            <a:r>
              <a:rPr lang="en-US" sz="3500" b="0" smtClean="0"/>
              <a:t>Teacher Qualifications Strongly Affect Student Achievement</a:t>
            </a:r>
            <a:br>
              <a:rPr lang="en-US" sz="3500" b="0" smtClean="0"/>
            </a:br>
            <a:r>
              <a:rPr lang="en-US" sz="1800" b="0" smtClean="0"/>
              <a:t>Gains in Math Achievement from 3</a:t>
            </a:r>
            <a:r>
              <a:rPr lang="en-US" sz="1800" b="0" baseline="30000" smtClean="0"/>
              <a:t>rd</a:t>
            </a:r>
            <a:r>
              <a:rPr lang="en-US" sz="1800" b="0" smtClean="0"/>
              <a:t> to 5</a:t>
            </a:r>
            <a:r>
              <a:rPr lang="en-US" sz="1800" b="0" baseline="30000" smtClean="0"/>
              <a:t>th</a:t>
            </a:r>
            <a:r>
              <a:rPr lang="en-US" sz="1800" b="0" smtClean="0"/>
              <a:t> Grade Due to:</a:t>
            </a:r>
          </a:p>
        </p:txBody>
      </p:sp>
      <p:graphicFrame>
        <p:nvGraphicFramePr>
          <p:cNvPr id="7170" name="Object 3"/>
          <p:cNvGraphicFramePr>
            <a:graphicFrameLocks noChangeAspect="1"/>
          </p:cNvGraphicFramePr>
          <p:nvPr>
            <p:ph type="chart" idx="1"/>
          </p:nvPr>
        </p:nvGraphicFramePr>
        <p:xfrm>
          <a:off x="1219200" y="1925638"/>
          <a:ext cx="6473825" cy="4932362"/>
        </p:xfrm>
        <a:graphic>
          <a:graphicData uri="http://schemas.openxmlformats.org/presentationml/2006/ole">
            <p:oleObj spid="_x0000_s584706" name="Slide" r:id="rId3" imgW="5247124" imgH="3997312" progId="PowerPoint.Slide.8">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p:txBody>
          <a:bodyPr/>
          <a:lstStyle/>
          <a:p>
            <a:pPr algn="ctr"/>
            <a:r>
              <a:rPr lang="en-US" sz="3300" b="1"/>
              <a:t>The Teaching Gap Creates Most of the Achievement Gap</a:t>
            </a:r>
          </a:p>
        </p:txBody>
      </p:sp>
      <p:sp>
        <p:nvSpPr>
          <p:cNvPr id="506883" name="Rectangle 3"/>
          <p:cNvSpPr>
            <a:spLocks noGrp="1" noChangeArrowheads="1"/>
          </p:cNvSpPr>
          <p:nvPr>
            <p:ph type="body" idx="1"/>
          </p:nvPr>
        </p:nvSpPr>
        <p:spPr>
          <a:xfrm>
            <a:off x="838200" y="1905000"/>
            <a:ext cx="8153400" cy="4724400"/>
          </a:xfrm>
        </p:spPr>
        <p:txBody>
          <a:bodyPr/>
          <a:lstStyle/>
          <a:p>
            <a:r>
              <a:rPr lang="en-US" sz="2400">
                <a:latin typeface="Times New Roman" pitchFamily="18" charset="0"/>
              </a:rPr>
              <a:t>The least experienced and prepared teachers teach the least advantaged students </a:t>
            </a:r>
          </a:p>
          <a:p>
            <a:r>
              <a:rPr lang="en-US" sz="2400">
                <a:latin typeface="Times New Roman" pitchFamily="18" charset="0"/>
              </a:rPr>
              <a:t>High attrition rates for less-prepared and supported teachers create a revolving door and wasted resources for professional development and reform in less advantaged schools</a:t>
            </a:r>
          </a:p>
          <a:p>
            <a:r>
              <a:rPr lang="en-US" sz="2400">
                <a:latin typeface="Times New Roman" pitchFamily="18" charset="0"/>
              </a:rPr>
              <a:t>Each teacher replacement costs $15,000 - $20,000</a:t>
            </a:r>
          </a:p>
          <a:p>
            <a:r>
              <a:rPr lang="en-US" sz="2400">
                <a:latin typeface="Times New Roman" pitchFamily="18" charset="0"/>
              </a:rPr>
              <a:t>Students taught by underqualified teachers have significantly lower achievement in reading and mathematics.</a:t>
            </a:r>
          </a:p>
          <a:p>
            <a:r>
              <a:rPr lang="en-US" sz="2400">
                <a:latin typeface="Times New Roman" pitchFamily="18" charset="0"/>
              </a:rPr>
              <a:t>These effects are magnified in poorly staffed schools. </a:t>
            </a:r>
          </a:p>
          <a:p>
            <a:r>
              <a:rPr lang="en-US" sz="2400">
                <a:latin typeface="Times New Roman" pitchFamily="18" charset="0"/>
              </a:rPr>
              <a:t>Other reforms cannot work when the teaching force is underprepared and unstable.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ChangeArrowheads="1"/>
          </p:cNvSpPr>
          <p:nvPr>
            <p:ph type="title"/>
          </p:nvPr>
        </p:nvSpPr>
        <p:spPr>
          <a:xfrm>
            <a:off x="517525" y="190500"/>
            <a:ext cx="8596313" cy="1463675"/>
          </a:xfrm>
        </p:spPr>
        <p:txBody>
          <a:bodyPr/>
          <a:lstStyle/>
          <a:p>
            <a:pPr algn="ctr" eaLnBrk="1" hangingPunct="1">
              <a:defRPr/>
            </a:pPr>
            <a:r>
              <a:rPr lang="en-US" sz="3800" smtClean="0"/>
              <a:t>The U.S. invests less in teaching </a:t>
            </a:r>
            <a:br>
              <a:rPr lang="en-US" sz="3800" smtClean="0"/>
            </a:br>
            <a:r>
              <a:rPr lang="en-US" sz="3800" smtClean="0"/>
              <a:t>than other countries</a:t>
            </a:r>
          </a:p>
        </p:txBody>
      </p:sp>
      <p:sp>
        <p:nvSpPr>
          <p:cNvPr id="561155" name="Rectangle 3"/>
          <p:cNvSpPr>
            <a:spLocks noGrp="1" noChangeArrowheads="1"/>
          </p:cNvSpPr>
          <p:nvPr>
            <p:ph type="body" idx="1"/>
          </p:nvPr>
        </p:nvSpPr>
        <p:spPr>
          <a:xfrm>
            <a:off x="762000" y="2209800"/>
            <a:ext cx="8382000" cy="4648200"/>
          </a:xfrm>
        </p:spPr>
        <p:txBody>
          <a:bodyPr/>
          <a:lstStyle/>
          <a:p>
            <a:pPr eaLnBrk="1" hangingPunct="1">
              <a:defRPr/>
            </a:pPr>
            <a:r>
              <a:rPr lang="en-US" smtClean="0"/>
              <a:t>Preparation is uneven and underfunded</a:t>
            </a:r>
          </a:p>
          <a:p>
            <a:pPr eaLnBrk="1" hangingPunct="1">
              <a:defRPr/>
            </a:pPr>
            <a:r>
              <a:rPr lang="en-US" smtClean="0"/>
              <a:t>Salaries are unequal and noncompetitive</a:t>
            </a:r>
          </a:p>
          <a:p>
            <a:pPr eaLnBrk="1" hangingPunct="1">
              <a:defRPr/>
            </a:pPr>
            <a:r>
              <a:rPr lang="en-US" smtClean="0"/>
              <a:t>Well-prepared teachers are unequally distributed</a:t>
            </a:r>
          </a:p>
          <a:p>
            <a:pPr eaLnBrk="1" hangingPunct="1">
              <a:defRPr/>
            </a:pPr>
            <a:r>
              <a:rPr lang="en-US" smtClean="0"/>
              <a:t>Professional development is “hit &amp; run”</a:t>
            </a:r>
          </a:p>
          <a:p>
            <a:pPr eaLnBrk="1" hangingPunct="1">
              <a:defRPr/>
            </a:pPr>
            <a:r>
              <a:rPr lang="en-US" smtClean="0"/>
              <a:t>Learning &amp; collaboration time is scarce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Grp="1" noChangeArrowheads="1"/>
          </p:cNvSpPr>
          <p:nvPr>
            <p:ph type="title"/>
          </p:nvPr>
        </p:nvSpPr>
        <p:spPr>
          <a:xfrm>
            <a:off x="990600" y="304800"/>
            <a:ext cx="8153400" cy="1431925"/>
          </a:xfrm>
        </p:spPr>
        <p:txBody>
          <a:bodyPr/>
          <a:lstStyle/>
          <a:p>
            <a:pPr algn="ctr" eaLnBrk="1" hangingPunct="1">
              <a:defRPr/>
            </a:pPr>
            <a:r>
              <a:rPr lang="en-US" sz="3800" smtClean="0"/>
              <a:t>High-performing school systems around the world focus on: </a:t>
            </a:r>
            <a:br>
              <a:rPr lang="en-US" sz="3800" smtClean="0"/>
            </a:br>
            <a:endParaRPr lang="en-US" sz="3800" smtClean="0"/>
          </a:p>
        </p:txBody>
      </p:sp>
      <p:sp>
        <p:nvSpPr>
          <p:cNvPr id="567299" name="Rectangle 3"/>
          <p:cNvSpPr>
            <a:spLocks noGrp="1" noChangeArrowheads="1"/>
          </p:cNvSpPr>
          <p:nvPr>
            <p:ph type="body" idx="1"/>
          </p:nvPr>
        </p:nvSpPr>
        <p:spPr>
          <a:xfrm>
            <a:off x="762000" y="1981200"/>
            <a:ext cx="8077200" cy="4648200"/>
          </a:xfrm>
        </p:spPr>
        <p:txBody>
          <a:bodyPr/>
          <a:lstStyle/>
          <a:p>
            <a:pPr eaLnBrk="1" hangingPunct="1">
              <a:lnSpc>
                <a:spcPct val="90000"/>
              </a:lnSpc>
              <a:buFont typeface="Wingdings" pitchFamily="2" charset="2"/>
              <a:buNone/>
              <a:defRPr/>
            </a:pPr>
            <a:r>
              <a:rPr lang="en-US" sz="3600" smtClean="0"/>
              <a:t>1) Getting the right people to become teachers</a:t>
            </a:r>
          </a:p>
          <a:p>
            <a:pPr eaLnBrk="1" hangingPunct="1">
              <a:lnSpc>
                <a:spcPct val="90000"/>
              </a:lnSpc>
              <a:buFont typeface="Wingdings" pitchFamily="2" charset="2"/>
              <a:buNone/>
              <a:defRPr/>
            </a:pPr>
            <a:r>
              <a:rPr lang="en-US" sz="3600" smtClean="0"/>
              <a:t>2) Developing them into </a:t>
            </a:r>
          </a:p>
          <a:p>
            <a:pPr eaLnBrk="1" hangingPunct="1">
              <a:lnSpc>
                <a:spcPct val="90000"/>
              </a:lnSpc>
              <a:buFont typeface="Wingdings" pitchFamily="2" charset="2"/>
              <a:buNone/>
              <a:defRPr/>
            </a:pPr>
            <a:r>
              <a:rPr lang="en-US" sz="3600" smtClean="0"/>
              <a:t>   effective instructors, </a:t>
            </a:r>
          </a:p>
          <a:p>
            <a:pPr eaLnBrk="1" hangingPunct="1">
              <a:lnSpc>
                <a:spcPct val="90000"/>
              </a:lnSpc>
              <a:buFont typeface="Wingdings" pitchFamily="2" charset="2"/>
              <a:buNone/>
              <a:defRPr/>
            </a:pPr>
            <a:r>
              <a:rPr lang="en-US" sz="3600" smtClean="0"/>
              <a:t>3) Ensuring that the </a:t>
            </a:r>
          </a:p>
          <a:p>
            <a:pPr eaLnBrk="1" hangingPunct="1">
              <a:lnSpc>
                <a:spcPct val="90000"/>
              </a:lnSpc>
              <a:buFont typeface="Wingdings" pitchFamily="2" charset="2"/>
              <a:buNone/>
              <a:defRPr/>
            </a:pPr>
            <a:r>
              <a:rPr lang="en-US" sz="3600" smtClean="0"/>
              <a:t>	system is able to deliver </a:t>
            </a:r>
          </a:p>
          <a:p>
            <a:pPr eaLnBrk="1" hangingPunct="1">
              <a:lnSpc>
                <a:spcPct val="90000"/>
              </a:lnSpc>
              <a:buFont typeface="Wingdings" pitchFamily="2" charset="2"/>
              <a:buNone/>
              <a:defRPr/>
            </a:pPr>
            <a:r>
              <a:rPr lang="en-US" sz="3600" smtClean="0"/>
              <a:t>	high-quality instruction </a:t>
            </a:r>
          </a:p>
          <a:p>
            <a:pPr eaLnBrk="1" hangingPunct="1">
              <a:lnSpc>
                <a:spcPct val="90000"/>
              </a:lnSpc>
              <a:buFont typeface="Wingdings" pitchFamily="2" charset="2"/>
              <a:buNone/>
              <a:defRPr/>
            </a:pPr>
            <a:r>
              <a:rPr lang="en-US" sz="3600" smtClean="0"/>
              <a:t>  for every child.</a:t>
            </a:r>
          </a:p>
        </p:txBody>
      </p:sp>
      <p:pic>
        <p:nvPicPr>
          <p:cNvPr id="31748" name="Picture 6" descr="MPj04426580000[1]"/>
          <p:cNvPicPr>
            <a:picLocks noChangeAspect="1" noChangeArrowheads="1"/>
          </p:cNvPicPr>
          <p:nvPr/>
        </p:nvPicPr>
        <p:blipFill>
          <a:blip r:embed="rId2" cstate="print"/>
          <a:srcRect/>
          <a:stretch>
            <a:fillRect/>
          </a:stretch>
        </p:blipFill>
        <p:spPr bwMode="auto">
          <a:xfrm>
            <a:off x="6172200" y="2895600"/>
            <a:ext cx="27432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3"/>
          <p:cNvGraphicFramePr>
            <a:graphicFrameLocks noGrp="1" noChangeAspect="1"/>
          </p:cNvGraphicFramePr>
          <p:nvPr>
            <p:ph type="chart" idx="4294967295"/>
          </p:nvPr>
        </p:nvGraphicFramePr>
        <p:xfrm>
          <a:off x="762000" y="1371600"/>
          <a:ext cx="8188325" cy="5270500"/>
        </p:xfrm>
        <a:graphic>
          <a:graphicData uri="http://schemas.openxmlformats.org/drawingml/2006/chart">
            <c:chart xmlns:c="http://schemas.openxmlformats.org/drawingml/2006/chart" xmlns:r="http://schemas.openxmlformats.org/officeDocument/2006/relationships" r:id="rId2"/>
          </a:graphicData>
        </a:graphic>
      </p:graphicFrame>
      <p:sp>
        <p:nvSpPr>
          <p:cNvPr id="483331" name="Text Box 4"/>
          <p:cNvSpPr txBox="1">
            <a:spLocks noChangeArrowheads="1"/>
          </p:cNvSpPr>
          <p:nvPr/>
        </p:nvSpPr>
        <p:spPr bwMode="auto">
          <a:xfrm>
            <a:off x="630238" y="1790700"/>
            <a:ext cx="350837" cy="276225"/>
          </a:xfrm>
          <a:prstGeom prst="rect">
            <a:avLst/>
          </a:prstGeom>
          <a:noFill/>
          <a:ln w="12700">
            <a:noFill/>
            <a:miter lim="800000"/>
            <a:headEnd/>
            <a:tailEnd/>
          </a:ln>
        </p:spPr>
        <p:txBody>
          <a:bodyPr>
            <a:spAutoFit/>
          </a:bodyPr>
          <a:lstStyle/>
          <a:p>
            <a:pPr eaLnBrk="0" hangingPunct="0">
              <a:spcBef>
                <a:spcPct val="50000"/>
              </a:spcBef>
            </a:pPr>
            <a:r>
              <a:rPr lang="en-GB" sz="1200" b="1">
                <a:latin typeface="Comic Sans MS" pitchFamily="66" charset="0"/>
              </a:rPr>
              <a:t>%</a:t>
            </a:r>
            <a:endParaRPr lang="en-US" sz="1200" b="1">
              <a:latin typeface="Comic Sans MS" pitchFamily="66" charset="0"/>
            </a:endParaRPr>
          </a:p>
        </p:txBody>
      </p:sp>
      <p:sp>
        <p:nvSpPr>
          <p:cNvPr id="483332" name="Rectangle 5"/>
          <p:cNvSpPr>
            <a:spLocks noChangeArrowheads="1"/>
          </p:cNvSpPr>
          <p:nvPr/>
        </p:nvSpPr>
        <p:spPr bwMode="auto">
          <a:xfrm>
            <a:off x="1243013" y="1530350"/>
            <a:ext cx="228600" cy="4937125"/>
          </a:xfrm>
          <a:prstGeom prst="rect">
            <a:avLst/>
          </a:prstGeom>
          <a:solidFill>
            <a:schemeClr val="folHlink">
              <a:alpha val="50195"/>
            </a:schemeClr>
          </a:solidFill>
          <a:ln w="12700">
            <a:noFill/>
            <a:miter lim="800000"/>
            <a:headEnd/>
            <a:tailEnd/>
          </a:ln>
        </p:spPr>
        <p:txBody>
          <a:bodyPr anchor="ctr">
            <a:spAutoFit/>
          </a:bodyPr>
          <a:lstStyle/>
          <a:p>
            <a:pPr eaLnBrk="0" hangingPunct="0"/>
            <a:endParaRPr lang="en-US" b="1">
              <a:latin typeface="Comic Sans MS" pitchFamily="66" charset="0"/>
            </a:endParaRPr>
          </a:p>
        </p:txBody>
      </p:sp>
      <p:sp>
        <p:nvSpPr>
          <p:cNvPr id="483333" name="TextBox 7"/>
          <p:cNvSpPr txBox="1">
            <a:spLocks noChangeArrowheads="1"/>
          </p:cNvSpPr>
          <p:nvPr/>
        </p:nvSpPr>
        <p:spPr bwMode="auto">
          <a:xfrm>
            <a:off x="1981200" y="6519863"/>
            <a:ext cx="6570663" cy="338137"/>
          </a:xfrm>
          <a:prstGeom prst="rect">
            <a:avLst/>
          </a:prstGeom>
          <a:noFill/>
          <a:ln w="9525">
            <a:noFill/>
            <a:miter lim="800000"/>
            <a:headEnd/>
            <a:tailEnd/>
          </a:ln>
        </p:spPr>
        <p:txBody>
          <a:bodyPr>
            <a:spAutoFit/>
          </a:bodyPr>
          <a:lstStyle/>
          <a:p>
            <a:pPr marL="228600" indent="-228600" eaLnBrk="0" hangingPunct="0"/>
            <a:r>
              <a:rPr lang="fr-FR" sz="800" b="1">
                <a:solidFill>
                  <a:srgbClr val="FFFF00"/>
                </a:solidFill>
                <a:latin typeface="Comic Sans MS" pitchFamily="66" charset="0"/>
              </a:rPr>
              <a:t>1. Excluding ISCED 3C short programmes 	2.  Year of reference 2004</a:t>
            </a:r>
          </a:p>
          <a:p>
            <a:pPr marL="228600" indent="-228600" eaLnBrk="0" hangingPunct="0"/>
            <a:r>
              <a:rPr lang="fr-FR" sz="800" b="1">
                <a:solidFill>
                  <a:srgbClr val="FFFF00"/>
                </a:solidFill>
                <a:latin typeface="Comic Sans MS" pitchFamily="66" charset="0"/>
              </a:rPr>
              <a:t>3. Including some ISCED 3C  short programmes 	3.  Year of reference 2003.</a:t>
            </a:r>
            <a:endParaRPr lang="en-US" sz="800" b="1">
              <a:solidFill>
                <a:srgbClr val="FFFF00"/>
              </a:solidFill>
              <a:latin typeface="Comic Sans MS" pitchFamily="66" charset="0"/>
            </a:endParaRPr>
          </a:p>
        </p:txBody>
      </p:sp>
      <p:sp>
        <p:nvSpPr>
          <p:cNvPr id="483334" name="Rectangle 3"/>
          <p:cNvSpPr>
            <a:spLocks noGrp="1" noChangeArrowheads="1"/>
          </p:cNvSpPr>
          <p:nvPr>
            <p:ph type="title" idx="4294967295"/>
          </p:nvPr>
        </p:nvSpPr>
        <p:spPr>
          <a:xfrm>
            <a:off x="669925" y="77788"/>
            <a:ext cx="8416925" cy="1368425"/>
          </a:xfrm>
        </p:spPr>
        <p:txBody>
          <a:bodyPr lIns="90488" tIns="44450" rIns="90488" bIns="44450"/>
          <a:lstStyle/>
          <a:p>
            <a:pPr algn="ctr"/>
            <a:r>
              <a:rPr lang="de-DE" sz="2900"/>
              <a:t>The U.S. is Falling Behind in </a:t>
            </a:r>
            <a:br>
              <a:rPr lang="de-DE" sz="2900"/>
            </a:br>
            <a:r>
              <a:rPr lang="de-DE" sz="2900"/>
              <a:t>Educational Attainment</a:t>
            </a:r>
            <a:r>
              <a:rPr lang="de-DE" sz="3300"/>
              <a:t/>
            </a:r>
            <a:br>
              <a:rPr lang="de-DE" sz="3300"/>
            </a:br>
            <a:r>
              <a:rPr lang="de-DE" sz="1200"/>
              <a:t>Approximated by percentage of persons with ISCED3 qualfications in age groups 55-64, 45-55, 45-44 und 25-34 years</a:t>
            </a:r>
            <a:endParaRPr lang="en-US" sz="1200"/>
          </a:p>
        </p:txBody>
      </p:sp>
      <p:sp>
        <p:nvSpPr>
          <p:cNvPr id="14" name="AutoShape 13"/>
          <p:cNvSpPr>
            <a:spLocks noChangeArrowheads="1"/>
          </p:cNvSpPr>
          <p:nvPr/>
        </p:nvSpPr>
        <p:spPr bwMode="auto">
          <a:xfrm>
            <a:off x="998538" y="2135188"/>
            <a:ext cx="644525" cy="476250"/>
          </a:xfrm>
          <a:prstGeom prst="star8">
            <a:avLst>
              <a:gd name="adj" fmla="val 38250"/>
            </a:avLst>
          </a:prstGeom>
          <a:solidFill>
            <a:schemeClr val="hlink"/>
          </a:solidFill>
          <a:ln w="12700">
            <a:noFill/>
            <a:miter lim="800000"/>
            <a:headEnd/>
            <a:tailEnd/>
          </a:ln>
        </p:spPr>
        <p:txBody>
          <a:bodyPr anchor="ctr">
            <a:spAutoFit/>
          </a:bodyPr>
          <a:lstStyle/>
          <a:p>
            <a:pPr algn="ctr" eaLnBrk="0" hangingPunct="0"/>
            <a:r>
              <a:rPr lang="en-GB" sz="1600">
                <a:solidFill>
                  <a:schemeClr val="bg1"/>
                </a:solidFill>
                <a:latin typeface="Comic Sans MS" pitchFamily="66" charset="0"/>
              </a:rPr>
              <a:t>13</a:t>
            </a:r>
            <a:endParaRPr lang="en-GB" sz="2400">
              <a:solidFill>
                <a:schemeClr val="bg1"/>
              </a:solidFill>
              <a:latin typeface="Times New Roman" pitchFamily="18" charset="0"/>
            </a:endParaRPr>
          </a:p>
        </p:txBody>
      </p:sp>
      <p:sp>
        <p:nvSpPr>
          <p:cNvPr id="15" name="AutoShape 14"/>
          <p:cNvSpPr>
            <a:spLocks noChangeArrowheads="1"/>
          </p:cNvSpPr>
          <p:nvPr/>
        </p:nvSpPr>
        <p:spPr bwMode="auto">
          <a:xfrm>
            <a:off x="947738" y="3997325"/>
            <a:ext cx="700087" cy="546100"/>
          </a:xfrm>
          <a:prstGeom prst="star8">
            <a:avLst>
              <a:gd name="adj" fmla="val 38250"/>
            </a:avLst>
          </a:prstGeom>
          <a:solidFill>
            <a:srgbClr val="00FF00"/>
          </a:solidFill>
          <a:ln w="12700">
            <a:noFill/>
            <a:miter lim="800000"/>
            <a:headEnd/>
            <a:tailEnd/>
          </a:ln>
        </p:spPr>
        <p:txBody>
          <a:bodyPr anchor="ctr">
            <a:spAutoFit/>
          </a:bodyPr>
          <a:lstStyle/>
          <a:p>
            <a:pPr algn="ctr" eaLnBrk="0" hangingPunct="0"/>
            <a:r>
              <a:rPr lang="en-GB" sz="1600">
                <a:solidFill>
                  <a:srgbClr val="000000"/>
                </a:solidFill>
                <a:latin typeface="Comic Sans MS" pitchFamily="66" charset="0"/>
              </a:rPr>
              <a:t>1</a:t>
            </a:r>
            <a:endParaRPr lang="en-GB" sz="1600">
              <a:solidFill>
                <a:srgbClr val="000000"/>
              </a:solidFill>
              <a:latin typeface="Times New Roman" pitchFamily="18" charset="0"/>
            </a:endParaRPr>
          </a:p>
        </p:txBody>
      </p:sp>
      <p:sp>
        <p:nvSpPr>
          <p:cNvPr id="16" name="AutoShape 8"/>
          <p:cNvSpPr>
            <a:spLocks noChangeArrowheads="1"/>
          </p:cNvSpPr>
          <p:nvPr/>
        </p:nvSpPr>
        <p:spPr bwMode="auto">
          <a:xfrm>
            <a:off x="6705600" y="1524000"/>
            <a:ext cx="609600" cy="546100"/>
          </a:xfrm>
          <a:prstGeom prst="star8">
            <a:avLst>
              <a:gd name="adj" fmla="val 38250"/>
            </a:avLst>
          </a:prstGeom>
          <a:solidFill>
            <a:srgbClr val="00FF00"/>
          </a:solidFill>
          <a:ln w="12700">
            <a:noFill/>
            <a:miter lim="800000"/>
            <a:headEnd/>
            <a:tailEnd/>
          </a:ln>
        </p:spPr>
        <p:txBody>
          <a:bodyPr anchor="ctr">
            <a:spAutoFit/>
          </a:bodyPr>
          <a:lstStyle/>
          <a:p>
            <a:pPr algn="ctr" eaLnBrk="0" hangingPunct="0"/>
            <a:r>
              <a:rPr lang="en-GB" sz="1600">
                <a:solidFill>
                  <a:srgbClr val="000000"/>
                </a:solidFill>
                <a:latin typeface="Comic Sans MS" pitchFamily="66" charset="0"/>
              </a:rPr>
              <a:t>1</a:t>
            </a:r>
            <a:endParaRPr lang="en-GB" sz="2400">
              <a:solidFill>
                <a:srgbClr val="000000"/>
              </a:solidFill>
              <a:latin typeface="Times New Roman" pitchFamily="18" charset="0"/>
            </a:endParaRPr>
          </a:p>
        </p:txBody>
      </p:sp>
      <p:sp>
        <p:nvSpPr>
          <p:cNvPr id="17" name="AutoShape 9"/>
          <p:cNvSpPr>
            <a:spLocks noChangeArrowheads="1"/>
          </p:cNvSpPr>
          <p:nvPr/>
        </p:nvSpPr>
        <p:spPr bwMode="auto">
          <a:xfrm>
            <a:off x="6705600" y="4343400"/>
            <a:ext cx="700088" cy="544513"/>
          </a:xfrm>
          <a:prstGeom prst="star8">
            <a:avLst>
              <a:gd name="adj" fmla="val 38250"/>
            </a:avLst>
          </a:prstGeom>
          <a:solidFill>
            <a:schemeClr val="hlink"/>
          </a:solidFill>
          <a:ln w="12700">
            <a:noFill/>
            <a:miter lim="800000"/>
            <a:headEnd/>
            <a:tailEnd/>
          </a:ln>
        </p:spPr>
        <p:txBody>
          <a:bodyPr anchor="ctr">
            <a:spAutoFit/>
          </a:bodyPr>
          <a:lstStyle/>
          <a:p>
            <a:pPr algn="ctr" eaLnBrk="0" hangingPunct="0"/>
            <a:r>
              <a:rPr lang="en-GB" sz="1600">
                <a:solidFill>
                  <a:schemeClr val="bg1"/>
                </a:solidFill>
                <a:latin typeface="Comic Sans MS" pitchFamily="66" charset="0"/>
              </a:rPr>
              <a:t>27</a:t>
            </a:r>
            <a:endParaRPr lang="en-GB" sz="1600">
              <a:solidFill>
                <a:schemeClr val="bg1"/>
              </a:solidFill>
              <a:latin typeface="Times New Roman" pitchFamily="18"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autoUpdateAnimBg="0"/>
      <p:bldP spid="15" grpId="0" animBg="1" autoUpdateAnimBg="0"/>
      <p:bldP spid="16" grpId="0" animBg="1" autoUpdateAnimBg="0"/>
      <p:bldP spid="17"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pPr algn="ctr" eaLnBrk="1" hangingPunct="1">
              <a:defRPr/>
            </a:pPr>
            <a:r>
              <a:rPr lang="en-US" sz="4000" smtClean="0"/>
              <a:t>4) Focus on the Right </a:t>
            </a:r>
            <a:br>
              <a:rPr lang="en-US" sz="4000" smtClean="0"/>
            </a:br>
            <a:r>
              <a:rPr lang="en-US" sz="4000" smtClean="0"/>
              <a:t>Kind of Learning</a:t>
            </a:r>
          </a:p>
        </p:txBody>
      </p:sp>
      <p:sp>
        <p:nvSpPr>
          <p:cNvPr id="446467" name="Rectangle 3"/>
          <p:cNvSpPr>
            <a:spLocks noGrp="1" noChangeArrowheads="1"/>
          </p:cNvSpPr>
          <p:nvPr>
            <p:ph type="body" idx="1"/>
          </p:nvPr>
        </p:nvSpPr>
        <p:spPr/>
        <p:txBody>
          <a:bodyPr/>
          <a:lstStyle/>
          <a:p>
            <a:pPr algn="ctr" eaLnBrk="1" hangingPunct="1">
              <a:buFont typeface="Wingdings" pitchFamily="2" charset="2"/>
              <a:buNone/>
              <a:defRPr/>
            </a:pPr>
            <a:r>
              <a:rPr lang="en-US" smtClean="0"/>
              <a:t>Redirect tests to support thoughtful curriculum and teaching</a:t>
            </a:r>
          </a:p>
        </p:txBody>
      </p:sp>
      <p:pic>
        <p:nvPicPr>
          <p:cNvPr id="33796" name="Picture 4" descr="bd04956_"/>
          <p:cNvPicPr>
            <a:picLocks noChangeAspect="1" noChangeArrowheads="1"/>
          </p:cNvPicPr>
          <p:nvPr/>
        </p:nvPicPr>
        <p:blipFill>
          <a:blip r:embed="rId2" cstate="print"/>
          <a:srcRect/>
          <a:stretch>
            <a:fillRect/>
          </a:stretch>
        </p:blipFill>
        <p:spPr bwMode="auto">
          <a:xfrm>
            <a:off x="2133600" y="3200400"/>
            <a:ext cx="4648200" cy="315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1066800" y="304800"/>
            <a:ext cx="8077200" cy="1431925"/>
          </a:xfrm>
        </p:spPr>
        <p:txBody>
          <a:bodyPr/>
          <a:lstStyle/>
          <a:p>
            <a:pPr algn="ctr" eaLnBrk="1" hangingPunct="1">
              <a:defRPr/>
            </a:pPr>
            <a:r>
              <a:rPr lang="en-US" sz="3400" smtClean="0"/>
              <a:t>Side Effects of High-Stakes </a:t>
            </a:r>
            <a:br>
              <a:rPr lang="en-US" sz="3400" smtClean="0"/>
            </a:br>
            <a:r>
              <a:rPr lang="en-US" sz="3400" smtClean="0"/>
              <a:t>Multiple-Choice Testing on Teaching</a:t>
            </a:r>
          </a:p>
        </p:txBody>
      </p:sp>
      <p:sp>
        <p:nvSpPr>
          <p:cNvPr id="570371" name="Rectangle 3"/>
          <p:cNvSpPr>
            <a:spLocks noGrp="1" noChangeArrowheads="1"/>
          </p:cNvSpPr>
          <p:nvPr>
            <p:ph type="body" idx="1"/>
          </p:nvPr>
        </p:nvSpPr>
        <p:spPr>
          <a:xfrm>
            <a:off x="762000" y="1828800"/>
            <a:ext cx="7924800" cy="5029200"/>
          </a:xfrm>
        </p:spPr>
        <p:txBody>
          <a:bodyPr/>
          <a:lstStyle/>
          <a:p>
            <a:pPr eaLnBrk="1" hangingPunct="1">
              <a:buFont typeface="Wingdings" pitchFamily="2" charset="2"/>
              <a:buNone/>
              <a:defRPr/>
            </a:pPr>
            <a:r>
              <a:rPr lang="en-US" sz="2800" smtClean="0"/>
              <a:t>“I have seen more students who can pass [the test] but cannot apply those skills to anything if it’s not in the test format.  I have students who can do the test but can’t look up words in a dictionary and understand the different meanings…. As for higher quality teaching, I’m not sure I would call it that.  Because of the pressure for passing scores, more and more time is spent practicing the test and putting everything in the test format”</a:t>
            </a:r>
          </a:p>
          <a:p>
            <a:pPr eaLnBrk="1" hangingPunct="1">
              <a:buFont typeface="Wingdings" pitchFamily="2" charset="2"/>
              <a:buNone/>
              <a:defRPr/>
            </a:pPr>
            <a:r>
              <a:rPr lang="en-US" sz="2800" smtClean="0"/>
              <a:t>			-- A Texas teacher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pPr algn="ctr" eaLnBrk="1" hangingPunct="1">
              <a:defRPr/>
            </a:pPr>
            <a:r>
              <a:rPr lang="en-US" smtClean="0"/>
              <a:t>NAEP, 8</a:t>
            </a:r>
            <a:r>
              <a:rPr lang="en-US" baseline="30000" smtClean="0"/>
              <a:t>th</a:t>
            </a:r>
            <a:r>
              <a:rPr lang="en-US" smtClean="0"/>
              <a:t> and 12</a:t>
            </a:r>
            <a:r>
              <a:rPr lang="en-US" baseline="30000" smtClean="0"/>
              <a:t>th</a:t>
            </a:r>
            <a:r>
              <a:rPr lang="en-US" smtClean="0"/>
              <a:t> Grade Science</a:t>
            </a:r>
          </a:p>
        </p:txBody>
      </p:sp>
      <p:sp>
        <p:nvSpPr>
          <p:cNvPr id="571395" name="Rectangle 3"/>
          <p:cNvSpPr>
            <a:spLocks noGrp="1" noChangeArrowheads="1"/>
          </p:cNvSpPr>
          <p:nvPr>
            <p:ph type="body" idx="1"/>
          </p:nvPr>
        </p:nvSpPr>
        <p:spPr>
          <a:xfrm>
            <a:off x="838200" y="1981200"/>
            <a:ext cx="7772400" cy="4648200"/>
          </a:xfrm>
        </p:spPr>
        <p:txBody>
          <a:bodyPr/>
          <a:lstStyle/>
          <a:p>
            <a:pPr eaLnBrk="1" hangingPunct="1">
              <a:buFont typeface="Wingdings" pitchFamily="2" charset="2"/>
              <a:buNone/>
              <a:defRPr/>
            </a:pPr>
            <a:r>
              <a:rPr lang="en-US" sz="2800" smtClean="0"/>
              <a:t>1. What two gases make up most of the Earth's atmosphere?  </a:t>
            </a:r>
          </a:p>
          <a:p>
            <a:pPr eaLnBrk="1" hangingPunct="1">
              <a:defRPr/>
            </a:pPr>
            <a:r>
              <a:rPr lang="en-US" sz="2800" smtClean="0"/>
              <a:t>A)  Hydrogen and oxygen </a:t>
            </a:r>
          </a:p>
          <a:p>
            <a:pPr eaLnBrk="1" hangingPunct="1">
              <a:defRPr/>
            </a:pPr>
            <a:r>
              <a:rPr lang="en-US" sz="2800" smtClean="0"/>
              <a:t>B)  Hydrogen and nitrogen </a:t>
            </a:r>
          </a:p>
          <a:p>
            <a:pPr eaLnBrk="1" hangingPunct="1">
              <a:defRPr/>
            </a:pPr>
            <a:r>
              <a:rPr lang="en-US" sz="2800" smtClean="0"/>
              <a:t>C)  Oxygen and carbon dioxide </a:t>
            </a:r>
          </a:p>
          <a:p>
            <a:pPr eaLnBrk="1" hangingPunct="1">
              <a:defRPr/>
            </a:pPr>
            <a:r>
              <a:rPr lang="en-US" sz="2800" smtClean="0"/>
              <a:t>D)  Oxygen and nitrogen </a:t>
            </a:r>
          </a:p>
          <a:p>
            <a:pPr eaLnBrk="1" hangingPunct="1">
              <a:buFont typeface="Wingdings" pitchFamily="2" charset="2"/>
              <a:buNone/>
              <a:defRPr/>
            </a:pPr>
            <a:r>
              <a:rPr lang="en-US" sz="2800" smtClean="0"/>
              <a:t>2.   Is a hamburger an example of stored energy? Explain why or why not.</a:t>
            </a:r>
            <a:br>
              <a:rPr lang="en-US" sz="2800" smtClean="0"/>
            </a:br>
            <a:r>
              <a:rPr lang="en-US" sz="2800" smtClean="0"/>
              <a:t>____________________________________ ____________________________________</a:t>
            </a:r>
          </a:p>
          <a:p>
            <a:pPr eaLnBrk="1" hangingPunct="1">
              <a:buFont typeface="Wingdings" pitchFamily="2" charset="2"/>
              <a:buNone/>
              <a:defRPr/>
            </a:pPr>
            <a:endParaRPr lang="en-US" sz="2800" smtClean="0"/>
          </a:p>
          <a:p>
            <a:pPr eaLnBrk="1" hangingPunct="1">
              <a:defRPr/>
            </a:pPr>
            <a:endParaRPr lang="en-US" smtClean="0"/>
          </a:p>
          <a:p>
            <a:pPr eaLnBrk="1" hangingPunct="1">
              <a:buFont typeface="Wingdings" pitchFamily="2" charset="2"/>
              <a:buNone/>
              <a:defRPr/>
            </a:pPr>
            <a:endParaRPr lang="en-US" smtClean="0"/>
          </a:p>
          <a:p>
            <a:pPr eaLnBrk="1" hangingPunct="1">
              <a:buFont typeface="Wingdings" pitchFamily="2" charset="2"/>
              <a:buNone/>
              <a:defRPr/>
            </a:pPr>
            <a:endParaRPr lang="en-US"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317500" y="52388"/>
            <a:ext cx="8637588" cy="1431925"/>
          </a:xfrm>
        </p:spPr>
        <p:txBody>
          <a:bodyPr/>
          <a:lstStyle/>
          <a:p>
            <a:pPr algn="ctr" eaLnBrk="1" hangingPunct="1">
              <a:defRPr/>
            </a:pPr>
            <a:r>
              <a:rPr lang="en-US" smtClean="0"/>
              <a:t>High School Biology Exam, </a:t>
            </a:r>
            <a:br>
              <a:rPr lang="en-US" smtClean="0"/>
            </a:br>
            <a:r>
              <a:rPr lang="en-US" smtClean="0"/>
              <a:t>Victoria, Australia</a:t>
            </a:r>
          </a:p>
        </p:txBody>
      </p:sp>
      <p:sp>
        <p:nvSpPr>
          <p:cNvPr id="572419" name="Rectangle 3"/>
          <p:cNvSpPr>
            <a:spLocks noGrp="1" noChangeArrowheads="1"/>
          </p:cNvSpPr>
          <p:nvPr>
            <p:ph type="body" idx="1"/>
          </p:nvPr>
        </p:nvSpPr>
        <p:spPr>
          <a:xfrm>
            <a:off x="990600" y="1752600"/>
            <a:ext cx="7772400" cy="4114800"/>
          </a:xfrm>
        </p:spPr>
        <p:txBody>
          <a:bodyPr/>
          <a:lstStyle/>
          <a:p>
            <a:pPr eaLnBrk="1" hangingPunct="1">
              <a:buFont typeface="Wingdings" pitchFamily="2" charset="2"/>
              <a:buNone/>
              <a:defRPr/>
            </a:pPr>
            <a:r>
              <a:rPr lang="en-US" sz="1800" smtClean="0"/>
              <a:t>3. When scientists design drugs against infectious agents, the term “designed drug” is often used. </a:t>
            </a:r>
          </a:p>
          <a:p>
            <a:pPr eaLnBrk="1" hangingPunct="1">
              <a:buFont typeface="Wingdings" pitchFamily="2" charset="2"/>
              <a:buNone/>
              <a:defRPr/>
            </a:pPr>
            <a:r>
              <a:rPr lang="en-US" sz="1800" smtClean="0"/>
              <a:t>	A. Explain what is meant by this term.  __________________________________________________________________________________________________________________</a:t>
            </a:r>
          </a:p>
          <a:p>
            <a:pPr eaLnBrk="1" hangingPunct="1">
              <a:buFont typeface="Wingdings" pitchFamily="2" charset="2"/>
              <a:buNone/>
              <a:defRPr/>
            </a:pPr>
            <a:r>
              <a:rPr lang="en-US" sz="1800" smtClean="0"/>
              <a:t>Scientists aim to develop a drug against a particular virus that infects humans. The virus has a protein coat and different parts of the coat play different roles in the infective cycle. Some sites assist in the attachment of the virus to a host cell; others are important in the release from a host cell.  The structure is represented in the following diagram:</a:t>
            </a:r>
          </a:p>
          <a:p>
            <a:pPr eaLnBrk="1" hangingPunct="1">
              <a:buFont typeface="Wingdings" pitchFamily="2" charset="2"/>
              <a:buNone/>
              <a:defRPr/>
            </a:pPr>
            <a:r>
              <a:rPr lang="en-US" sz="1800" smtClean="0"/>
              <a:t>The virus reproduces by attaching itself to the</a:t>
            </a:r>
          </a:p>
          <a:p>
            <a:pPr eaLnBrk="1" hangingPunct="1">
              <a:buFont typeface="Wingdings" pitchFamily="2" charset="2"/>
              <a:buNone/>
              <a:defRPr/>
            </a:pPr>
            <a:r>
              <a:rPr lang="en-US" sz="1800" smtClean="0"/>
              <a:t>surface of a host cell and injecting its DNA into the host</a:t>
            </a:r>
          </a:p>
          <a:p>
            <a:pPr eaLnBrk="1" hangingPunct="1">
              <a:buFont typeface="Wingdings" pitchFamily="2" charset="2"/>
              <a:buNone/>
              <a:defRPr/>
            </a:pPr>
            <a:r>
              <a:rPr lang="en-US" sz="1800" smtClean="0"/>
              <a:t>cell.  The viral DNA then uses the components of host cell</a:t>
            </a:r>
          </a:p>
          <a:p>
            <a:pPr eaLnBrk="1" hangingPunct="1">
              <a:buFont typeface="Wingdings" pitchFamily="2" charset="2"/>
              <a:buNone/>
              <a:defRPr/>
            </a:pPr>
            <a:r>
              <a:rPr lang="en-US" sz="1800" smtClean="0"/>
              <a:t>to reproduce its parts and hundreds of new viruses bud off</a:t>
            </a:r>
          </a:p>
          <a:p>
            <a:pPr eaLnBrk="1" hangingPunct="1">
              <a:buFont typeface="Wingdings" pitchFamily="2" charset="2"/>
              <a:buNone/>
              <a:defRPr/>
            </a:pPr>
            <a:r>
              <a:rPr lang="en-US" sz="1800" smtClean="0"/>
              <a:t>from the host cell. Ultimately the host cell dies.</a:t>
            </a:r>
          </a:p>
          <a:p>
            <a:pPr eaLnBrk="1" hangingPunct="1">
              <a:buFont typeface="Wingdings" pitchFamily="2" charset="2"/>
              <a:buNone/>
              <a:defRPr/>
            </a:pPr>
            <a:r>
              <a:rPr lang="en-US" sz="1800" smtClean="0"/>
              <a:t>  </a:t>
            </a:r>
          </a:p>
        </p:txBody>
      </p:sp>
      <p:pic>
        <p:nvPicPr>
          <p:cNvPr id="36868" name="Picture 4"/>
          <p:cNvPicPr>
            <a:picLocks noChangeAspect="1" noChangeArrowheads="1"/>
          </p:cNvPicPr>
          <p:nvPr/>
        </p:nvPicPr>
        <p:blipFill>
          <a:blip r:embed="rId2" cstate="print"/>
          <a:srcRect/>
          <a:stretch>
            <a:fillRect/>
          </a:stretch>
        </p:blipFill>
        <p:spPr bwMode="auto">
          <a:xfrm>
            <a:off x="7239000" y="4876800"/>
            <a:ext cx="19050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pPr algn="ctr" eaLnBrk="1" hangingPunct="1">
              <a:defRPr/>
            </a:pPr>
            <a:r>
              <a:rPr lang="en-US" sz="4000" smtClean="0"/>
              <a:t>Analysis and Application of Knowledge</a:t>
            </a:r>
          </a:p>
        </p:txBody>
      </p:sp>
      <p:sp>
        <p:nvSpPr>
          <p:cNvPr id="573443" name="Rectangle 3"/>
          <p:cNvSpPr>
            <a:spLocks noGrp="1" noChangeArrowheads="1"/>
          </p:cNvSpPr>
          <p:nvPr>
            <p:ph type="body" idx="1"/>
          </p:nvPr>
        </p:nvSpPr>
        <p:spPr>
          <a:xfrm>
            <a:off x="838200" y="1981200"/>
            <a:ext cx="8001000" cy="4191000"/>
          </a:xfrm>
        </p:spPr>
        <p:txBody>
          <a:bodyPr/>
          <a:lstStyle/>
          <a:p>
            <a:pPr eaLnBrk="1" hangingPunct="1">
              <a:buFont typeface="Wingdings" pitchFamily="2" charset="2"/>
              <a:buNone/>
              <a:defRPr/>
            </a:pPr>
            <a:r>
              <a:rPr lang="en-US" sz="1800" smtClean="0"/>
              <a:t>B. Design a drug that will be effective against this virus.  In your answer outline the important aspects you would need to consider. Outline how your drug would prevent continuation of the cycle of reproduction of the virus particle.  Use diagrams in your answer.  Space for diagrams is provided on the next page.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eaLnBrk="1" hangingPunct="1">
              <a:buFont typeface="Wingdings" pitchFamily="2" charset="2"/>
              <a:buNone/>
              <a:defRPr/>
            </a:pP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pPr algn="ctr" eaLnBrk="1" hangingPunct="1">
              <a:defRPr/>
            </a:pPr>
            <a:r>
              <a:rPr lang="en-US" smtClean="0"/>
              <a:t>Design and Scientific Inquiry</a:t>
            </a:r>
          </a:p>
        </p:txBody>
      </p:sp>
      <p:sp>
        <p:nvSpPr>
          <p:cNvPr id="574467" name="Rectangle 3"/>
          <p:cNvSpPr>
            <a:spLocks noGrp="1" noChangeArrowheads="1"/>
          </p:cNvSpPr>
          <p:nvPr>
            <p:ph type="body" idx="1"/>
          </p:nvPr>
        </p:nvSpPr>
        <p:spPr>
          <a:xfrm>
            <a:off x="914400" y="1905000"/>
            <a:ext cx="7772400" cy="4648200"/>
          </a:xfrm>
        </p:spPr>
        <p:txBody>
          <a:bodyPr/>
          <a:lstStyle/>
          <a:p>
            <a:pPr eaLnBrk="1" hangingPunct="1">
              <a:buFont typeface="Wingdings" pitchFamily="2" charset="2"/>
              <a:buNone/>
              <a:defRPr/>
            </a:pPr>
            <a:r>
              <a:rPr lang="en-US" sz="1800" smtClean="0"/>
              <a:t>Before a drug is used on humans, it is usually tested on animals. In this case, the virus under investigation also infects mice.</a:t>
            </a:r>
          </a:p>
          <a:p>
            <a:pPr eaLnBrk="1" hangingPunct="1">
              <a:buFont typeface="Wingdings" pitchFamily="2" charset="2"/>
              <a:buNone/>
              <a:defRPr/>
            </a:pPr>
            <a:r>
              <a:rPr lang="en-US" sz="1800" smtClean="0"/>
              <a:t>C. Design an experiment, using mice, to test the effectiveness of the drug you have designed.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pPr algn="ctr" eaLnBrk="1" hangingPunct="1">
              <a:defRPr/>
            </a:pPr>
            <a:r>
              <a:rPr lang="en-US" smtClean="0"/>
              <a:t>5) Scale-Up Successful School Models </a:t>
            </a:r>
          </a:p>
        </p:txBody>
      </p:sp>
      <p:pic>
        <p:nvPicPr>
          <p:cNvPr id="39939" name="Picture 4"/>
          <p:cNvPicPr>
            <a:picLocks noChangeAspect="1" noChangeArrowheads="1"/>
          </p:cNvPicPr>
          <p:nvPr>
            <p:ph type="body" idx="1"/>
          </p:nvPr>
        </p:nvPicPr>
        <p:blipFill>
          <a:blip r:embed="rId2" cstate="print"/>
          <a:srcRect/>
          <a:stretch>
            <a:fillRect/>
          </a:stretch>
        </p:blipFill>
        <p:spPr>
          <a:xfrm>
            <a:off x="1447800" y="1981200"/>
            <a:ext cx="6858000" cy="4645025"/>
          </a:xfr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Successful Schools Models</a:t>
            </a:r>
            <a:endParaRPr lang="en-US" dirty="0"/>
          </a:p>
        </p:txBody>
      </p:sp>
      <p:sp>
        <p:nvSpPr>
          <p:cNvPr id="3" name="Content Placeholder 2"/>
          <p:cNvSpPr>
            <a:spLocks noGrp="1"/>
          </p:cNvSpPr>
          <p:nvPr>
            <p:ph idx="1"/>
          </p:nvPr>
        </p:nvSpPr>
        <p:spPr/>
        <p:txBody>
          <a:bodyPr/>
          <a:lstStyle/>
          <a:p>
            <a:r>
              <a:rPr lang="en-US" dirty="0" smtClean="0"/>
              <a:t>Small and personalized</a:t>
            </a:r>
          </a:p>
          <a:p>
            <a:r>
              <a:rPr lang="en-US" dirty="0" smtClean="0"/>
              <a:t>Rigorous and relevant with strong relationships</a:t>
            </a:r>
          </a:p>
          <a:p>
            <a:r>
              <a:rPr lang="en-US" dirty="0" smtClean="0"/>
              <a:t>Focused on adult &amp; student learning &amp; </a:t>
            </a:r>
          </a:p>
          <a:p>
            <a:pPr>
              <a:buNone/>
            </a:pPr>
            <a:r>
              <a:rPr lang="en-US" smtClean="0"/>
              <a:t>	the </a:t>
            </a:r>
            <a:r>
              <a:rPr lang="en-US" dirty="0" smtClean="0"/>
              <a:t>whole child </a:t>
            </a:r>
          </a:p>
          <a:p>
            <a:r>
              <a:rPr lang="en-US" dirty="0" smtClean="0"/>
              <a:t>Connected to the community</a:t>
            </a:r>
          </a:p>
          <a:p>
            <a:r>
              <a:rPr lang="en-US" dirty="0" smtClean="0"/>
              <a:t>Wraparound services</a:t>
            </a:r>
          </a:p>
          <a:p>
            <a:r>
              <a:rPr lang="en-US" dirty="0" smtClean="0"/>
              <a:t>Coherent  curriculum</a:t>
            </a:r>
          </a:p>
          <a:p>
            <a:r>
              <a:rPr lang="en-US" dirty="0" smtClean="0"/>
              <a:t>College and career pathways</a:t>
            </a:r>
          </a:p>
          <a:p>
            <a:r>
              <a:rPr lang="en-US" dirty="0" smtClean="0"/>
              <a:t>Extended learning – Including summers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Grp="1" noChangeArrowheads="1"/>
          </p:cNvSpPr>
          <p:nvPr>
            <p:ph type="title"/>
          </p:nvPr>
        </p:nvSpPr>
        <p:spPr>
          <a:xfrm>
            <a:off x="517525" y="342900"/>
            <a:ext cx="8596313" cy="1158875"/>
          </a:xfrm>
        </p:spPr>
        <p:txBody>
          <a:bodyPr/>
          <a:lstStyle/>
          <a:p>
            <a:pPr algn="ctr" eaLnBrk="1" hangingPunct="1">
              <a:defRPr/>
            </a:pPr>
            <a:r>
              <a:rPr lang="en-US" sz="3600" b="0" smtClean="0"/>
              <a:t>What Happens When States Make Smart and Equitable Investments?</a:t>
            </a:r>
          </a:p>
        </p:txBody>
      </p:sp>
      <p:grpSp>
        <p:nvGrpSpPr>
          <p:cNvPr id="2" name="Group 3"/>
          <p:cNvGrpSpPr>
            <a:grpSpLocks noChangeAspect="1"/>
          </p:cNvGrpSpPr>
          <p:nvPr/>
        </p:nvGrpSpPr>
        <p:grpSpPr bwMode="auto">
          <a:xfrm>
            <a:off x="685800" y="1295400"/>
            <a:ext cx="8458200" cy="5535613"/>
            <a:chOff x="945" y="1008"/>
            <a:chExt cx="4158" cy="2854"/>
          </a:xfrm>
        </p:grpSpPr>
        <p:sp>
          <p:nvSpPr>
            <p:cNvPr id="43014" name="AutoShape 4"/>
            <p:cNvSpPr>
              <a:spLocks noChangeAspect="1" noChangeArrowheads="1" noTextEdit="1"/>
            </p:cNvSpPr>
            <p:nvPr/>
          </p:nvSpPr>
          <p:spPr bwMode="auto">
            <a:xfrm>
              <a:off x="945" y="1008"/>
              <a:ext cx="4158" cy="2854"/>
            </a:xfrm>
            <a:prstGeom prst="rect">
              <a:avLst/>
            </a:prstGeom>
            <a:noFill/>
            <a:ln w="9525">
              <a:noFill/>
              <a:miter lim="800000"/>
              <a:headEnd/>
              <a:tailEnd/>
            </a:ln>
          </p:spPr>
          <p:txBody>
            <a:bodyPr/>
            <a:lstStyle/>
            <a:p>
              <a:endParaRPr lang="en-US"/>
            </a:p>
          </p:txBody>
        </p:sp>
        <p:sp>
          <p:nvSpPr>
            <p:cNvPr id="43015" name="Rectangle 5"/>
            <p:cNvSpPr>
              <a:spLocks noChangeArrowheads="1"/>
            </p:cNvSpPr>
            <p:nvPr/>
          </p:nvSpPr>
          <p:spPr bwMode="auto">
            <a:xfrm>
              <a:off x="1414" y="1497"/>
              <a:ext cx="3339" cy="2056"/>
            </a:xfrm>
            <a:prstGeom prst="rect">
              <a:avLst/>
            </a:prstGeom>
            <a:solidFill>
              <a:srgbClr val="FFFFCC"/>
            </a:solidFill>
            <a:ln w="9525">
              <a:noFill/>
              <a:miter lim="800000"/>
              <a:headEnd/>
              <a:tailEnd/>
            </a:ln>
          </p:spPr>
          <p:txBody>
            <a:bodyPr/>
            <a:lstStyle/>
            <a:p>
              <a:endParaRPr lang="en-US"/>
            </a:p>
          </p:txBody>
        </p:sp>
        <p:sp>
          <p:nvSpPr>
            <p:cNvPr id="43016" name="Line 6"/>
            <p:cNvSpPr>
              <a:spLocks noChangeShapeType="1"/>
            </p:cNvSpPr>
            <p:nvPr/>
          </p:nvSpPr>
          <p:spPr bwMode="auto">
            <a:xfrm>
              <a:off x="1414" y="3259"/>
              <a:ext cx="3339" cy="0"/>
            </a:xfrm>
            <a:prstGeom prst="line">
              <a:avLst/>
            </a:prstGeom>
            <a:noFill/>
            <a:ln w="0">
              <a:solidFill>
                <a:srgbClr val="000000"/>
              </a:solidFill>
              <a:round/>
              <a:headEnd/>
              <a:tailEnd/>
            </a:ln>
          </p:spPr>
          <p:txBody>
            <a:bodyPr/>
            <a:lstStyle/>
            <a:p>
              <a:endParaRPr lang="en-US"/>
            </a:p>
          </p:txBody>
        </p:sp>
        <p:sp>
          <p:nvSpPr>
            <p:cNvPr id="43017" name="Line 7"/>
            <p:cNvSpPr>
              <a:spLocks noChangeShapeType="1"/>
            </p:cNvSpPr>
            <p:nvPr/>
          </p:nvSpPr>
          <p:spPr bwMode="auto">
            <a:xfrm>
              <a:off x="1414" y="2966"/>
              <a:ext cx="3339" cy="0"/>
            </a:xfrm>
            <a:prstGeom prst="line">
              <a:avLst/>
            </a:prstGeom>
            <a:noFill/>
            <a:ln w="0">
              <a:solidFill>
                <a:srgbClr val="000000"/>
              </a:solidFill>
              <a:round/>
              <a:headEnd/>
              <a:tailEnd/>
            </a:ln>
          </p:spPr>
          <p:txBody>
            <a:bodyPr/>
            <a:lstStyle/>
            <a:p>
              <a:endParaRPr lang="en-US"/>
            </a:p>
          </p:txBody>
        </p:sp>
        <p:sp>
          <p:nvSpPr>
            <p:cNvPr id="43018" name="Line 8"/>
            <p:cNvSpPr>
              <a:spLocks noChangeShapeType="1"/>
            </p:cNvSpPr>
            <p:nvPr/>
          </p:nvSpPr>
          <p:spPr bwMode="auto">
            <a:xfrm>
              <a:off x="1414" y="2672"/>
              <a:ext cx="3339" cy="0"/>
            </a:xfrm>
            <a:prstGeom prst="line">
              <a:avLst/>
            </a:prstGeom>
            <a:noFill/>
            <a:ln w="0">
              <a:solidFill>
                <a:srgbClr val="000000"/>
              </a:solidFill>
              <a:round/>
              <a:headEnd/>
              <a:tailEnd/>
            </a:ln>
          </p:spPr>
          <p:txBody>
            <a:bodyPr/>
            <a:lstStyle/>
            <a:p>
              <a:endParaRPr lang="en-US"/>
            </a:p>
          </p:txBody>
        </p:sp>
        <p:sp>
          <p:nvSpPr>
            <p:cNvPr id="43019" name="Line 9"/>
            <p:cNvSpPr>
              <a:spLocks noChangeShapeType="1"/>
            </p:cNvSpPr>
            <p:nvPr/>
          </p:nvSpPr>
          <p:spPr bwMode="auto">
            <a:xfrm>
              <a:off x="1414" y="2378"/>
              <a:ext cx="3339" cy="0"/>
            </a:xfrm>
            <a:prstGeom prst="line">
              <a:avLst/>
            </a:prstGeom>
            <a:noFill/>
            <a:ln w="0">
              <a:solidFill>
                <a:srgbClr val="000000"/>
              </a:solidFill>
              <a:round/>
              <a:headEnd/>
              <a:tailEnd/>
            </a:ln>
          </p:spPr>
          <p:txBody>
            <a:bodyPr/>
            <a:lstStyle/>
            <a:p>
              <a:endParaRPr lang="en-US"/>
            </a:p>
          </p:txBody>
        </p:sp>
        <p:sp>
          <p:nvSpPr>
            <p:cNvPr id="43020" name="Line 10"/>
            <p:cNvSpPr>
              <a:spLocks noChangeShapeType="1"/>
            </p:cNvSpPr>
            <p:nvPr/>
          </p:nvSpPr>
          <p:spPr bwMode="auto">
            <a:xfrm>
              <a:off x="1414" y="2084"/>
              <a:ext cx="3339" cy="0"/>
            </a:xfrm>
            <a:prstGeom prst="line">
              <a:avLst/>
            </a:prstGeom>
            <a:noFill/>
            <a:ln w="0">
              <a:solidFill>
                <a:srgbClr val="000000"/>
              </a:solidFill>
              <a:round/>
              <a:headEnd/>
              <a:tailEnd/>
            </a:ln>
          </p:spPr>
          <p:txBody>
            <a:bodyPr/>
            <a:lstStyle/>
            <a:p>
              <a:endParaRPr lang="en-US"/>
            </a:p>
          </p:txBody>
        </p:sp>
        <p:sp>
          <p:nvSpPr>
            <p:cNvPr id="43021" name="Line 11"/>
            <p:cNvSpPr>
              <a:spLocks noChangeShapeType="1"/>
            </p:cNvSpPr>
            <p:nvPr/>
          </p:nvSpPr>
          <p:spPr bwMode="auto">
            <a:xfrm>
              <a:off x="1414" y="1791"/>
              <a:ext cx="3339" cy="0"/>
            </a:xfrm>
            <a:prstGeom prst="line">
              <a:avLst/>
            </a:prstGeom>
            <a:noFill/>
            <a:ln w="0">
              <a:solidFill>
                <a:srgbClr val="000000"/>
              </a:solidFill>
              <a:round/>
              <a:headEnd/>
              <a:tailEnd/>
            </a:ln>
          </p:spPr>
          <p:txBody>
            <a:bodyPr/>
            <a:lstStyle/>
            <a:p>
              <a:endParaRPr lang="en-US"/>
            </a:p>
          </p:txBody>
        </p:sp>
        <p:sp>
          <p:nvSpPr>
            <p:cNvPr id="43022" name="Line 12"/>
            <p:cNvSpPr>
              <a:spLocks noChangeShapeType="1"/>
            </p:cNvSpPr>
            <p:nvPr/>
          </p:nvSpPr>
          <p:spPr bwMode="auto">
            <a:xfrm>
              <a:off x="1414" y="1497"/>
              <a:ext cx="3339" cy="0"/>
            </a:xfrm>
            <a:prstGeom prst="line">
              <a:avLst/>
            </a:prstGeom>
            <a:noFill/>
            <a:ln w="0">
              <a:solidFill>
                <a:srgbClr val="000000"/>
              </a:solidFill>
              <a:round/>
              <a:headEnd/>
              <a:tailEnd/>
            </a:ln>
          </p:spPr>
          <p:txBody>
            <a:bodyPr/>
            <a:lstStyle/>
            <a:p>
              <a:endParaRPr lang="en-US"/>
            </a:p>
          </p:txBody>
        </p:sp>
        <p:sp>
          <p:nvSpPr>
            <p:cNvPr id="43023" name="Rectangle 13"/>
            <p:cNvSpPr>
              <a:spLocks noChangeArrowheads="1"/>
            </p:cNvSpPr>
            <p:nvPr/>
          </p:nvSpPr>
          <p:spPr bwMode="auto">
            <a:xfrm>
              <a:off x="1414" y="1497"/>
              <a:ext cx="3339" cy="2056"/>
            </a:xfrm>
            <a:prstGeom prst="rect">
              <a:avLst/>
            </a:prstGeom>
            <a:noFill/>
            <a:ln w="9525">
              <a:solidFill>
                <a:srgbClr val="808080"/>
              </a:solidFill>
              <a:miter lim="800000"/>
              <a:headEnd/>
              <a:tailEnd/>
            </a:ln>
          </p:spPr>
          <p:txBody>
            <a:bodyPr/>
            <a:lstStyle/>
            <a:p>
              <a:endParaRPr lang="en-US"/>
            </a:p>
          </p:txBody>
        </p:sp>
        <p:sp>
          <p:nvSpPr>
            <p:cNvPr id="43024" name="Line 14"/>
            <p:cNvSpPr>
              <a:spLocks noChangeShapeType="1"/>
            </p:cNvSpPr>
            <p:nvPr/>
          </p:nvSpPr>
          <p:spPr bwMode="auto">
            <a:xfrm>
              <a:off x="1414" y="1497"/>
              <a:ext cx="0" cy="2056"/>
            </a:xfrm>
            <a:prstGeom prst="line">
              <a:avLst/>
            </a:prstGeom>
            <a:noFill/>
            <a:ln w="0">
              <a:solidFill>
                <a:srgbClr val="000000"/>
              </a:solidFill>
              <a:round/>
              <a:headEnd/>
              <a:tailEnd/>
            </a:ln>
          </p:spPr>
          <p:txBody>
            <a:bodyPr/>
            <a:lstStyle/>
            <a:p>
              <a:endParaRPr lang="en-US"/>
            </a:p>
          </p:txBody>
        </p:sp>
        <p:sp>
          <p:nvSpPr>
            <p:cNvPr id="43025" name="Line 15"/>
            <p:cNvSpPr>
              <a:spLocks noChangeShapeType="1"/>
            </p:cNvSpPr>
            <p:nvPr/>
          </p:nvSpPr>
          <p:spPr bwMode="auto">
            <a:xfrm>
              <a:off x="1396" y="3553"/>
              <a:ext cx="18" cy="0"/>
            </a:xfrm>
            <a:prstGeom prst="line">
              <a:avLst/>
            </a:prstGeom>
            <a:noFill/>
            <a:ln w="0">
              <a:solidFill>
                <a:srgbClr val="000000"/>
              </a:solidFill>
              <a:round/>
              <a:headEnd/>
              <a:tailEnd/>
            </a:ln>
          </p:spPr>
          <p:txBody>
            <a:bodyPr/>
            <a:lstStyle/>
            <a:p>
              <a:endParaRPr lang="en-US"/>
            </a:p>
          </p:txBody>
        </p:sp>
        <p:sp>
          <p:nvSpPr>
            <p:cNvPr id="43026" name="Line 16"/>
            <p:cNvSpPr>
              <a:spLocks noChangeShapeType="1"/>
            </p:cNvSpPr>
            <p:nvPr/>
          </p:nvSpPr>
          <p:spPr bwMode="auto">
            <a:xfrm>
              <a:off x="1396" y="3259"/>
              <a:ext cx="18" cy="0"/>
            </a:xfrm>
            <a:prstGeom prst="line">
              <a:avLst/>
            </a:prstGeom>
            <a:noFill/>
            <a:ln w="0">
              <a:solidFill>
                <a:srgbClr val="000000"/>
              </a:solidFill>
              <a:round/>
              <a:headEnd/>
              <a:tailEnd/>
            </a:ln>
          </p:spPr>
          <p:txBody>
            <a:bodyPr/>
            <a:lstStyle/>
            <a:p>
              <a:endParaRPr lang="en-US"/>
            </a:p>
          </p:txBody>
        </p:sp>
        <p:sp>
          <p:nvSpPr>
            <p:cNvPr id="43027" name="Line 17"/>
            <p:cNvSpPr>
              <a:spLocks noChangeShapeType="1"/>
            </p:cNvSpPr>
            <p:nvPr/>
          </p:nvSpPr>
          <p:spPr bwMode="auto">
            <a:xfrm>
              <a:off x="1396" y="2966"/>
              <a:ext cx="18" cy="0"/>
            </a:xfrm>
            <a:prstGeom prst="line">
              <a:avLst/>
            </a:prstGeom>
            <a:noFill/>
            <a:ln w="0">
              <a:solidFill>
                <a:srgbClr val="000000"/>
              </a:solidFill>
              <a:round/>
              <a:headEnd/>
              <a:tailEnd/>
            </a:ln>
          </p:spPr>
          <p:txBody>
            <a:bodyPr/>
            <a:lstStyle/>
            <a:p>
              <a:endParaRPr lang="en-US"/>
            </a:p>
          </p:txBody>
        </p:sp>
        <p:sp>
          <p:nvSpPr>
            <p:cNvPr id="43028" name="Line 18"/>
            <p:cNvSpPr>
              <a:spLocks noChangeShapeType="1"/>
            </p:cNvSpPr>
            <p:nvPr/>
          </p:nvSpPr>
          <p:spPr bwMode="auto">
            <a:xfrm>
              <a:off x="1396" y="2672"/>
              <a:ext cx="18" cy="0"/>
            </a:xfrm>
            <a:prstGeom prst="line">
              <a:avLst/>
            </a:prstGeom>
            <a:noFill/>
            <a:ln w="0">
              <a:solidFill>
                <a:srgbClr val="000000"/>
              </a:solidFill>
              <a:round/>
              <a:headEnd/>
              <a:tailEnd/>
            </a:ln>
          </p:spPr>
          <p:txBody>
            <a:bodyPr/>
            <a:lstStyle/>
            <a:p>
              <a:endParaRPr lang="en-US"/>
            </a:p>
          </p:txBody>
        </p:sp>
        <p:sp>
          <p:nvSpPr>
            <p:cNvPr id="43029" name="Line 19"/>
            <p:cNvSpPr>
              <a:spLocks noChangeShapeType="1"/>
            </p:cNvSpPr>
            <p:nvPr/>
          </p:nvSpPr>
          <p:spPr bwMode="auto">
            <a:xfrm>
              <a:off x="1396" y="2378"/>
              <a:ext cx="18" cy="0"/>
            </a:xfrm>
            <a:prstGeom prst="line">
              <a:avLst/>
            </a:prstGeom>
            <a:noFill/>
            <a:ln w="0">
              <a:solidFill>
                <a:srgbClr val="000000"/>
              </a:solidFill>
              <a:round/>
              <a:headEnd/>
              <a:tailEnd/>
            </a:ln>
          </p:spPr>
          <p:txBody>
            <a:bodyPr/>
            <a:lstStyle/>
            <a:p>
              <a:endParaRPr lang="en-US"/>
            </a:p>
          </p:txBody>
        </p:sp>
        <p:sp>
          <p:nvSpPr>
            <p:cNvPr id="43030" name="Line 20"/>
            <p:cNvSpPr>
              <a:spLocks noChangeShapeType="1"/>
            </p:cNvSpPr>
            <p:nvPr/>
          </p:nvSpPr>
          <p:spPr bwMode="auto">
            <a:xfrm>
              <a:off x="1396" y="2084"/>
              <a:ext cx="18" cy="0"/>
            </a:xfrm>
            <a:prstGeom prst="line">
              <a:avLst/>
            </a:prstGeom>
            <a:noFill/>
            <a:ln w="0">
              <a:solidFill>
                <a:srgbClr val="000000"/>
              </a:solidFill>
              <a:round/>
              <a:headEnd/>
              <a:tailEnd/>
            </a:ln>
          </p:spPr>
          <p:txBody>
            <a:bodyPr/>
            <a:lstStyle/>
            <a:p>
              <a:endParaRPr lang="en-US"/>
            </a:p>
          </p:txBody>
        </p:sp>
        <p:sp>
          <p:nvSpPr>
            <p:cNvPr id="43031" name="Line 21"/>
            <p:cNvSpPr>
              <a:spLocks noChangeShapeType="1"/>
            </p:cNvSpPr>
            <p:nvPr/>
          </p:nvSpPr>
          <p:spPr bwMode="auto">
            <a:xfrm>
              <a:off x="1396" y="1791"/>
              <a:ext cx="18" cy="0"/>
            </a:xfrm>
            <a:prstGeom prst="line">
              <a:avLst/>
            </a:prstGeom>
            <a:noFill/>
            <a:ln w="0">
              <a:solidFill>
                <a:srgbClr val="000000"/>
              </a:solidFill>
              <a:round/>
              <a:headEnd/>
              <a:tailEnd/>
            </a:ln>
          </p:spPr>
          <p:txBody>
            <a:bodyPr/>
            <a:lstStyle/>
            <a:p>
              <a:endParaRPr lang="en-US"/>
            </a:p>
          </p:txBody>
        </p:sp>
        <p:sp>
          <p:nvSpPr>
            <p:cNvPr id="43032" name="Line 22"/>
            <p:cNvSpPr>
              <a:spLocks noChangeShapeType="1"/>
            </p:cNvSpPr>
            <p:nvPr/>
          </p:nvSpPr>
          <p:spPr bwMode="auto">
            <a:xfrm>
              <a:off x="1396" y="1497"/>
              <a:ext cx="18" cy="0"/>
            </a:xfrm>
            <a:prstGeom prst="line">
              <a:avLst/>
            </a:prstGeom>
            <a:noFill/>
            <a:ln w="0">
              <a:solidFill>
                <a:srgbClr val="000000"/>
              </a:solidFill>
              <a:round/>
              <a:headEnd/>
              <a:tailEnd/>
            </a:ln>
          </p:spPr>
          <p:txBody>
            <a:bodyPr/>
            <a:lstStyle/>
            <a:p>
              <a:endParaRPr lang="en-US"/>
            </a:p>
          </p:txBody>
        </p:sp>
        <p:sp>
          <p:nvSpPr>
            <p:cNvPr id="43033" name="Line 23"/>
            <p:cNvSpPr>
              <a:spLocks noChangeShapeType="1"/>
            </p:cNvSpPr>
            <p:nvPr/>
          </p:nvSpPr>
          <p:spPr bwMode="auto">
            <a:xfrm>
              <a:off x="1414" y="3553"/>
              <a:ext cx="3339" cy="0"/>
            </a:xfrm>
            <a:prstGeom prst="line">
              <a:avLst/>
            </a:prstGeom>
            <a:noFill/>
            <a:ln w="0">
              <a:solidFill>
                <a:srgbClr val="000000"/>
              </a:solidFill>
              <a:round/>
              <a:headEnd/>
              <a:tailEnd/>
            </a:ln>
          </p:spPr>
          <p:txBody>
            <a:bodyPr/>
            <a:lstStyle/>
            <a:p>
              <a:endParaRPr lang="en-US"/>
            </a:p>
          </p:txBody>
        </p:sp>
        <p:sp>
          <p:nvSpPr>
            <p:cNvPr id="43034" name="Line 24"/>
            <p:cNvSpPr>
              <a:spLocks noChangeShapeType="1"/>
            </p:cNvSpPr>
            <p:nvPr/>
          </p:nvSpPr>
          <p:spPr bwMode="auto">
            <a:xfrm flipV="1">
              <a:off x="1414" y="3553"/>
              <a:ext cx="0" cy="19"/>
            </a:xfrm>
            <a:prstGeom prst="line">
              <a:avLst/>
            </a:prstGeom>
            <a:noFill/>
            <a:ln w="0">
              <a:solidFill>
                <a:srgbClr val="000000"/>
              </a:solidFill>
              <a:round/>
              <a:headEnd/>
              <a:tailEnd/>
            </a:ln>
          </p:spPr>
          <p:txBody>
            <a:bodyPr/>
            <a:lstStyle/>
            <a:p>
              <a:endParaRPr lang="en-US"/>
            </a:p>
          </p:txBody>
        </p:sp>
        <p:sp>
          <p:nvSpPr>
            <p:cNvPr id="43035" name="Line 25"/>
            <p:cNvSpPr>
              <a:spLocks noChangeShapeType="1"/>
            </p:cNvSpPr>
            <p:nvPr/>
          </p:nvSpPr>
          <p:spPr bwMode="auto">
            <a:xfrm flipV="1">
              <a:off x="2249" y="3553"/>
              <a:ext cx="0" cy="19"/>
            </a:xfrm>
            <a:prstGeom prst="line">
              <a:avLst/>
            </a:prstGeom>
            <a:noFill/>
            <a:ln w="0">
              <a:solidFill>
                <a:srgbClr val="000000"/>
              </a:solidFill>
              <a:round/>
              <a:headEnd/>
              <a:tailEnd/>
            </a:ln>
          </p:spPr>
          <p:txBody>
            <a:bodyPr/>
            <a:lstStyle/>
            <a:p>
              <a:endParaRPr lang="en-US"/>
            </a:p>
          </p:txBody>
        </p:sp>
        <p:sp>
          <p:nvSpPr>
            <p:cNvPr id="43036" name="Line 26"/>
            <p:cNvSpPr>
              <a:spLocks noChangeShapeType="1"/>
            </p:cNvSpPr>
            <p:nvPr/>
          </p:nvSpPr>
          <p:spPr bwMode="auto">
            <a:xfrm flipV="1">
              <a:off x="3084" y="3553"/>
              <a:ext cx="0" cy="19"/>
            </a:xfrm>
            <a:prstGeom prst="line">
              <a:avLst/>
            </a:prstGeom>
            <a:noFill/>
            <a:ln w="0">
              <a:solidFill>
                <a:srgbClr val="000000"/>
              </a:solidFill>
              <a:round/>
              <a:headEnd/>
              <a:tailEnd/>
            </a:ln>
          </p:spPr>
          <p:txBody>
            <a:bodyPr/>
            <a:lstStyle/>
            <a:p>
              <a:endParaRPr lang="en-US"/>
            </a:p>
          </p:txBody>
        </p:sp>
        <p:sp>
          <p:nvSpPr>
            <p:cNvPr id="43037" name="Line 27"/>
            <p:cNvSpPr>
              <a:spLocks noChangeShapeType="1"/>
            </p:cNvSpPr>
            <p:nvPr/>
          </p:nvSpPr>
          <p:spPr bwMode="auto">
            <a:xfrm flipV="1">
              <a:off x="3918" y="3553"/>
              <a:ext cx="0" cy="19"/>
            </a:xfrm>
            <a:prstGeom prst="line">
              <a:avLst/>
            </a:prstGeom>
            <a:noFill/>
            <a:ln w="0">
              <a:solidFill>
                <a:srgbClr val="000000"/>
              </a:solidFill>
              <a:round/>
              <a:headEnd/>
              <a:tailEnd/>
            </a:ln>
          </p:spPr>
          <p:txBody>
            <a:bodyPr/>
            <a:lstStyle/>
            <a:p>
              <a:endParaRPr lang="en-US"/>
            </a:p>
          </p:txBody>
        </p:sp>
        <p:sp>
          <p:nvSpPr>
            <p:cNvPr id="43038" name="Line 28"/>
            <p:cNvSpPr>
              <a:spLocks noChangeShapeType="1"/>
            </p:cNvSpPr>
            <p:nvPr/>
          </p:nvSpPr>
          <p:spPr bwMode="auto">
            <a:xfrm flipV="1">
              <a:off x="4753" y="3553"/>
              <a:ext cx="0" cy="19"/>
            </a:xfrm>
            <a:prstGeom prst="line">
              <a:avLst/>
            </a:prstGeom>
            <a:noFill/>
            <a:ln w="0">
              <a:solidFill>
                <a:srgbClr val="000000"/>
              </a:solidFill>
              <a:round/>
              <a:headEnd/>
              <a:tailEnd/>
            </a:ln>
          </p:spPr>
          <p:txBody>
            <a:bodyPr/>
            <a:lstStyle/>
            <a:p>
              <a:endParaRPr lang="en-US"/>
            </a:p>
          </p:txBody>
        </p:sp>
        <p:sp>
          <p:nvSpPr>
            <p:cNvPr id="43039" name="Freeform 29"/>
            <p:cNvSpPr>
              <a:spLocks/>
            </p:cNvSpPr>
            <p:nvPr/>
          </p:nvSpPr>
          <p:spPr bwMode="auto">
            <a:xfrm>
              <a:off x="1831" y="1639"/>
              <a:ext cx="2505" cy="551"/>
            </a:xfrm>
            <a:custGeom>
              <a:avLst/>
              <a:gdLst>
                <a:gd name="T0" fmla="*/ 0 w 3417"/>
                <a:gd name="T1" fmla="*/ 551 h 750"/>
                <a:gd name="T2" fmla="*/ 835 w 3417"/>
                <a:gd name="T3" fmla="*/ 482 h 750"/>
                <a:gd name="T4" fmla="*/ 1670 w 3417"/>
                <a:gd name="T5" fmla="*/ 223 h 750"/>
                <a:gd name="T6" fmla="*/ 2505 w 3417"/>
                <a:gd name="T7" fmla="*/ 0 h 750"/>
                <a:gd name="T8" fmla="*/ 0 60000 65536"/>
                <a:gd name="T9" fmla="*/ 0 60000 65536"/>
                <a:gd name="T10" fmla="*/ 0 60000 65536"/>
                <a:gd name="T11" fmla="*/ 0 60000 65536"/>
                <a:gd name="T12" fmla="*/ 0 w 3417"/>
                <a:gd name="T13" fmla="*/ 0 h 750"/>
                <a:gd name="T14" fmla="*/ 3417 w 3417"/>
                <a:gd name="T15" fmla="*/ 750 h 750"/>
              </a:gdLst>
              <a:ahLst/>
              <a:cxnLst>
                <a:cxn ang="T8">
                  <a:pos x="T0" y="T1"/>
                </a:cxn>
                <a:cxn ang="T9">
                  <a:pos x="T2" y="T3"/>
                </a:cxn>
                <a:cxn ang="T10">
                  <a:pos x="T4" y="T5"/>
                </a:cxn>
                <a:cxn ang="T11">
                  <a:pos x="T6" y="T7"/>
                </a:cxn>
              </a:cxnLst>
              <a:rect l="T12" t="T13" r="T14" b="T15"/>
              <a:pathLst>
                <a:path w="3417" h="750">
                  <a:moveTo>
                    <a:pt x="0" y="750"/>
                  </a:moveTo>
                  <a:lnTo>
                    <a:pt x="1139" y="656"/>
                  </a:lnTo>
                  <a:lnTo>
                    <a:pt x="2278" y="303"/>
                  </a:lnTo>
                  <a:lnTo>
                    <a:pt x="3417" y="0"/>
                  </a:lnTo>
                </a:path>
              </a:pathLst>
            </a:custGeom>
            <a:noFill/>
            <a:ln w="28575">
              <a:solidFill>
                <a:srgbClr val="000080"/>
              </a:solidFill>
              <a:prstDash val="solid"/>
              <a:round/>
              <a:headEnd/>
              <a:tailEnd/>
            </a:ln>
          </p:spPr>
          <p:txBody>
            <a:bodyPr/>
            <a:lstStyle/>
            <a:p>
              <a:endParaRPr lang="en-US"/>
            </a:p>
          </p:txBody>
        </p:sp>
        <p:sp>
          <p:nvSpPr>
            <p:cNvPr id="43040" name="Freeform 30"/>
            <p:cNvSpPr>
              <a:spLocks/>
            </p:cNvSpPr>
            <p:nvPr/>
          </p:nvSpPr>
          <p:spPr bwMode="auto">
            <a:xfrm>
              <a:off x="1831" y="2252"/>
              <a:ext cx="2505" cy="882"/>
            </a:xfrm>
            <a:custGeom>
              <a:avLst/>
              <a:gdLst>
                <a:gd name="T0" fmla="*/ 0 w 3417"/>
                <a:gd name="T1" fmla="*/ 882 h 1200"/>
                <a:gd name="T2" fmla="*/ 835 w 3417"/>
                <a:gd name="T3" fmla="*/ 844 h 1200"/>
                <a:gd name="T4" fmla="*/ 1670 w 3417"/>
                <a:gd name="T5" fmla="*/ 293 h 1200"/>
                <a:gd name="T6" fmla="*/ 2505 w 3417"/>
                <a:gd name="T7" fmla="*/ 0 h 1200"/>
                <a:gd name="T8" fmla="*/ 0 60000 65536"/>
                <a:gd name="T9" fmla="*/ 0 60000 65536"/>
                <a:gd name="T10" fmla="*/ 0 60000 65536"/>
                <a:gd name="T11" fmla="*/ 0 60000 65536"/>
                <a:gd name="T12" fmla="*/ 0 w 3417"/>
                <a:gd name="T13" fmla="*/ 0 h 1200"/>
                <a:gd name="T14" fmla="*/ 3417 w 3417"/>
                <a:gd name="T15" fmla="*/ 1200 h 1200"/>
              </a:gdLst>
              <a:ahLst/>
              <a:cxnLst>
                <a:cxn ang="T8">
                  <a:pos x="T0" y="T1"/>
                </a:cxn>
                <a:cxn ang="T9">
                  <a:pos x="T2" y="T3"/>
                </a:cxn>
                <a:cxn ang="T10">
                  <a:pos x="T4" y="T5"/>
                </a:cxn>
                <a:cxn ang="T11">
                  <a:pos x="T6" y="T7"/>
                </a:cxn>
              </a:cxnLst>
              <a:rect l="T12" t="T13" r="T14" b="T15"/>
              <a:pathLst>
                <a:path w="3417" h="1200">
                  <a:moveTo>
                    <a:pt x="0" y="1200"/>
                  </a:moveTo>
                  <a:lnTo>
                    <a:pt x="1139" y="1148"/>
                  </a:lnTo>
                  <a:lnTo>
                    <a:pt x="2278" y="399"/>
                  </a:lnTo>
                  <a:lnTo>
                    <a:pt x="3417" y="0"/>
                  </a:lnTo>
                </a:path>
              </a:pathLst>
            </a:custGeom>
            <a:noFill/>
            <a:ln w="28575">
              <a:solidFill>
                <a:srgbClr val="00FFFF"/>
              </a:solidFill>
              <a:prstDash val="solid"/>
              <a:round/>
              <a:headEnd/>
              <a:tailEnd/>
            </a:ln>
          </p:spPr>
          <p:txBody>
            <a:bodyPr/>
            <a:lstStyle/>
            <a:p>
              <a:endParaRPr lang="en-US"/>
            </a:p>
          </p:txBody>
        </p:sp>
        <p:sp>
          <p:nvSpPr>
            <p:cNvPr id="43041" name="Freeform 31"/>
            <p:cNvSpPr>
              <a:spLocks/>
            </p:cNvSpPr>
            <p:nvPr/>
          </p:nvSpPr>
          <p:spPr bwMode="auto">
            <a:xfrm>
              <a:off x="1831" y="2306"/>
              <a:ext cx="2505" cy="1011"/>
            </a:xfrm>
            <a:custGeom>
              <a:avLst/>
              <a:gdLst>
                <a:gd name="T0" fmla="*/ 0 w 3417"/>
                <a:gd name="T1" fmla="*/ 1011 h 1376"/>
                <a:gd name="T2" fmla="*/ 835 w 3417"/>
                <a:gd name="T3" fmla="*/ 849 h 1376"/>
                <a:gd name="T4" fmla="*/ 1670 w 3417"/>
                <a:gd name="T5" fmla="*/ 451 h 1376"/>
                <a:gd name="T6" fmla="*/ 2505 w 3417"/>
                <a:gd name="T7" fmla="*/ 0 h 1376"/>
                <a:gd name="T8" fmla="*/ 0 60000 65536"/>
                <a:gd name="T9" fmla="*/ 0 60000 65536"/>
                <a:gd name="T10" fmla="*/ 0 60000 65536"/>
                <a:gd name="T11" fmla="*/ 0 60000 65536"/>
                <a:gd name="T12" fmla="*/ 0 w 3417"/>
                <a:gd name="T13" fmla="*/ 0 h 1376"/>
                <a:gd name="T14" fmla="*/ 3417 w 3417"/>
                <a:gd name="T15" fmla="*/ 1376 h 1376"/>
              </a:gdLst>
              <a:ahLst/>
              <a:cxnLst>
                <a:cxn ang="T8">
                  <a:pos x="T0" y="T1"/>
                </a:cxn>
                <a:cxn ang="T9">
                  <a:pos x="T2" y="T3"/>
                </a:cxn>
                <a:cxn ang="T10">
                  <a:pos x="T4" y="T5"/>
                </a:cxn>
                <a:cxn ang="T11">
                  <a:pos x="T6" y="T7"/>
                </a:cxn>
              </a:cxnLst>
              <a:rect l="T12" t="T13" r="T14" b="T15"/>
              <a:pathLst>
                <a:path w="3417" h="1376">
                  <a:moveTo>
                    <a:pt x="0" y="1376"/>
                  </a:moveTo>
                  <a:lnTo>
                    <a:pt x="1139" y="1156"/>
                  </a:lnTo>
                  <a:lnTo>
                    <a:pt x="2278" y="614"/>
                  </a:lnTo>
                  <a:lnTo>
                    <a:pt x="3417" y="0"/>
                  </a:lnTo>
                </a:path>
              </a:pathLst>
            </a:custGeom>
            <a:noFill/>
            <a:ln w="28575">
              <a:solidFill>
                <a:srgbClr val="800080"/>
              </a:solidFill>
              <a:prstDash val="solid"/>
              <a:round/>
              <a:headEnd/>
              <a:tailEnd/>
            </a:ln>
          </p:spPr>
          <p:txBody>
            <a:bodyPr/>
            <a:lstStyle/>
            <a:p>
              <a:endParaRPr lang="en-US"/>
            </a:p>
          </p:txBody>
        </p:sp>
        <p:sp>
          <p:nvSpPr>
            <p:cNvPr id="43042" name="Freeform 32"/>
            <p:cNvSpPr>
              <a:spLocks/>
            </p:cNvSpPr>
            <p:nvPr/>
          </p:nvSpPr>
          <p:spPr bwMode="auto">
            <a:xfrm>
              <a:off x="1831" y="2112"/>
              <a:ext cx="2505" cy="601"/>
            </a:xfrm>
            <a:custGeom>
              <a:avLst/>
              <a:gdLst>
                <a:gd name="T0" fmla="*/ 0 w 3417"/>
                <a:gd name="T1" fmla="*/ 601 h 818"/>
                <a:gd name="T2" fmla="*/ 835 w 3417"/>
                <a:gd name="T3" fmla="*/ 491 h 818"/>
                <a:gd name="T4" fmla="*/ 1670 w 3417"/>
                <a:gd name="T5" fmla="*/ 376 h 818"/>
                <a:gd name="T6" fmla="*/ 2505 w 3417"/>
                <a:gd name="T7" fmla="*/ 0 h 818"/>
                <a:gd name="T8" fmla="*/ 0 60000 65536"/>
                <a:gd name="T9" fmla="*/ 0 60000 65536"/>
                <a:gd name="T10" fmla="*/ 0 60000 65536"/>
                <a:gd name="T11" fmla="*/ 0 60000 65536"/>
                <a:gd name="T12" fmla="*/ 0 w 3417"/>
                <a:gd name="T13" fmla="*/ 0 h 818"/>
                <a:gd name="T14" fmla="*/ 3417 w 3417"/>
                <a:gd name="T15" fmla="*/ 818 h 818"/>
              </a:gdLst>
              <a:ahLst/>
              <a:cxnLst>
                <a:cxn ang="T8">
                  <a:pos x="T0" y="T1"/>
                </a:cxn>
                <a:cxn ang="T9">
                  <a:pos x="T2" y="T3"/>
                </a:cxn>
                <a:cxn ang="T10">
                  <a:pos x="T4" y="T5"/>
                </a:cxn>
                <a:cxn ang="T11">
                  <a:pos x="T6" y="T7"/>
                </a:cxn>
              </a:cxnLst>
              <a:rect l="T12" t="T13" r="T14" b="T15"/>
              <a:pathLst>
                <a:path w="3417" h="818">
                  <a:moveTo>
                    <a:pt x="0" y="818"/>
                  </a:moveTo>
                  <a:lnTo>
                    <a:pt x="1139" y="668"/>
                  </a:lnTo>
                  <a:lnTo>
                    <a:pt x="2278" y="512"/>
                  </a:lnTo>
                  <a:lnTo>
                    <a:pt x="3417" y="0"/>
                  </a:lnTo>
                </a:path>
              </a:pathLst>
            </a:custGeom>
            <a:noFill/>
            <a:ln w="28575">
              <a:solidFill>
                <a:srgbClr val="800000"/>
              </a:solidFill>
              <a:prstDash val="solid"/>
              <a:round/>
              <a:headEnd/>
              <a:tailEnd/>
            </a:ln>
          </p:spPr>
          <p:txBody>
            <a:bodyPr/>
            <a:lstStyle/>
            <a:p>
              <a:endParaRPr lang="en-US"/>
            </a:p>
          </p:txBody>
        </p:sp>
        <p:sp>
          <p:nvSpPr>
            <p:cNvPr id="43043" name="Freeform 33"/>
            <p:cNvSpPr>
              <a:spLocks/>
            </p:cNvSpPr>
            <p:nvPr/>
          </p:nvSpPr>
          <p:spPr bwMode="auto">
            <a:xfrm>
              <a:off x="1803" y="2162"/>
              <a:ext cx="56" cy="56"/>
            </a:xfrm>
            <a:custGeom>
              <a:avLst/>
              <a:gdLst>
                <a:gd name="T0" fmla="*/ 28 w 56"/>
                <a:gd name="T1" fmla="*/ 0 h 56"/>
                <a:gd name="T2" fmla="*/ 56 w 56"/>
                <a:gd name="T3" fmla="*/ 28 h 56"/>
                <a:gd name="T4" fmla="*/ 28 w 56"/>
                <a:gd name="T5" fmla="*/ 56 h 56"/>
                <a:gd name="T6" fmla="*/ 0 w 56"/>
                <a:gd name="T7" fmla="*/ 28 h 56"/>
                <a:gd name="T8" fmla="*/ 28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0080"/>
            </a:solidFill>
            <a:ln w="9525">
              <a:solidFill>
                <a:srgbClr val="000080"/>
              </a:solidFill>
              <a:prstDash val="solid"/>
              <a:round/>
              <a:headEnd/>
              <a:tailEnd/>
            </a:ln>
          </p:spPr>
          <p:txBody>
            <a:bodyPr/>
            <a:lstStyle/>
            <a:p>
              <a:endParaRPr lang="en-US"/>
            </a:p>
          </p:txBody>
        </p:sp>
        <p:sp>
          <p:nvSpPr>
            <p:cNvPr id="43044" name="Freeform 34"/>
            <p:cNvSpPr>
              <a:spLocks/>
            </p:cNvSpPr>
            <p:nvPr/>
          </p:nvSpPr>
          <p:spPr bwMode="auto">
            <a:xfrm>
              <a:off x="2638" y="2093"/>
              <a:ext cx="56" cy="56"/>
            </a:xfrm>
            <a:custGeom>
              <a:avLst/>
              <a:gdLst>
                <a:gd name="T0" fmla="*/ 28 w 56"/>
                <a:gd name="T1" fmla="*/ 0 h 56"/>
                <a:gd name="T2" fmla="*/ 56 w 56"/>
                <a:gd name="T3" fmla="*/ 28 h 56"/>
                <a:gd name="T4" fmla="*/ 28 w 56"/>
                <a:gd name="T5" fmla="*/ 56 h 56"/>
                <a:gd name="T6" fmla="*/ 0 w 56"/>
                <a:gd name="T7" fmla="*/ 28 h 56"/>
                <a:gd name="T8" fmla="*/ 28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0080"/>
            </a:solidFill>
            <a:ln w="9525">
              <a:solidFill>
                <a:srgbClr val="000080"/>
              </a:solidFill>
              <a:prstDash val="solid"/>
              <a:round/>
              <a:headEnd/>
              <a:tailEnd/>
            </a:ln>
          </p:spPr>
          <p:txBody>
            <a:bodyPr/>
            <a:lstStyle/>
            <a:p>
              <a:endParaRPr lang="en-US"/>
            </a:p>
          </p:txBody>
        </p:sp>
        <p:sp>
          <p:nvSpPr>
            <p:cNvPr id="43045" name="Freeform 35"/>
            <p:cNvSpPr>
              <a:spLocks/>
            </p:cNvSpPr>
            <p:nvPr/>
          </p:nvSpPr>
          <p:spPr bwMode="auto">
            <a:xfrm>
              <a:off x="3473" y="1833"/>
              <a:ext cx="56" cy="56"/>
            </a:xfrm>
            <a:custGeom>
              <a:avLst/>
              <a:gdLst>
                <a:gd name="T0" fmla="*/ 28 w 56"/>
                <a:gd name="T1" fmla="*/ 0 h 56"/>
                <a:gd name="T2" fmla="*/ 56 w 56"/>
                <a:gd name="T3" fmla="*/ 28 h 56"/>
                <a:gd name="T4" fmla="*/ 28 w 56"/>
                <a:gd name="T5" fmla="*/ 56 h 56"/>
                <a:gd name="T6" fmla="*/ 0 w 56"/>
                <a:gd name="T7" fmla="*/ 28 h 56"/>
                <a:gd name="T8" fmla="*/ 28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0080"/>
            </a:solidFill>
            <a:ln w="9525">
              <a:solidFill>
                <a:srgbClr val="000080"/>
              </a:solidFill>
              <a:prstDash val="solid"/>
              <a:round/>
              <a:headEnd/>
              <a:tailEnd/>
            </a:ln>
          </p:spPr>
          <p:txBody>
            <a:bodyPr/>
            <a:lstStyle/>
            <a:p>
              <a:endParaRPr lang="en-US"/>
            </a:p>
          </p:txBody>
        </p:sp>
        <p:sp>
          <p:nvSpPr>
            <p:cNvPr id="43046" name="Freeform 36"/>
            <p:cNvSpPr>
              <a:spLocks/>
            </p:cNvSpPr>
            <p:nvPr/>
          </p:nvSpPr>
          <p:spPr bwMode="auto">
            <a:xfrm>
              <a:off x="4308" y="1611"/>
              <a:ext cx="56" cy="56"/>
            </a:xfrm>
            <a:custGeom>
              <a:avLst/>
              <a:gdLst>
                <a:gd name="T0" fmla="*/ 28 w 56"/>
                <a:gd name="T1" fmla="*/ 0 h 56"/>
                <a:gd name="T2" fmla="*/ 56 w 56"/>
                <a:gd name="T3" fmla="*/ 28 h 56"/>
                <a:gd name="T4" fmla="*/ 28 w 56"/>
                <a:gd name="T5" fmla="*/ 56 h 56"/>
                <a:gd name="T6" fmla="*/ 0 w 56"/>
                <a:gd name="T7" fmla="*/ 28 h 56"/>
                <a:gd name="T8" fmla="*/ 28 w 56"/>
                <a:gd name="T9" fmla="*/ 0 h 56"/>
                <a:gd name="T10" fmla="*/ 0 60000 65536"/>
                <a:gd name="T11" fmla="*/ 0 60000 65536"/>
                <a:gd name="T12" fmla="*/ 0 60000 65536"/>
                <a:gd name="T13" fmla="*/ 0 60000 65536"/>
                <a:gd name="T14" fmla="*/ 0 60000 65536"/>
                <a:gd name="T15" fmla="*/ 0 w 56"/>
                <a:gd name="T16" fmla="*/ 0 h 56"/>
                <a:gd name="T17" fmla="*/ 56 w 56"/>
                <a:gd name="T18" fmla="*/ 56 h 56"/>
              </a:gdLst>
              <a:ahLst/>
              <a:cxnLst>
                <a:cxn ang="T10">
                  <a:pos x="T0" y="T1"/>
                </a:cxn>
                <a:cxn ang="T11">
                  <a:pos x="T2" y="T3"/>
                </a:cxn>
                <a:cxn ang="T12">
                  <a:pos x="T4" y="T5"/>
                </a:cxn>
                <a:cxn ang="T13">
                  <a:pos x="T6" y="T7"/>
                </a:cxn>
                <a:cxn ang="T14">
                  <a:pos x="T8" y="T9"/>
                </a:cxn>
              </a:cxnLst>
              <a:rect l="T15" t="T16" r="T17" b="T18"/>
              <a:pathLst>
                <a:path w="56" h="56">
                  <a:moveTo>
                    <a:pt x="28" y="0"/>
                  </a:moveTo>
                  <a:lnTo>
                    <a:pt x="56" y="28"/>
                  </a:lnTo>
                  <a:lnTo>
                    <a:pt x="28" y="56"/>
                  </a:lnTo>
                  <a:lnTo>
                    <a:pt x="0" y="28"/>
                  </a:lnTo>
                  <a:lnTo>
                    <a:pt x="28" y="0"/>
                  </a:lnTo>
                  <a:close/>
                </a:path>
              </a:pathLst>
            </a:custGeom>
            <a:solidFill>
              <a:srgbClr val="000080"/>
            </a:solidFill>
            <a:ln w="9525">
              <a:solidFill>
                <a:srgbClr val="000080"/>
              </a:solidFill>
              <a:prstDash val="solid"/>
              <a:round/>
              <a:headEnd/>
              <a:tailEnd/>
            </a:ln>
          </p:spPr>
          <p:txBody>
            <a:bodyPr/>
            <a:lstStyle/>
            <a:p>
              <a:endParaRPr lang="en-US"/>
            </a:p>
          </p:txBody>
        </p:sp>
        <p:sp>
          <p:nvSpPr>
            <p:cNvPr id="43047" name="Rectangle 37"/>
            <p:cNvSpPr>
              <a:spLocks noChangeArrowheads="1"/>
            </p:cNvSpPr>
            <p:nvPr/>
          </p:nvSpPr>
          <p:spPr bwMode="auto">
            <a:xfrm>
              <a:off x="1803" y="3106"/>
              <a:ext cx="58" cy="58"/>
            </a:xfrm>
            <a:prstGeom prst="rect">
              <a:avLst/>
            </a:prstGeom>
            <a:noFill/>
            <a:ln w="9525">
              <a:noFill/>
              <a:miter lim="800000"/>
              <a:headEnd/>
              <a:tailEnd/>
            </a:ln>
          </p:spPr>
          <p:txBody>
            <a:bodyPr/>
            <a:lstStyle/>
            <a:p>
              <a:endParaRPr lang="en-US"/>
            </a:p>
          </p:txBody>
        </p:sp>
        <p:sp>
          <p:nvSpPr>
            <p:cNvPr id="43048" name="Line 38"/>
            <p:cNvSpPr>
              <a:spLocks noChangeShapeType="1"/>
            </p:cNvSpPr>
            <p:nvPr/>
          </p:nvSpPr>
          <p:spPr bwMode="auto">
            <a:xfrm flipH="1" flipV="1">
              <a:off x="1803" y="3106"/>
              <a:ext cx="28" cy="28"/>
            </a:xfrm>
            <a:prstGeom prst="line">
              <a:avLst/>
            </a:prstGeom>
            <a:noFill/>
            <a:ln w="9525">
              <a:solidFill>
                <a:srgbClr val="00FFFF"/>
              </a:solidFill>
              <a:round/>
              <a:headEnd/>
              <a:tailEnd/>
            </a:ln>
          </p:spPr>
          <p:txBody>
            <a:bodyPr/>
            <a:lstStyle/>
            <a:p>
              <a:endParaRPr lang="en-US"/>
            </a:p>
          </p:txBody>
        </p:sp>
        <p:sp>
          <p:nvSpPr>
            <p:cNvPr id="43049" name="Line 39"/>
            <p:cNvSpPr>
              <a:spLocks noChangeShapeType="1"/>
            </p:cNvSpPr>
            <p:nvPr/>
          </p:nvSpPr>
          <p:spPr bwMode="auto">
            <a:xfrm>
              <a:off x="1831" y="3134"/>
              <a:ext cx="28" cy="28"/>
            </a:xfrm>
            <a:prstGeom prst="line">
              <a:avLst/>
            </a:prstGeom>
            <a:noFill/>
            <a:ln w="9525">
              <a:solidFill>
                <a:srgbClr val="00FFFF"/>
              </a:solidFill>
              <a:round/>
              <a:headEnd/>
              <a:tailEnd/>
            </a:ln>
          </p:spPr>
          <p:txBody>
            <a:bodyPr/>
            <a:lstStyle/>
            <a:p>
              <a:endParaRPr lang="en-US"/>
            </a:p>
          </p:txBody>
        </p:sp>
        <p:sp>
          <p:nvSpPr>
            <p:cNvPr id="43050" name="Line 40"/>
            <p:cNvSpPr>
              <a:spLocks noChangeShapeType="1"/>
            </p:cNvSpPr>
            <p:nvPr/>
          </p:nvSpPr>
          <p:spPr bwMode="auto">
            <a:xfrm flipH="1">
              <a:off x="1803" y="3134"/>
              <a:ext cx="28" cy="28"/>
            </a:xfrm>
            <a:prstGeom prst="line">
              <a:avLst/>
            </a:prstGeom>
            <a:noFill/>
            <a:ln w="9525">
              <a:solidFill>
                <a:srgbClr val="00FFFF"/>
              </a:solidFill>
              <a:round/>
              <a:headEnd/>
              <a:tailEnd/>
            </a:ln>
          </p:spPr>
          <p:txBody>
            <a:bodyPr/>
            <a:lstStyle/>
            <a:p>
              <a:endParaRPr lang="en-US"/>
            </a:p>
          </p:txBody>
        </p:sp>
        <p:sp>
          <p:nvSpPr>
            <p:cNvPr id="43051" name="Line 41"/>
            <p:cNvSpPr>
              <a:spLocks noChangeShapeType="1"/>
            </p:cNvSpPr>
            <p:nvPr/>
          </p:nvSpPr>
          <p:spPr bwMode="auto">
            <a:xfrm flipV="1">
              <a:off x="1831" y="3106"/>
              <a:ext cx="28" cy="28"/>
            </a:xfrm>
            <a:prstGeom prst="line">
              <a:avLst/>
            </a:prstGeom>
            <a:noFill/>
            <a:ln w="9525">
              <a:solidFill>
                <a:srgbClr val="00FFFF"/>
              </a:solidFill>
              <a:round/>
              <a:headEnd/>
              <a:tailEnd/>
            </a:ln>
          </p:spPr>
          <p:txBody>
            <a:bodyPr/>
            <a:lstStyle/>
            <a:p>
              <a:endParaRPr lang="en-US"/>
            </a:p>
          </p:txBody>
        </p:sp>
        <p:sp>
          <p:nvSpPr>
            <p:cNvPr id="43052" name="Rectangle 42"/>
            <p:cNvSpPr>
              <a:spLocks noChangeArrowheads="1"/>
            </p:cNvSpPr>
            <p:nvPr/>
          </p:nvSpPr>
          <p:spPr bwMode="auto">
            <a:xfrm>
              <a:off x="2638" y="3067"/>
              <a:ext cx="58" cy="59"/>
            </a:xfrm>
            <a:prstGeom prst="rect">
              <a:avLst/>
            </a:prstGeom>
            <a:noFill/>
            <a:ln w="9525">
              <a:noFill/>
              <a:miter lim="800000"/>
              <a:headEnd/>
              <a:tailEnd/>
            </a:ln>
          </p:spPr>
          <p:txBody>
            <a:bodyPr/>
            <a:lstStyle/>
            <a:p>
              <a:endParaRPr lang="en-US"/>
            </a:p>
          </p:txBody>
        </p:sp>
        <p:sp>
          <p:nvSpPr>
            <p:cNvPr id="43053" name="Line 43"/>
            <p:cNvSpPr>
              <a:spLocks noChangeShapeType="1"/>
            </p:cNvSpPr>
            <p:nvPr/>
          </p:nvSpPr>
          <p:spPr bwMode="auto">
            <a:xfrm flipH="1" flipV="1">
              <a:off x="2638" y="3068"/>
              <a:ext cx="28" cy="28"/>
            </a:xfrm>
            <a:prstGeom prst="line">
              <a:avLst/>
            </a:prstGeom>
            <a:noFill/>
            <a:ln w="9525">
              <a:solidFill>
                <a:srgbClr val="00FFFF"/>
              </a:solidFill>
              <a:round/>
              <a:headEnd/>
              <a:tailEnd/>
            </a:ln>
          </p:spPr>
          <p:txBody>
            <a:bodyPr/>
            <a:lstStyle/>
            <a:p>
              <a:endParaRPr lang="en-US"/>
            </a:p>
          </p:txBody>
        </p:sp>
        <p:sp>
          <p:nvSpPr>
            <p:cNvPr id="43054" name="Line 44"/>
            <p:cNvSpPr>
              <a:spLocks noChangeShapeType="1"/>
            </p:cNvSpPr>
            <p:nvPr/>
          </p:nvSpPr>
          <p:spPr bwMode="auto">
            <a:xfrm>
              <a:off x="2666" y="3096"/>
              <a:ext cx="28" cy="28"/>
            </a:xfrm>
            <a:prstGeom prst="line">
              <a:avLst/>
            </a:prstGeom>
            <a:noFill/>
            <a:ln w="9525">
              <a:solidFill>
                <a:srgbClr val="00FFFF"/>
              </a:solidFill>
              <a:round/>
              <a:headEnd/>
              <a:tailEnd/>
            </a:ln>
          </p:spPr>
          <p:txBody>
            <a:bodyPr/>
            <a:lstStyle/>
            <a:p>
              <a:endParaRPr lang="en-US"/>
            </a:p>
          </p:txBody>
        </p:sp>
        <p:sp>
          <p:nvSpPr>
            <p:cNvPr id="43055" name="Line 45"/>
            <p:cNvSpPr>
              <a:spLocks noChangeShapeType="1"/>
            </p:cNvSpPr>
            <p:nvPr/>
          </p:nvSpPr>
          <p:spPr bwMode="auto">
            <a:xfrm flipH="1">
              <a:off x="2638" y="3096"/>
              <a:ext cx="28" cy="28"/>
            </a:xfrm>
            <a:prstGeom prst="line">
              <a:avLst/>
            </a:prstGeom>
            <a:noFill/>
            <a:ln w="9525">
              <a:solidFill>
                <a:srgbClr val="00FFFF"/>
              </a:solidFill>
              <a:round/>
              <a:headEnd/>
              <a:tailEnd/>
            </a:ln>
          </p:spPr>
          <p:txBody>
            <a:bodyPr/>
            <a:lstStyle/>
            <a:p>
              <a:endParaRPr lang="en-US"/>
            </a:p>
          </p:txBody>
        </p:sp>
        <p:sp>
          <p:nvSpPr>
            <p:cNvPr id="43056" name="Line 46"/>
            <p:cNvSpPr>
              <a:spLocks noChangeShapeType="1"/>
            </p:cNvSpPr>
            <p:nvPr/>
          </p:nvSpPr>
          <p:spPr bwMode="auto">
            <a:xfrm flipV="1">
              <a:off x="2666" y="3068"/>
              <a:ext cx="28" cy="28"/>
            </a:xfrm>
            <a:prstGeom prst="line">
              <a:avLst/>
            </a:prstGeom>
            <a:noFill/>
            <a:ln w="9525">
              <a:solidFill>
                <a:srgbClr val="00FFFF"/>
              </a:solidFill>
              <a:round/>
              <a:headEnd/>
              <a:tailEnd/>
            </a:ln>
          </p:spPr>
          <p:txBody>
            <a:bodyPr/>
            <a:lstStyle/>
            <a:p>
              <a:endParaRPr lang="en-US"/>
            </a:p>
          </p:txBody>
        </p:sp>
        <p:sp>
          <p:nvSpPr>
            <p:cNvPr id="43057" name="Rectangle 47"/>
            <p:cNvSpPr>
              <a:spLocks noChangeArrowheads="1"/>
            </p:cNvSpPr>
            <p:nvPr/>
          </p:nvSpPr>
          <p:spPr bwMode="auto">
            <a:xfrm>
              <a:off x="3473" y="2517"/>
              <a:ext cx="58" cy="58"/>
            </a:xfrm>
            <a:prstGeom prst="rect">
              <a:avLst/>
            </a:prstGeom>
            <a:noFill/>
            <a:ln w="9525">
              <a:noFill/>
              <a:miter lim="800000"/>
              <a:headEnd/>
              <a:tailEnd/>
            </a:ln>
          </p:spPr>
          <p:txBody>
            <a:bodyPr/>
            <a:lstStyle/>
            <a:p>
              <a:endParaRPr lang="en-US"/>
            </a:p>
          </p:txBody>
        </p:sp>
        <p:sp>
          <p:nvSpPr>
            <p:cNvPr id="43058" name="Line 48"/>
            <p:cNvSpPr>
              <a:spLocks noChangeShapeType="1"/>
            </p:cNvSpPr>
            <p:nvPr/>
          </p:nvSpPr>
          <p:spPr bwMode="auto">
            <a:xfrm flipH="1" flipV="1">
              <a:off x="3473" y="2518"/>
              <a:ext cx="28" cy="28"/>
            </a:xfrm>
            <a:prstGeom prst="line">
              <a:avLst/>
            </a:prstGeom>
            <a:noFill/>
            <a:ln w="9525">
              <a:solidFill>
                <a:srgbClr val="00FFFF"/>
              </a:solidFill>
              <a:round/>
              <a:headEnd/>
              <a:tailEnd/>
            </a:ln>
          </p:spPr>
          <p:txBody>
            <a:bodyPr/>
            <a:lstStyle/>
            <a:p>
              <a:endParaRPr lang="en-US"/>
            </a:p>
          </p:txBody>
        </p:sp>
        <p:sp>
          <p:nvSpPr>
            <p:cNvPr id="43059" name="Line 49"/>
            <p:cNvSpPr>
              <a:spLocks noChangeShapeType="1"/>
            </p:cNvSpPr>
            <p:nvPr/>
          </p:nvSpPr>
          <p:spPr bwMode="auto">
            <a:xfrm>
              <a:off x="3501" y="2546"/>
              <a:ext cx="28" cy="28"/>
            </a:xfrm>
            <a:prstGeom prst="line">
              <a:avLst/>
            </a:prstGeom>
            <a:noFill/>
            <a:ln w="9525">
              <a:solidFill>
                <a:srgbClr val="00FFFF"/>
              </a:solidFill>
              <a:round/>
              <a:headEnd/>
              <a:tailEnd/>
            </a:ln>
          </p:spPr>
          <p:txBody>
            <a:bodyPr/>
            <a:lstStyle/>
            <a:p>
              <a:endParaRPr lang="en-US"/>
            </a:p>
          </p:txBody>
        </p:sp>
        <p:sp>
          <p:nvSpPr>
            <p:cNvPr id="43060" name="Line 50"/>
            <p:cNvSpPr>
              <a:spLocks noChangeShapeType="1"/>
            </p:cNvSpPr>
            <p:nvPr/>
          </p:nvSpPr>
          <p:spPr bwMode="auto">
            <a:xfrm flipH="1">
              <a:off x="3473" y="2546"/>
              <a:ext cx="28" cy="28"/>
            </a:xfrm>
            <a:prstGeom prst="line">
              <a:avLst/>
            </a:prstGeom>
            <a:noFill/>
            <a:ln w="9525">
              <a:solidFill>
                <a:srgbClr val="00FFFF"/>
              </a:solidFill>
              <a:round/>
              <a:headEnd/>
              <a:tailEnd/>
            </a:ln>
          </p:spPr>
          <p:txBody>
            <a:bodyPr/>
            <a:lstStyle/>
            <a:p>
              <a:endParaRPr lang="en-US"/>
            </a:p>
          </p:txBody>
        </p:sp>
        <p:sp>
          <p:nvSpPr>
            <p:cNvPr id="43061" name="Line 51"/>
            <p:cNvSpPr>
              <a:spLocks noChangeShapeType="1"/>
            </p:cNvSpPr>
            <p:nvPr/>
          </p:nvSpPr>
          <p:spPr bwMode="auto">
            <a:xfrm flipV="1">
              <a:off x="3501" y="2518"/>
              <a:ext cx="28" cy="28"/>
            </a:xfrm>
            <a:prstGeom prst="line">
              <a:avLst/>
            </a:prstGeom>
            <a:noFill/>
            <a:ln w="9525">
              <a:solidFill>
                <a:srgbClr val="00FFFF"/>
              </a:solidFill>
              <a:round/>
              <a:headEnd/>
              <a:tailEnd/>
            </a:ln>
          </p:spPr>
          <p:txBody>
            <a:bodyPr/>
            <a:lstStyle/>
            <a:p>
              <a:endParaRPr lang="en-US"/>
            </a:p>
          </p:txBody>
        </p:sp>
        <p:sp>
          <p:nvSpPr>
            <p:cNvPr id="43062" name="Rectangle 52"/>
            <p:cNvSpPr>
              <a:spLocks noChangeArrowheads="1"/>
            </p:cNvSpPr>
            <p:nvPr/>
          </p:nvSpPr>
          <p:spPr bwMode="auto">
            <a:xfrm>
              <a:off x="4308" y="2224"/>
              <a:ext cx="58" cy="58"/>
            </a:xfrm>
            <a:prstGeom prst="rect">
              <a:avLst/>
            </a:prstGeom>
            <a:noFill/>
            <a:ln w="9525">
              <a:noFill/>
              <a:miter lim="800000"/>
              <a:headEnd/>
              <a:tailEnd/>
            </a:ln>
          </p:spPr>
          <p:txBody>
            <a:bodyPr/>
            <a:lstStyle/>
            <a:p>
              <a:endParaRPr lang="en-US"/>
            </a:p>
          </p:txBody>
        </p:sp>
        <p:sp>
          <p:nvSpPr>
            <p:cNvPr id="43063" name="Line 53"/>
            <p:cNvSpPr>
              <a:spLocks noChangeShapeType="1"/>
            </p:cNvSpPr>
            <p:nvPr/>
          </p:nvSpPr>
          <p:spPr bwMode="auto">
            <a:xfrm flipH="1" flipV="1">
              <a:off x="4308" y="2224"/>
              <a:ext cx="28" cy="28"/>
            </a:xfrm>
            <a:prstGeom prst="line">
              <a:avLst/>
            </a:prstGeom>
            <a:noFill/>
            <a:ln w="9525">
              <a:solidFill>
                <a:srgbClr val="00FFFF"/>
              </a:solidFill>
              <a:round/>
              <a:headEnd/>
              <a:tailEnd/>
            </a:ln>
          </p:spPr>
          <p:txBody>
            <a:bodyPr/>
            <a:lstStyle/>
            <a:p>
              <a:endParaRPr lang="en-US"/>
            </a:p>
          </p:txBody>
        </p:sp>
        <p:sp>
          <p:nvSpPr>
            <p:cNvPr id="43064" name="Line 54"/>
            <p:cNvSpPr>
              <a:spLocks noChangeShapeType="1"/>
            </p:cNvSpPr>
            <p:nvPr/>
          </p:nvSpPr>
          <p:spPr bwMode="auto">
            <a:xfrm>
              <a:off x="4336" y="2252"/>
              <a:ext cx="28" cy="28"/>
            </a:xfrm>
            <a:prstGeom prst="line">
              <a:avLst/>
            </a:prstGeom>
            <a:noFill/>
            <a:ln w="9525">
              <a:solidFill>
                <a:srgbClr val="00FFFF"/>
              </a:solidFill>
              <a:round/>
              <a:headEnd/>
              <a:tailEnd/>
            </a:ln>
          </p:spPr>
          <p:txBody>
            <a:bodyPr/>
            <a:lstStyle/>
            <a:p>
              <a:endParaRPr lang="en-US"/>
            </a:p>
          </p:txBody>
        </p:sp>
        <p:sp>
          <p:nvSpPr>
            <p:cNvPr id="43065" name="Line 55"/>
            <p:cNvSpPr>
              <a:spLocks noChangeShapeType="1"/>
            </p:cNvSpPr>
            <p:nvPr/>
          </p:nvSpPr>
          <p:spPr bwMode="auto">
            <a:xfrm flipH="1">
              <a:off x="4308" y="2252"/>
              <a:ext cx="28" cy="28"/>
            </a:xfrm>
            <a:prstGeom prst="line">
              <a:avLst/>
            </a:prstGeom>
            <a:noFill/>
            <a:ln w="9525">
              <a:solidFill>
                <a:srgbClr val="00FFFF"/>
              </a:solidFill>
              <a:round/>
              <a:headEnd/>
              <a:tailEnd/>
            </a:ln>
          </p:spPr>
          <p:txBody>
            <a:bodyPr/>
            <a:lstStyle/>
            <a:p>
              <a:endParaRPr lang="en-US"/>
            </a:p>
          </p:txBody>
        </p:sp>
        <p:sp>
          <p:nvSpPr>
            <p:cNvPr id="43066" name="Line 56"/>
            <p:cNvSpPr>
              <a:spLocks noChangeShapeType="1"/>
            </p:cNvSpPr>
            <p:nvPr/>
          </p:nvSpPr>
          <p:spPr bwMode="auto">
            <a:xfrm flipV="1">
              <a:off x="4336" y="2224"/>
              <a:ext cx="28" cy="28"/>
            </a:xfrm>
            <a:prstGeom prst="line">
              <a:avLst/>
            </a:prstGeom>
            <a:noFill/>
            <a:ln w="9525">
              <a:solidFill>
                <a:srgbClr val="00FFFF"/>
              </a:solidFill>
              <a:round/>
              <a:headEnd/>
              <a:tailEnd/>
            </a:ln>
          </p:spPr>
          <p:txBody>
            <a:bodyPr/>
            <a:lstStyle/>
            <a:p>
              <a:endParaRPr lang="en-US"/>
            </a:p>
          </p:txBody>
        </p:sp>
        <p:sp>
          <p:nvSpPr>
            <p:cNvPr id="43067" name="Rectangle 57"/>
            <p:cNvSpPr>
              <a:spLocks noChangeArrowheads="1"/>
            </p:cNvSpPr>
            <p:nvPr/>
          </p:nvSpPr>
          <p:spPr bwMode="auto">
            <a:xfrm>
              <a:off x="1803" y="3289"/>
              <a:ext cx="58" cy="58"/>
            </a:xfrm>
            <a:prstGeom prst="rect">
              <a:avLst/>
            </a:prstGeom>
            <a:noFill/>
            <a:ln w="9525">
              <a:noFill/>
              <a:miter lim="800000"/>
              <a:headEnd/>
              <a:tailEnd/>
            </a:ln>
          </p:spPr>
          <p:txBody>
            <a:bodyPr/>
            <a:lstStyle/>
            <a:p>
              <a:endParaRPr lang="en-US"/>
            </a:p>
          </p:txBody>
        </p:sp>
        <p:sp>
          <p:nvSpPr>
            <p:cNvPr id="43068" name="Line 58"/>
            <p:cNvSpPr>
              <a:spLocks noChangeShapeType="1"/>
            </p:cNvSpPr>
            <p:nvPr/>
          </p:nvSpPr>
          <p:spPr bwMode="auto">
            <a:xfrm flipH="1" flipV="1">
              <a:off x="1803" y="3289"/>
              <a:ext cx="28" cy="28"/>
            </a:xfrm>
            <a:prstGeom prst="line">
              <a:avLst/>
            </a:prstGeom>
            <a:noFill/>
            <a:ln w="9525">
              <a:solidFill>
                <a:srgbClr val="800080"/>
              </a:solidFill>
              <a:round/>
              <a:headEnd/>
              <a:tailEnd/>
            </a:ln>
          </p:spPr>
          <p:txBody>
            <a:bodyPr/>
            <a:lstStyle/>
            <a:p>
              <a:endParaRPr lang="en-US"/>
            </a:p>
          </p:txBody>
        </p:sp>
        <p:sp>
          <p:nvSpPr>
            <p:cNvPr id="43069" name="Line 59"/>
            <p:cNvSpPr>
              <a:spLocks noChangeShapeType="1"/>
            </p:cNvSpPr>
            <p:nvPr/>
          </p:nvSpPr>
          <p:spPr bwMode="auto">
            <a:xfrm>
              <a:off x="1831" y="3317"/>
              <a:ext cx="28" cy="28"/>
            </a:xfrm>
            <a:prstGeom prst="line">
              <a:avLst/>
            </a:prstGeom>
            <a:noFill/>
            <a:ln w="9525">
              <a:solidFill>
                <a:srgbClr val="800080"/>
              </a:solidFill>
              <a:round/>
              <a:headEnd/>
              <a:tailEnd/>
            </a:ln>
          </p:spPr>
          <p:txBody>
            <a:bodyPr/>
            <a:lstStyle/>
            <a:p>
              <a:endParaRPr lang="en-US"/>
            </a:p>
          </p:txBody>
        </p:sp>
        <p:sp>
          <p:nvSpPr>
            <p:cNvPr id="43070" name="Line 60"/>
            <p:cNvSpPr>
              <a:spLocks noChangeShapeType="1"/>
            </p:cNvSpPr>
            <p:nvPr/>
          </p:nvSpPr>
          <p:spPr bwMode="auto">
            <a:xfrm flipH="1">
              <a:off x="1803" y="3317"/>
              <a:ext cx="28" cy="28"/>
            </a:xfrm>
            <a:prstGeom prst="line">
              <a:avLst/>
            </a:prstGeom>
            <a:noFill/>
            <a:ln w="9525">
              <a:solidFill>
                <a:srgbClr val="800080"/>
              </a:solidFill>
              <a:round/>
              <a:headEnd/>
              <a:tailEnd/>
            </a:ln>
          </p:spPr>
          <p:txBody>
            <a:bodyPr/>
            <a:lstStyle/>
            <a:p>
              <a:endParaRPr lang="en-US"/>
            </a:p>
          </p:txBody>
        </p:sp>
        <p:sp>
          <p:nvSpPr>
            <p:cNvPr id="43071" name="Line 61"/>
            <p:cNvSpPr>
              <a:spLocks noChangeShapeType="1"/>
            </p:cNvSpPr>
            <p:nvPr/>
          </p:nvSpPr>
          <p:spPr bwMode="auto">
            <a:xfrm flipV="1">
              <a:off x="1831" y="3289"/>
              <a:ext cx="28" cy="28"/>
            </a:xfrm>
            <a:prstGeom prst="line">
              <a:avLst/>
            </a:prstGeom>
            <a:noFill/>
            <a:ln w="9525">
              <a:solidFill>
                <a:srgbClr val="800080"/>
              </a:solidFill>
              <a:round/>
              <a:headEnd/>
              <a:tailEnd/>
            </a:ln>
          </p:spPr>
          <p:txBody>
            <a:bodyPr/>
            <a:lstStyle/>
            <a:p>
              <a:endParaRPr lang="en-US"/>
            </a:p>
          </p:txBody>
        </p:sp>
        <p:sp>
          <p:nvSpPr>
            <p:cNvPr id="43072" name="Line 62"/>
            <p:cNvSpPr>
              <a:spLocks noChangeShapeType="1"/>
            </p:cNvSpPr>
            <p:nvPr/>
          </p:nvSpPr>
          <p:spPr bwMode="auto">
            <a:xfrm flipV="1">
              <a:off x="1831" y="3289"/>
              <a:ext cx="0" cy="28"/>
            </a:xfrm>
            <a:prstGeom prst="line">
              <a:avLst/>
            </a:prstGeom>
            <a:noFill/>
            <a:ln w="9525">
              <a:solidFill>
                <a:srgbClr val="800080"/>
              </a:solidFill>
              <a:round/>
              <a:headEnd/>
              <a:tailEnd/>
            </a:ln>
          </p:spPr>
          <p:txBody>
            <a:bodyPr/>
            <a:lstStyle/>
            <a:p>
              <a:endParaRPr lang="en-US"/>
            </a:p>
          </p:txBody>
        </p:sp>
        <p:sp>
          <p:nvSpPr>
            <p:cNvPr id="43073" name="Line 63"/>
            <p:cNvSpPr>
              <a:spLocks noChangeShapeType="1"/>
            </p:cNvSpPr>
            <p:nvPr/>
          </p:nvSpPr>
          <p:spPr bwMode="auto">
            <a:xfrm>
              <a:off x="1831" y="3317"/>
              <a:ext cx="0" cy="28"/>
            </a:xfrm>
            <a:prstGeom prst="line">
              <a:avLst/>
            </a:prstGeom>
            <a:noFill/>
            <a:ln w="9525">
              <a:solidFill>
                <a:srgbClr val="800080"/>
              </a:solidFill>
              <a:round/>
              <a:headEnd/>
              <a:tailEnd/>
            </a:ln>
          </p:spPr>
          <p:txBody>
            <a:bodyPr/>
            <a:lstStyle/>
            <a:p>
              <a:endParaRPr lang="en-US"/>
            </a:p>
          </p:txBody>
        </p:sp>
        <p:sp>
          <p:nvSpPr>
            <p:cNvPr id="43074" name="Rectangle 64"/>
            <p:cNvSpPr>
              <a:spLocks noChangeArrowheads="1"/>
            </p:cNvSpPr>
            <p:nvPr/>
          </p:nvSpPr>
          <p:spPr bwMode="auto">
            <a:xfrm>
              <a:off x="2638" y="3127"/>
              <a:ext cx="58" cy="58"/>
            </a:xfrm>
            <a:prstGeom prst="rect">
              <a:avLst/>
            </a:prstGeom>
            <a:noFill/>
            <a:ln w="9525">
              <a:noFill/>
              <a:miter lim="800000"/>
              <a:headEnd/>
              <a:tailEnd/>
            </a:ln>
          </p:spPr>
          <p:txBody>
            <a:bodyPr/>
            <a:lstStyle/>
            <a:p>
              <a:endParaRPr lang="en-US"/>
            </a:p>
          </p:txBody>
        </p:sp>
        <p:sp>
          <p:nvSpPr>
            <p:cNvPr id="43075" name="Line 65"/>
            <p:cNvSpPr>
              <a:spLocks noChangeShapeType="1"/>
            </p:cNvSpPr>
            <p:nvPr/>
          </p:nvSpPr>
          <p:spPr bwMode="auto">
            <a:xfrm flipH="1" flipV="1">
              <a:off x="2638" y="3128"/>
              <a:ext cx="28" cy="28"/>
            </a:xfrm>
            <a:prstGeom prst="line">
              <a:avLst/>
            </a:prstGeom>
            <a:noFill/>
            <a:ln w="9525">
              <a:solidFill>
                <a:srgbClr val="800080"/>
              </a:solidFill>
              <a:round/>
              <a:headEnd/>
              <a:tailEnd/>
            </a:ln>
          </p:spPr>
          <p:txBody>
            <a:bodyPr/>
            <a:lstStyle/>
            <a:p>
              <a:endParaRPr lang="en-US"/>
            </a:p>
          </p:txBody>
        </p:sp>
        <p:sp>
          <p:nvSpPr>
            <p:cNvPr id="43076" name="Line 66"/>
            <p:cNvSpPr>
              <a:spLocks noChangeShapeType="1"/>
            </p:cNvSpPr>
            <p:nvPr/>
          </p:nvSpPr>
          <p:spPr bwMode="auto">
            <a:xfrm>
              <a:off x="2666" y="3156"/>
              <a:ext cx="28" cy="28"/>
            </a:xfrm>
            <a:prstGeom prst="line">
              <a:avLst/>
            </a:prstGeom>
            <a:noFill/>
            <a:ln w="9525">
              <a:solidFill>
                <a:srgbClr val="800080"/>
              </a:solidFill>
              <a:round/>
              <a:headEnd/>
              <a:tailEnd/>
            </a:ln>
          </p:spPr>
          <p:txBody>
            <a:bodyPr/>
            <a:lstStyle/>
            <a:p>
              <a:endParaRPr lang="en-US"/>
            </a:p>
          </p:txBody>
        </p:sp>
        <p:sp>
          <p:nvSpPr>
            <p:cNvPr id="43077" name="Line 67"/>
            <p:cNvSpPr>
              <a:spLocks noChangeShapeType="1"/>
            </p:cNvSpPr>
            <p:nvPr/>
          </p:nvSpPr>
          <p:spPr bwMode="auto">
            <a:xfrm flipH="1">
              <a:off x="2638" y="3156"/>
              <a:ext cx="28" cy="28"/>
            </a:xfrm>
            <a:prstGeom prst="line">
              <a:avLst/>
            </a:prstGeom>
            <a:noFill/>
            <a:ln w="9525">
              <a:solidFill>
                <a:srgbClr val="800080"/>
              </a:solidFill>
              <a:round/>
              <a:headEnd/>
              <a:tailEnd/>
            </a:ln>
          </p:spPr>
          <p:txBody>
            <a:bodyPr/>
            <a:lstStyle/>
            <a:p>
              <a:endParaRPr lang="en-US"/>
            </a:p>
          </p:txBody>
        </p:sp>
        <p:sp>
          <p:nvSpPr>
            <p:cNvPr id="43078" name="Line 68"/>
            <p:cNvSpPr>
              <a:spLocks noChangeShapeType="1"/>
            </p:cNvSpPr>
            <p:nvPr/>
          </p:nvSpPr>
          <p:spPr bwMode="auto">
            <a:xfrm flipV="1">
              <a:off x="2666" y="3128"/>
              <a:ext cx="28" cy="28"/>
            </a:xfrm>
            <a:prstGeom prst="line">
              <a:avLst/>
            </a:prstGeom>
            <a:noFill/>
            <a:ln w="9525">
              <a:solidFill>
                <a:srgbClr val="800080"/>
              </a:solidFill>
              <a:round/>
              <a:headEnd/>
              <a:tailEnd/>
            </a:ln>
          </p:spPr>
          <p:txBody>
            <a:bodyPr/>
            <a:lstStyle/>
            <a:p>
              <a:endParaRPr lang="en-US"/>
            </a:p>
          </p:txBody>
        </p:sp>
        <p:sp>
          <p:nvSpPr>
            <p:cNvPr id="43079" name="Line 69"/>
            <p:cNvSpPr>
              <a:spLocks noChangeShapeType="1"/>
            </p:cNvSpPr>
            <p:nvPr/>
          </p:nvSpPr>
          <p:spPr bwMode="auto">
            <a:xfrm flipV="1">
              <a:off x="2666" y="3128"/>
              <a:ext cx="0" cy="28"/>
            </a:xfrm>
            <a:prstGeom prst="line">
              <a:avLst/>
            </a:prstGeom>
            <a:noFill/>
            <a:ln w="9525">
              <a:solidFill>
                <a:srgbClr val="800080"/>
              </a:solidFill>
              <a:round/>
              <a:headEnd/>
              <a:tailEnd/>
            </a:ln>
          </p:spPr>
          <p:txBody>
            <a:bodyPr/>
            <a:lstStyle/>
            <a:p>
              <a:endParaRPr lang="en-US"/>
            </a:p>
          </p:txBody>
        </p:sp>
        <p:sp>
          <p:nvSpPr>
            <p:cNvPr id="43080" name="Line 70"/>
            <p:cNvSpPr>
              <a:spLocks noChangeShapeType="1"/>
            </p:cNvSpPr>
            <p:nvPr/>
          </p:nvSpPr>
          <p:spPr bwMode="auto">
            <a:xfrm>
              <a:off x="2666" y="3156"/>
              <a:ext cx="0" cy="28"/>
            </a:xfrm>
            <a:prstGeom prst="line">
              <a:avLst/>
            </a:prstGeom>
            <a:noFill/>
            <a:ln w="9525">
              <a:solidFill>
                <a:srgbClr val="800080"/>
              </a:solidFill>
              <a:round/>
              <a:headEnd/>
              <a:tailEnd/>
            </a:ln>
          </p:spPr>
          <p:txBody>
            <a:bodyPr/>
            <a:lstStyle/>
            <a:p>
              <a:endParaRPr lang="en-US"/>
            </a:p>
          </p:txBody>
        </p:sp>
        <p:sp>
          <p:nvSpPr>
            <p:cNvPr id="43081" name="Rectangle 71"/>
            <p:cNvSpPr>
              <a:spLocks noChangeArrowheads="1"/>
            </p:cNvSpPr>
            <p:nvPr/>
          </p:nvSpPr>
          <p:spPr bwMode="auto">
            <a:xfrm>
              <a:off x="3473" y="2729"/>
              <a:ext cx="58" cy="58"/>
            </a:xfrm>
            <a:prstGeom prst="rect">
              <a:avLst/>
            </a:prstGeom>
            <a:noFill/>
            <a:ln w="9525">
              <a:noFill/>
              <a:miter lim="800000"/>
              <a:headEnd/>
              <a:tailEnd/>
            </a:ln>
          </p:spPr>
          <p:txBody>
            <a:bodyPr/>
            <a:lstStyle/>
            <a:p>
              <a:endParaRPr lang="en-US"/>
            </a:p>
          </p:txBody>
        </p:sp>
        <p:sp>
          <p:nvSpPr>
            <p:cNvPr id="43082" name="Line 72"/>
            <p:cNvSpPr>
              <a:spLocks noChangeShapeType="1"/>
            </p:cNvSpPr>
            <p:nvPr/>
          </p:nvSpPr>
          <p:spPr bwMode="auto">
            <a:xfrm flipH="1" flipV="1">
              <a:off x="3473" y="2729"/>
              <a:ext cx="28" cy="28"/>
            </a:xfrm>
            <a:prstGeom prst="line">
              <a:avLst/>
            </a:prstGeom>
            <a:noFill/>
            <a:ln w="9525">
              <a:solidFill>
                <a:srgbClr val="800080"/>
              </a:solidFill>
              <a:round/>
              <a:headEnd/>
              <a:tailEnd/>
            </a:ln>
          </p:spPr>
          <p:txBody>
            <a:bodyPr/>
            <a:lstStyle/>
            <a:p>
              <a:endParaRPr lang="en-US"/>
            </a:p>
          </p:txBody>
        </p:sp>
        <p:sp>
          <p:nvSpPr>
            <p:cNvPr id="43083" name="Line 73"/>
            <p:cNvSpPr>
              <a:spLocks noChangeShapeType="1"/>
            </p:cNvSpPr>
            <p:nvPr/>
          </p:nvSpPr>
          <p:spPr bwMode="auto">
            <a:xfrm>
              <a:off x="3501" y="2757"/>
              <a:ext cx="28" cy="28"/>
            </a:xfrm>
            <a:prstGeom prst="line">
              <a:avLst/>
            </a:prstGeom>
            <a:noFill/>
            <a:ln w="9525">
              <a:solidFill>
                <a:srgbClr val="800080"/>
              </a:solidFill>
              <a:round/>
              <a:headEnd/>
              <a:tailEnd/>
            </a:ln>
          </p:spPr>
          <p:txBody>
            <a:bodyPr/>
            <a:lstStyle/>
            <a:p>
              <a:endParaRPr lang="en-US"/>
            </a:p>
          </p:txBody>
        </p:sp>
        <p:sp>
          <p:nvSpPr>
            <p:cNvPr id="43084" name="Line 74"/>
            <p:cNvSpPr>
              <a:spLocks noChangeShapeType="1"/>
            </p:cNvSpPr>
            <p:nvPr/>
          </p:nvSpPr>
          <p:spPr bwMode="auto">
            <a:xfrm flipH="1">
              <a:off x="3473" y="2757"/>
              <a:ext cx="28" cy="28"/>
            </a:xfrm>
            <a:prstGeom prst="line">
              <a:avLst/>
            </a:prstGeom>
            <a:noFill/>
            <a:ln w="9525">
              <a:solidFill>
                <a:srgbClr val="800080"/>
              </a:solidFill>
              <a:round/>
              <a:headEnd/>
              <a:tailEnd/>
            </a:ln>
          </p:spPr>
          <p:txBody>
            <a:bodyPr/>
            <a:lstStyle/>
            <a:p>
              <a:endParaRPr lang="en-US"/>
            </a:p>
          </p:txBody>
        </p:sp>
        <p:sp>
          <p:nvSpPr>
            <p:cNvPr id="43085" name="Line 75"/>
            <p:cNvSpPr>
              <a:spLocks noChangeShapeType="1"/>
            </p:cNvSpPr>
            <p:nvPr/>
          </p:nvSpPr>
          <p:spPr bwMode="auto">
            <a:xfrm flipV="1">
              <a:off x="3501" y="2729"/>
              <a:ext cx="28" cy="28"/>
            </a:xfrm>
            <a:prstGeom prst="line">
              <a:avLst/>
            </a:prstGeom>
            <a:noFill/>
            <a:ln w="9525">
              <a:solidFill>
                <a:srgbClr val="800080"/>
              </a:solidFill>
              <a:round/>
              <a:headEnd/>
              <a:tailEnd/>
            </a:ln>
          </p:spPr>
          <p:txBody>
            <a:bodyPr/>
            <a:lstStyle/>
            <a:p>
              <a:endParaRPr lang="en-US"/>
            </a:p>
          </p:txBody>
        </p:sp>
        <p:sp>
          <p:nvSpPr>
            <p:cNvPr id="43086" name="Line 76"/>
            <p:cNvSpPr>
              <a:spLocks noChangeShapeType="1"/>
            </p:cNvSpPr>
            <p:nvPr/>
          </p:nvSpPr>
          <p:spPr bwMode="auto">
            <a:xfrm flipV="1">
              <a:off x="3501" y="2729"/>
              <a:ext cx="0" cy="28"/>
            </a:xfrm>
            <a:prstGeom prst="line">
              <a:avLst/>
            </a:prstGeom>
            <a:noFill/>
            <a:ln w="9525">
              <a:solidFill>
                <a:srgbClr val="800080"/>
              </a:solidFill>
              <a:round/>
              <a:headEnd/>
              <a:tailEnd/>
            </a:ln>
          </p:spPr>
          <p:txBody>
            <a:bodyPr/>
            <a:lstStyle/>
            <a:p>
              <a:endParaRPr lang="en-US"/>
            </a:p>
          </p:txBody>
        </p:sp>
        <p:sp>
          <p:nvSpPr>
            <p:cNvPr id="43087" name="Line 77"/>
            <p:cNvSpPr>
              <a:spLocks noChangeShapeType="1"/>
            </p:cNvSpPr>
            <p:nvPr/>
          </p:nvSpPr>
          <p:spPr bwMode="auto">
            <a:xfrm>
              <a:off x="3501" y="2757"/>
              <a:ext cx="0" cy="28"/>
            </a:xfrm>
            <a:prstGeom prst="line">
              <a:avLst/>
            </a:prstGeom>
            <a:noFill/>
            <a:ln w="9525">
              <a:solidFill>
                <a:srgbClr val="800080"/>
              </a:solidFill>
              <a:round/>
              <a:headEnd/>
              <a:tailEnd/>
            </a:ln>
          </p:spPr>
          <p:txBody>
            <a:bodyPr/>
            <a:lstStyle/>
            <a:p>
              <a:endParaRPr lang="en-US"/>
            </a:p>
          </p:txBody>
        </p:sp>
        <p:sp>
          <p:nvSpPr>
            <p:cNvPr id="43088" name="Rectangle 78"/>
            <p:cNvSpPr>
              <a:spLocks noChangeArrowheads="1"/>
            </p:cNvSpPr>
            <p:nvPr/>
          </p:nvSpPr>
          <p:spPr bwMode="auto">
            <a:xfrm>
              <a:off x="4308" y="2277"/>
              <a:ext cx="58" cy="58"/>
            </a:xfrm>
            <a:prstGeom prst="rect">
              <a:avLst/>
            </a:prstGeom>
            <a:noFill/>
            <a:ln w="9525">
              <a:noFill/>
              <a:miter lim="800000"/>
              <a:headEnd/>
              <a:tailEnd/>
            </a:ln>
          </p:spPr>
          <p:txBody>
            <a:bodyPr/>
            <a:lstStyle/>
            <a:p>
              <a:endParaRPr lang="en-US"/>
            </a:p>
          </p:txBody>
        </p:sp>
        <p:sp>
          <p:nvSpPr>
            <p:cNvPr id="43089" name="Line 79"/>
            <p:cNvSpPr>
              <a:spLocks noChangeShapeType="1"/>
            </p:cNvSpPr>
            <p:nvPr/>
          </p:nvSpPr>
          <p:spPr bwMode="auto">
            <a:xfrm flipH="1" flipV="1">
              <a:off x="4308" y="2278"/>
              <a:ext cx="28" cy="28"/>
            </a:xfrm>
            <a:prstGeom prst="line">
              <a:avLst/>
            </a:prstGeom>
            <a:noFill/>
            <a:ln w="9525">
              <a:solidFill>
                <a:srgbClr val="800080"/>
              </a:solidFill>
              <a:round/>
              <a:headEnd/>
              <a:tailEnd/>
            </a:ln>
          </p:spPr>
          <p:txBody>
            <a:bodyPr/>
            <a:lstStyle/>
            <a:p>
              <a:endParaRPr lang="en-US"/>
            </a:p>
          </p:txBody>
        </p:sp>
        <p:sp>
          <p:nvSpPr>
            <p:cNvPr id="43090" name="Line 80"/>
            <p:cNvSpPr>
              <a:spLocks noChangeShapeType="1"/>
            </p:cNvSpPr>
            <p:nvPr/>
          </p:nvSpPr>
          <p:spPr bwMode="auto">
            <a:xfrm>
              <a:off x="4336" y="2306"/>
              <a:ext cx="28" cy="28"/>
            </a:xfrm>
            <a:prstGeom prst="line">
              <a:avLst/>
            </a:prstGeom>
            <a:noFill/>
            <a:ln w="9525">
              <a:solidFill>
                <a:srgbClr val="800080"/>
              </a:solidFill>
              <a:round/>
              <a:headEnd/>
              <a:tailEnd/>
            </a:ln>
          </p:spPr>
          <p:txBody>
            <a:bodyPr/>
            <a:lstStyle/>
            <a:p>
              <a:endParaRPr lang="en-US"/>
            </a:p>
          </p:txBody>
        </p:sp>
        <p:sp>
          <p:nvSpPr>
            <p:cNvPr id="43091" name="Line 81"/>
            <p:cNvSpPr>
              <a:spLocks noChangeShapeType="1"/>
            </p:cNvSpPr>
            <p:nvPr/>
          </p:nvSpPr>
          <p:spPr bwMode="auto">
            <a:xfrm flipH="1">
              <a:off x="4308" y="2306"/>
              <a:ext cx="28" cy="28"/>
            </a:xfrm>
            <a:prstGeom prst="line">
              <a:avLst/>
            </a:prstGeom>
            <a:noFill/>
            <a:ln w="9525">
              <a:solidFill>
                <a:srgbClr val="800080"/>
              </a:solidFill>
              <a:round/>
              <a:headEnd/>
              <a:tailEnd/>
            </a:ln>
          </p:spPr>
          <p:txBody>
            <a:bodyPr/>
            <a:lstStyle/>
            <a:p>
              <a:endParaRPr lang="en-US"/>
            </a:p>
          </p:txBody>
        </p:sp>
        <p:sp>
          <p:nvSpPr>
            <p:cNvPr id="43092" name="Line 82"/>
            <p:cNvSpPr>
              <a:spLocks noChangeShapeType="1"/>
            </p:cNvSpPr>
            <p:nvPr/>
          </p:nvSpPr>
          <p:spPr bwMode="auto">
            <a:xfrm flipV="1">
              <a:off x="4336" y="2278"/>
              <a:ext cx="28" cy="28"/>
            </a:xfrm>
            <a:prstGeom prst="line">
              <a:avLst/>
            </a:prstGeom>
            <a:noFill/>
            <a:ln w="9525">
              <a:solidFill>
                <a:srgbClr val="800080"/>
              </a:solidFill>
              <a:round/>
              <a:headEnd/>
              <a:tailEnd/>
            </a:ln>
          </p:spPr>
          <p:txBody>
            <a:bodyPr/>
            <a:lstStyle/>
            <a:p>
              <a:endParaRPr lang="en-US"/>
            </a:p>
          </p:txBody>
        </p:sp>
        <p:sp>
          <p:nvSpPr>
            <p:cNvPr id="43093" name="Line 83"/>
            <p:cNvSpPr>
              <a:spLocks noChangeShapeType="1"/>
            </p:cNvSpPr>
            <p:nvPr/>
          </p:nvSpPr>
          <p:spPr bwMode="auto">
            <a:xfrm flipV="1">
              <a:off x="4336" y="2278"/>
              <a:ext cx="0" cy="28"/>
            </a:xfrm>
            <a:prstGeom prst="line">
              <a:avLst/>
            </a:prstGeom>
            <a:noFill/>
            <a:ln w="9525">
              <a:solidFill>
                <a:srgbClr val="800080"/>
              </a:solidFill>
              <a:round/>
              <a:headEnd/>
              <a:tailEnd/>
            </a:ln>
          </p:spPr>
          <p:txBody>
            <a:bodyPr/>
            <a:lstStyle/>
            <a:p>
              <a:endParaRPr lang="en-US"/>
            </a:p>
          </p:txBody>
        </p:sp>
        <p:sp>
          <p:nvSpPr>
            <p:cNvPr id="43094" name="Line 84"/>
            <p:cNvSpPr>
              <a:spLocks noChangeShapeType="1"/>
            </p:cNvSpPr>
            <p:nvPr/>
          </p:nvSpPr>
          <p:spPr bwMode="auto">
            <a:xfrm>
              <a:off x="4336" y="2306"/>
              <a:ext cx="0" cy="28"/>
            </a:xfrm>
            <a:prstGeom prst="line">
              <a:avLst/>
            </a:prstGeom>
            <a:noFill/>
            <a:ln w="9525">
              <a:solidFill>
                <a:srgbClr val="800080"/>
              </a:solidFill>
              <a:round/>
              <a:headEnd/>
              <a:tailEnd/>
            </a:ln>
          </p:spPr>
          <p:txBody>
            <a:bodyPr/>
            <a:lstStyle/>
            <a:p>
              <a:endParaRPr lang="en-US"/>
            </a:p>
          </p:txBody>
        </p:sp>
        <p:sp>
          <p:nvSpPr>
            <p:cNvPr id="43095" name="Oval 85"/>
            <p:cNvSpPr>
              <a:spLocks noChangeArrowheads="1"/>
            </p:cNvSpPr>
            <p:nvPr/>
          </p:nvSpPr>
          <p:spPr bwMode="auto">
            <a:xfrm>
              <a:off x="1803" y="2685"/>
              <a:ext cx="55" cy="55"/>
            </a:xfrm>
            <a:prstGeom prst="ellipse">
              <a:avLst/>
            </a:prstGeom>
            <a:solidFill>
              <a:srgbClr val="800000"/>
            </a:solidFill>
            <a:ln w="9525">
              <a:solidFill>
                <a:srgbClr val="800000"/>
              </a:solidFill>
              <a:round/>
              <a:headEnd/>
              <a:tailEnd/>
            </a:ln>
          </p:spPr>
          <p:txBody>
            <a:bodyPr/>
            <a:lstStyle/>
            <a:p>
              <a:endParaRPr lang="en-US"/>
            </a:p>
          </p:txBody>
        </p:sp>
        <p:sp>
          <p:nvSpPr>
            <p:cNvPr id="43096" name="Oval 86"/>
            <p:cNvSpPr>
              <a:spLocks noChangeArrowheads="1"/>
            </p:cNvSpPr>
            <p:nvPr/>
          </p:nvSpPr>
          <p:spPr bwMode="auto">
            <a:xfrm>
              <a:off x="2638" y="2575"/>
              <a:ext cx="55" cy="55"/>
            </a:xfrm>
            <a:prstGeom prst="ellipse">
              <a:avLst/>
            </a:prstGeom>
            <a:solidFill>
              <a:srgbClr val="800000"/>
            </a:solidFill>
            <a:ln w="9525">
              <a:solidFill>
                <a:srgbClr val="800000"/>
              </a:solidFill>
              <a:round/>
              <a:headEnd/>
              <a:tailEnd/>
            </a:ln>
          </p:spPr>
          <p:txBody>
            <a:bodyPr/>
            <a:lstStyle/>
            <a:p>
              <a:endParaRPr lang="en-US"/>
            </a:p>
          </p:txBody>
        </p:sp>
        <p:sp>
          <p:nvSpPr>
            <p:cNvPr id="43097" name="Oval 87"/>
            <p:cNvSpPr>
              <a:spLocks noChangeArrowheads="1"/>
            </p:cNvSpPr>
            <p:nvPr/>
          </p:nvSpPr>
          <p:spPr bwMode="auto">
            <a:xfrm>
              <a:off x="3473" y="2460"/>
              <a:ext cx="55" cy="55"/>
            </a:xfrm>
            <a:prstGeom prst="ellipse">
              <a:avLst/>
            </a:prstGeom>
            <a:solidFill>
              <a:srgbClr val="800000"/>
            </a:solidFill>
            <a:ln w="9525">
              <a:solidFill>
                <a:srgbClr val="800000"/>
              </a:solidFill>
              <a:round/>
              <a:headEnd/>
              <a:tailEnd/>
            </a:ln>
          </p:spPr>
          <p:txBody>
            <a:bodyPr/>
            <a:lstStyle/>
            <a:p>
              <a:endParaRPr lang="en-US"/>
            </a:p>
          </p:txBody>
        </p:sp>
        <p:sp>
          <p:nvSpPr>
            <p:cNvPr id="43098" name="Oval 88"/>
            <p:cNvSpPr>
              <a:spLocks noChangeArrowheads="1"/>
            </p:cNvSpPr>
            <p:nvPr/>
          </p:nvSpPr>
          <p:spPr bwMode="auto">
            <a:xfrm>
              <a:off x="4308" y="2084"/>
              <a:ext cx="55" cy="55"/>
            </a:xfrm>
            <a:prstGeom prst="ellipse">
              <a:avLst/>
            </a:prstGeom>
            <a:solidFill>
              <a:srgbClr val="800000"/>
            </a:solidFill>
            <a:ln w="9525">
              <a:solidFill>
                <a:srgbClr val="800000"/>
              </a:solidFill>
              <a:round/>
              <a:headEnd/>
              <a:tailEnd/>
            </a:ln>
          </p:spPr>
          <p:txBody>
            <a:bodyPr/>
            <a:lstStyle/>
            <a:p>
              <a:endParaRPr lang="en-US"/>
            </a:p>
          </p:txBody>
        </p:sp>
        <p:sp>
          <p:nvSpPr>
            <p:cNvPr id="43099" name="Rectangle 89"/>
            <p:cNvSpPr>
              <a:spLocks noChangeArrowheads="1"/>
            </p:cNvSpPr>
            <p:nvPr/>
          </p:nvSpPr>
          <p:spPr bwMode="auto">
            <a:xfrm>
              <a:off x="1851" y="1143"/>
              <a:ext cx="2357" cy="142"/>
            </a:xfrm>
            <a:prstGeom prst="rect">
              <a:avLst/>
            </a:prstGeom>
            <a:noFill/>
            <a:ln w="9525">
              <a:noFill/>
              <a:miter lim="800000"/>
              <a:headEnd/>
              <a:tailEnd/>
            </a:ln>
          </p:spPr>
          <p:txBody>
            <a:bodyPr wrap="none" lIns="0" tIns="0" rIns="0" bIns="0">
              <a:spAutoFit/>
            </a:bodyPr>
            <a:lstStyle/>
            <a:p>
              <a:pPr eaLnBrk="1" hangingPunct="1"/>
              <a:r>
                <a:rPr lang="en-US" b="1">
                  <a:solidFill>
                    <a:srgbClr val="000000"/>
                  </a:solidFill>
                  <a:latin typeface="Arial" pitchFamily="34" charset="0"/>
                </a:rPr>
                <a:t>         </a:t>
              </a:r>
              <a:r>
                <a:rPr lang="en-US" b="1">
                  <a:latin typeface="Arial" pitchFamily="34" charset="0"/>
                </a:rPr>
                <a:t>New Jersey Math Achievement Trends</a:t>
              </a:r>
              <a:r>
                <a:rPr lang="en-US" sz="1600" b="1">
                  <a:latin typeface="Arial" pitchFamily="34" charset="0"/>
                </a:rPr>
                <a:t> </a:t>
              </a:r>
              <a:endParaRPr lang="en-US" sz="1600">
                <a:latin typeface="Arial" pitchFamily="34" charset="0"/>
              </a:endParaRPr>
            </a:p>
          </p:txBody>
        </p:sp>
        <p:sp>
          <p:nvSpPr>
            <p:cNvPr id="43100" name="Rectangle 90"/>
            <p:cNvSpPr>
              <a:spLocks noChangeArrowheads="1"/>
            </p:cNvSpPr>
            <p:nvPr/>
          </p:nvSpPr>
          <p:spPr bwMode="auto">
            <a:xfrm>
              <a:off x="2649" y="1265"/>
              <a:ext cx="578" cy="94"/>
            </a:xfrm>
            <a:prstGeom prst="rect">
              <a:avLst/>
            </a:prstGeom>
            <a:noFill/>
            <a:ln w="9525">
              <a:noFill/>
              <a:miter lim="800000"/>
              <a:headEnd/>
              <a:tailEnd/>
            </a:ln>
          </p:spPr>
          <p:txBody>
            <a:bodyPr wrap="none" lIns="0" tIns="0" rIns="0" bIns="0">
              <a:spAutoFit/>
            </a:bodyPr>
            <a:lstStyle/>
            <a:p>
              <a:pPr eaLnBrk="1" hangingPunct="1"/>
              <a:r>
                <a:rPr lang="en-US" sz="1200" b="1">
                  <a:latin typeface="Arial" pitchFamily="34" charset="0"/>
                </a:rPr>
                <a:t>4th Grade NAEP</a:t>
              </a:r>
              <a:endParaRPr lang="en-US">
                <a:latin typeface="Arial" pitchFamily="34" charset="0"/>
              </a:endParaRPr>
            </a:p>
          </p:txBody>
        </p:sp>
        <p:sp>
          <p:nvSpPr>
            <p:cNvPr id="43101" name="Rectangle 91"/>
            <p:cNvSpPr>
              <a:spLocks noChangeArrowheads="1"/>
            </p:cNvSpPr>
            <p:nvPr/>
          </p:nvSpPr>
          <p:spPr bwMode="auto">
            <a:xfrm>
              <a:off x="3541" y="1826"/>
              <a:ext cx="240"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White, 248</a:t>
              </a:r>
              <a:endParaRPr lang="en-US">
                <a:latin typeface="Arial" pitchFamily="34" charset="0"/>
              </a:endParaRPr>
            </a:p>
          </p:txBody>
        </p:sp>
        <p:sp>
          <p:nvSpPr>
            <p:cNvPr id="43102" name="Rectangle 92"/>
            <p:cNvSpPr>
              <a:spLocks noChangeArrowheads="1"/>
            </p:cNvSpPr>
            <p:nvPr/>
          </p:nvSpPr>
          <p:spPr bwMode="auto">
            <a:xfrm>
              <a:off x="2706" y="3061"/>
              <a:ext cx="305"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Hispanic, 206</a:t>
              </a:r>
              <a:endParaRPr lang="en-US">
                <a:latin typeface="Arial" pitchFamily="34" charset="0"/>
              </a:endParaRPr>
            </a:p>
          </p:txBody>
        </p:sp>
        <p:sp>
          <p:nvSpPr>
            <p:cNvPr id="43103" name="Rectangle 93"/>
            <p:cNvSpPr>
              <a:spLocks noChangeArrowheads="1"/>
            </p:cNvSpPr>
            <p:nvPr/>
          </p:nvSpPr>
          <p:spPr bwMode="auto">
            <a:xfrm>
              <a:off x="3541" y="2510"/>
              <a:ext cx="30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Hispanic, 224</a:t>
              </a:r>
              <a:endParaRPr lang="en-US">
                <a:latin typeface="Arial" pitchFamily="34" charset="0"/>
              </a:endParaRPr>
            </a:p>
          </p:txBody>
        </p:sp>
        <p:sp>
          <p:nvSpPr>
            <p:cNvPr id="43104" name="Rectangle 94"/>
            <p:cNvSpPr>
              <a:spLocks noChangeArrowheads="1"/>
            </p:cNvSpPr>
            <p:nvPr/>
          </p:nvSpPr>
          <p:spPr bwMode="auto">
            <a:xfrm>
              <a:off x="2706" y="3120"/>
              <a:ext cx="235"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Black, 204</a:t>
              </a:r>
              <a:endParaRPr lang="en-US">
                <a:latin typeface="Arial" pitchFamily="34" charset="0"/>
              </a:endParaRPr>
            </a:p>
          </p:txBody>
        </p:sp>
        <p:sp>
          <p:nvSpPr>
            <p:cNvPr id="43105" name="Rectangle 95"/>
            <p:cNvSpPr>
              <a:spLocks noChangeArrowheads="1"/>
            </p:cNvSpPr>
            <p:nvPr/>
          </p:nvSpPr>
          <p:spPr bwMode="auto">
            <a:xfrm>
              <a:off x="3541" y="2722"/>
              <a:ext cx="235"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Black, 217</a:t>
              </a:r>
              <a:endParaRPr lang="en-US">
                <a:latin typeface="Arial" pitchFamily="34" charset="0"/>
              </a:endParaRPr>
            </a:p>
          </p:txBody>
        </p:sp>
        <p:sp>
          <p:nvSpPr>
            <p:cNvPr id="43106" name="Rectangle 96"/>
            <p:cNvSpPr>
              <a:spLocks noChangeArrowheads="1"/>
            </p:cNvSpPr>
            <p:nvPr/>
          </p:nvSpPr>
          <p:spPr bwMode="auto">
            <a:xfrm>
              <a:off x="4376" y="2271"/>
              <a:ext cx="289" cy="78"/>
            </a:xfrm>
            <a:prstGeom prst="rect">
              <a:avLst/>
            </a:prstGeom>
            <a:noFill/>
            <a:ln w="9525">
              <a:noFill/>
              <a:miter lim="800000"/>
              <a:headEnd/>
              <a:tailEnd/>
            </a:ln>
          </p:spPr>
          <p:txBody>
            <a:bodyPr wrap="none" lIns="0" tIns="0" rIns="0" bIns="0">
              <a:spAutoFit/>
            </a:bodyPr>
            <a:lstStyle/>
            <a:p>
              <a:pPr eaLnBrk="1" hangingPunct="1"/>
              <a:r>
                <a:rPr lang="en-US" sz="1000">
                  <a:solidFill>
                    <a:srgbClr val="000000"/>
                  </a:solidFill>
                  <a:latin typeface="Arial" pitchFamily="34" charset="0"/>
                </a:rPr>
                <a:t>Black, 232</a:t>
              </a:r>
              <a:endParaRPr lang="en-US" sz="1000">
                <a:latin typeface="Arial" pitchFamily="34" charset="0"/>
              </a:endParaRPr>
            </a:p>
          </p:txBody>
        </p:sp>
        <p:sp>
          <p:nvSpPr>
            <p:cNvPr id="43107" name="Rectangle 97"/>
            <p:cNvSpPr>
              <a:spLocks noChangeArrowheads="1"/>
            </p:cNvSpPr>
            <p:nvPr/>
          </p:nvSpPr>
          <p:spPr bwMode="auto">
            <a:xfrm>
              <a:off x="2706" y="2568"/>
              <a:ext cx="412"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National Ave., 222</a:t>
              </a:r>
              <a:endParaRPr lang="en-US">
                <a:latin typeface="Arial" pitchFamily="34" charset="0"/>
              </a:endParaRPr>
            </a:p>
          </p:txBody>
        </p:sp>
        <p:sp>
          <p:nvSpPr>
            <p:cNvPr id="43108" name="Rectangle 98"/>
            <p:cNvSpPr>
              <a:spLocks noChangeArrowheads="1"/>
            </p:cNvSpPr>
            <p:nvPr/>
          </p:nvSpPr>
          <p:spPr bwMode="auto">
            <a:xfrm>
              <a:off x="3541" y="2453"/>
              <a:ext cx="411"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National Ave., 226</a:t>
              </a:r>
              <a:endParaRPr lang="en-US">
                <a:latin typeface="Arial" pitchFamily="34" charset="0"/>
              </a:endParaRPr>
            </a:p>
          </p:txBody>
        </p:sp>
        <p:sp>
          <p:nvSpPr>
            <p:cNvPr id="43109" name="Rectangle 99"/>
            <p:cNvSpPr>
              <a:spLocks noChangeArrowheads="1"/>
            </p:cNvSpPr>
            <p:nvPr/>
          </p:nvSpPr>
          <p:spPr bwMode="auto">
            <a:xfrm>
              <a:off x="4376" y="2077"/>
              <a:ext cx="506" cy="78"/>
            </a:xfrm>
            <a:prstGeom prst="rect">
              <a:avLst/>
            </a:prstGeom>
            <a:noFill/>
            <a:ln w="9525">
              <a:noFill/>
              <a:miter lim="800000"/>
              <a:headEnd/>
              <a:tailEnd/>
            </a:ln>
          </p:spPr>
          <p:txBody>
            <a:bodyPr wrap="none" lIns="0" tIns="0" rIns="0" bIns="0">
              <a:spAutoFit/>
            </a:bodyPr>
            <a:lstStyle/>
            <a:p>
              <a:pPr eaLnBrk="1" hangingPunct="1"/>
              <a:r>
                <a:rPr lang="en-US" sz="1000">
                  <a:solidFill>
                    <a:srgbClr val="000000"/>
                  </a:solidFill>
                  <a:latin typeface="Arial" pitchFamily="34" charset="0"/>
                </a:rPr>
                <a:t>National Ave., 239</a:t>
              </a:r>
              <a:endParaRPr lang="en-US" sz="1000">
                <a:latin typeface="Arial" pitchFamily="34" charset="0"/>
              </a:endParaRPr>
            </a:p>
          </p:txBody>
        </p:sp>
        <p:sp>
          <p:nvSpPr>
            <p:cNvPr id="43110" name="Rectangle 100"/>
            <p:cNvSpPr>
              <a:spLocks noChangeArrowheads="1"/>
            </p:cNvSpPr>
            <p:nvPr/>
          </p:nvSpPr>
          <p:spPr bwMode="auto">
            <a:xfrm>
              <a:off x="1871" y="2095"/>
              <a:ext cx="241"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White, 236</a:t>
              </a:r>
              <a:endParaRPr lang="en-US">
                <a:latin typeface="Arial" pitchFamily="34" charset="0"/>
              </a:endParaRPr>
            </a:p>
          </p:txBody>
        </p:sp>
        <p:sp>
          <p:nvSpPr>
            <p:cNvPr id="43111" name="Rectangle 101"/>
            <p:cNvSpPr>
              <a:spLocks noChangeArrowheads="1"/>
            </p:cNvSpPr>
            <p:nvPr/>
          </p:nvSpPr>
          <p:spPr bwMode="auto">
            <a:xfrm>
              <a:off x="2706" y="2085"/>
              <a:ext cx="241"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White, 239</a:t>
              </a:r>
              <a:endParaRPr lang="en-US">
                <a:latin typeface="Arial" pitchFamily="34" charset="0"/>
              </a:endParaRPr>
            </a:p>
          </p:txBody>
        </p:sp>
        <p:sp>
          <p:nvSpPr>
            <p:cNvPr id="43112" name="Rectangle 102"/>
            <p:cNvSpPr>
              <a:spLocks noChangeArrowheads="1"/>
            </p:cNvSpPr>
            <p:nvPr/>
          </p:nvSpPr>
          <p:spPr bwMode="auto">
            <a:xfrm>
              <a:off x="4376" y="1603"/>
              <a:ext cx="296" cy="79"/>
            </a:xfrm>
            <a:prstGeom prst="rect">
              <a:avLst/>
            </a:prstGeom>
            <a:noFill/>
            <a:ln w="9525">
              <a:noFill/>
              <a:miter lim="800000"/>
              <a:headEnd/>
              <a:tailEnd/>
            </a:ln>
          </p:spPr>
          <p:txBody>
            <a:bodyPr wrap="none" lIns="0" tIns="0" rIns="0" bIns="0">
              <a:spAutoFit/>
            </a:bodyPr>
            <a:lstStyle/>
            <a:p>
              <a:pPr eaLnBrk="1" hangingPunct="1"/>
              <a:r>
                <a:rPr lang="en-US" sz="1000">
                  <a:solidFill>
                    <a:srgbClr val="000000"/>
                  </a:solidFill>
                  <a:latin typeface="Arial" pitchFamily="34" charset="0"/>
                </a:rPr>
                <a:t>White, 255</a:t>
              </a:r>
              <a:endParaRPr lang="en-US" sz="1000">
                <a:latin typeface="Arial" pitchFamily="34" charset="0"/>
              </a:endParaRPr>
            </a:p>
          </p:txBody>
        </p:sp>
        <p:sp>
          <p:nvSpPr>
            <p:cNvPr id="43113" name="Rectangle 103"/>
            <p:cNvSpPr>
              <a:spLocks noChangeArrowheads="1"/>
            </p:cNvSpPr>
            <p:nvPr/>
          </p:nvSpPr>
          <p:spPr bwMode="auto">
            <a:xfrm>
              <a:off x="4369" y="2192"/>
              <a:ext cx="376" cy="79"/>
            </a:xfrm>
            <a:prstGeom prst="rect">
              <a:avLst/>
            </a:prstGeom>
            <a:noFill/>
            <a:ln w="9525">
              <a:noFill/>
              <a:miter lim="800000"/>
              <a:headEnd/>
              <a:tailEnd/>
            </a:ln>
          </p:spPr>
          <p:txBody>
            <a:bodyPr wrap="none" lIns="0" tIns="0" rIns="0" bIns="0">
              <a:spAutoFit/>
            </a:bodyPr>
            <a:lstStyle/>
            <a:p>
              <a:pPr eaLnBrk="1" hangingPunct="1"/>
              <a:r>
                <a:rPr lang="en-US" sz="1000">
                  <a:solidFill>
                    <a:srgbClr val="000000"/>
                  </a:solidFill>
                  <a:latin typeface="Arial" pitchFamily="34" charset="0"/>
                </a:rPr>
                <a:t>Hispanic, 234</a:t>
              </a:r>
              <a:endParaRPr lang="en-US" sz="1000">
                <a:latin typeface="Arial" pitchFamily="34" charset="0"/>
              </a:endParaRPr>
            </a:p>
          </p:txBody>
        </p:sp>
        <p:sp>
          <p:nvSpPr>
            <p:cNvPr id="43114" name="Rectangle 104"/>
            <p:cNvSpPr>
              <a:spLocks noChangeArrowheads="1"/>
            </p:cNvSpPr>
            <p:nvPr/>
          </p:nvSpPr>
          <p:spPr bwMode="auto">
            <a:xfrm>
              <a:off x="1871" y="3145"/>
              <a:ext cx="305"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Hispanic, 204</a:t>
              </a:r>
              <a:endParaRPr lang="en-US">
                <a:latin typeface="Arial" pitchFamily="34" charset="0"/>
              </a:endParaRPr>
            </a:p>
          </p:txBody>
        </p:sp>
        <p:sp>
          <p:nvSpPr>
            <p:cNvPr id="43115" name="Rectangle 105"/>
            <p:cNvSpPr>
              <a:spLocks noChangeArrowheads="1"/>
            </p:cNvSpPr>
            <p:nvPr/>
          </p:nvSpPr>
          <p:spPr bwMode="auto">
            <a:xfrm>
              <a:off x="1871" y="3328"/>
              <a:ext cx="235"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Black, 198</a:t>
              </a:r>
              <a:endParaRPr lang="en-US">
                <a:latin typeface="Arial" pitchFamily="34" charset="0"/>
              </a:endParaRPr>
            </a:p>
          </p:txBody>
        </p:sp>
        <p:sp>
          <p:nvSpPr>
            <p:cNvPr id="43116" name="Rectangle 106"/>
            <p:cNvSpPr>
              <a:spLocks noChangeArrowheads="1"/>
            </p:cNvSpPr>
            <p:nvPr/>
          </p:nvSpPr>
          <p:spPr bwMode="auto">
            <a:xfrm>
              <a:off x="1871" y="2727"/>
              <a:ext cx="412"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National Ave., 219</a:t>
              </a:r>
              <a:endParaRPr lang="en-US">
                <a:latin typeface="Arial" pitchFamily="34" charset="0"/>
              </a:endParaRPr>
            </a:p>
          </p:txBody>
        </p:sp>
        <p:sp>
          <p:nvSpPr>
            <p:cNvPr id="43117" name="Rectangle 107"/>
            <p:cNvSpPr>
              <a:spLocks noChangeArrowheads="1"/>
            </p:cNvSpPr>
            <p:nvPr/>
          </p:nvSpPr>
          <p:spPr bwMode="auto">
            <a:xfrm>
              <a:off x="1268" y="3518"/>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190</a:t>
              </a:r>
              <a:endParaRPr lang="en-US">
                <a:latin typeface="Arial" pitchFamily="34" charset="0"/>
              </a:endParaRPr>
            </a:p>
          </p:txBody>
        </p:sp>
        <p:sp>
          <p:nvSpPr>
            <p:cNvPr id="43118" name="Rectangle 108"/>
            <p:cNvSpPr>
              <a:spLocks noChangeArrowheads="1"/>
            </p:cNvSpPr>
            <p:nvPr/>
          </p:nvSpPr>
          <p:spPr bwMode="auto">
            <a:xfrm>
              <a:off x="1268" y="3224"/>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200</a:t>
              </a:r>
              <a:endParaRPr lang="en-US">
                <a:latin typeface="Arial" pitchFamily="34" charset="0"/>
              </a:endParaRPr>
            </a:p>
          </p:txBody>
        </p:sp>
        <p:sp>
          <p:nvSpPr>
            <p:cNvPr id="43119" name="Rectangle 109"/>
            <p:cNvSpPr>
              <a:spLocks noChangeArrowheads="1"/>
            </p:cNvSpPr>
            <p:nvPr/>
          </p:nvSpPr>
          <p:spPr bwMode="auto">
            <a:xfrm>
              <a:off x="1268" y="2931"/>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210</a:t>
              </a:r>
              <a:endParaRPr lang="en-US">
                <a:latin typeface="Arial" pitchFamily="34" charset="0"/>
              </a:endParaRPr>
            </a:p>
          </p:txBody>
        </p:sp>
        <p:sp>
          <p:nvSpPr>
            <p:cNvPr id="43120" name="Rectangle 110"/>
            <p:cNvSpPr>
              <a:spLocks noChangeArrowheads="1"/>
            </p:cNvSpPr>
            <p:nvPr/>
          </p:nvSpPr>
          <p:spPr bwMode="auto">
            <a:xfrm>
              <a:off x="1268" y="2637"/>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220</a:t>
              </a:r>
              <a:endParaRPr lang="en-US">
                <a:latin typeface="Arial" pitchFamily="34" charset="0"/>
              </a:endParaRPr>
            </a:p>
          </p:txBody>
        </p:sp>
        <p:sp>
          <p:nvSpPr>
            <p:cNvPr id="43121" name="Rectangle 111"/>
            <p:cNvSpPr>
              <a:spLocks noChangeArrowheads="1"/>
            </p:cNvSpPr>
            <p:nvPr/>
          </p:nvSpPr>
          <p:spPr bwMode="auto">
            <a:xfrm>
              <a:off x="1268" y="2343"/>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230</a:t>
              </a:r>
              <a:endParaRPr lang="en-US">
                <a:latin typeface="Arial" pitchFamily="34" charset="0"/>
              </a:endParaRPr>
            </a:p>
          </p:txBody>
        </p:sp>
        <p:sp>
          <p:nvSpPr>
            <p:cNvPr id="43122" name="Rectangle 112"/>
            <p:cNvSpPr>
              <a:spLocks noChangeArrowheads="1"/>
            </p:cNvSpPr>
            <p:nvPr/>
          </p:nvSpPr>
          <p:spPr bwMode="auto">
            <a:xfrm>
              <a:off x="1268" y="2049"/>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240</a:t>
              </a:r>
              <a:endParaRPr lang="en-US">
                <a:latin typeface="Arial" pitchFamily="34" charset="0"/>
              </a:endParaRPr>
            </a:p>
          </p:txBody>
        </p:sp>
        <p:sp>
          <p:nvSpPr>
            <p:cNvPr id="43123" name="Rectangle 113"/>
            <p:cNvSpPr>
              <a:spLocks noChangeArrowheads="1"/>
            </p:cNvSpPr>
            <p:nvPr/>
          </p:nvSpPr>
          <p:spPr bwMode="auto">
            <a:xfrm>
              <a:off x="1268" y="1755"/>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250</a:t>
              </a:r>
              <a:endParaRPr lang="en-US">
                <a:latin typeface="Arial" pitchFamily="34" charset="0"/>
              </a:endParaRPr>
            </a:p>
          </p:txBody>
        </p:sp>
        <p:sp>
          <p:nvSpPr>
            <p:cNvPr id="43124" name="Rectangle 114"/>
            <p:cNvSpPr>
              <a:spLocks noChangeArrowheads="1"/>
            </p:cNvSpPr>
            <p:nvPr/>
          </p:nvSpPr>
          <p:spPr bwMode="auto">
            <a:xfrm>
              <a:off x="1268" y="1461"/>
              <a:ext cx="84"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260</a:t>
              </a:r>
              <a:endParaRPr lang="en-US">
                <a:latin typeface="Arial" pitchFamily="34" charset="0"/>
              </a:endParaRPr>
            </a:p>
          </p:txBody>
        </p:sp>
        <p:sp>
          <p:nvSpPr>
            <p:cNvPr id="43125" name="Rectangle 115"/>
            <p:cNvSpPr>
              <a:spLocks noChangeArrowheads="1"/>
            </p:cNvSpPr>
            <p:nvPr/>
          </p:nvSpPr>
          <p:spPr bwMode="auto">
            <a:xfrm>
              <a:off x="1756" y="3605"/>
              <a:ext cx="140" cy="63"/>
            </a:xfrm>
            <a:prstGeom prst="rect">
              <a:avLst/>
            </a:prstGeom>
            <a:noFill/>
            <a:ln w="9525">
              <a:noFill/>
              <a:miter lim="800000"/>
              <a:headEnd/>
              <a:tailEnd/>
            </a:ln>
          </p:spPr>
          <p:txBody>
            <a:bodyPr wrap="none" lIns="0" tIns="0" rIns="0" bIns="0">
              <a:spAutoFit/>
            </a:bodyPr>
            <a:lstStyle/>
            <a:p>
              <a:pPr eaLnBrk="1" hangingPunct="1"/>
              <a:r>
                <a:rPr lang="en-US" sz="800">
                  <a:latin typeface="Arial" pitchFamily="34" charset="0"/>
                </a:rPr>
                <a:t>  1992</a:t>
              </a:r>
            </a:p>
          </p:txBody>
        </p:sp>
        <p:sp>
          <p:nvSpPr>
            <p:cNvPr id="43126" name="Rectangle 116"/>
            <p:cNvSpPr>
              <a:spLocks noChangeArrowheads="1"/>
            </p:cNvSpPr>
            <p:nvPr/>
          </p:nvSpPr>
          <p:spPr bwMode="auto">
            <a:xfrm>
              <a:off x="2591" y="3605"/>
              <a:ext cx="126" cy="63"/>
            </a:xfrm>
            <a:prstGeom prst="rect">
              <a:avLst/>
            </a:prstGeom>
            <a:noFill/>
            <a:ln w="9525">
              <a:noFill/>
              <a:miter lim="800000"/>
              <a:headEnd/>
              <a:tailEnd/>
            </a:ln>
          </p:spPr>
          <p:txBody>
            <a:bodyPr wrap="none" lIns="0" tIns="0" rIns="0" bIns="0">
              <a:spAutoFit/>
            </a:bodyPr>
            <a:lstStyle/>
            <a:p>
              <a:pPr eaLnBrk="1" hangingPunct="1"/>
              <a:r>
                <a:rPr lang="en-US" sz="800">
                  <a:latin typeface="Arial" pitchFamily="34" charset="0"/>
                </a:rPr>
                <a:t>1996 </a:t>
              </a:r>
              <a:endParaRPr lang="en-US">
                <a:latin typeface="Arial" pitchFamily="34" charset="0"/>
              </a:endParaRPr>
            </a:p>
          </p:txBody>
        </p:sp>
        <p:sp>
          <p:nvSpPr>
            <p:cNvPr id="43127" name="Rectangle 117"/>
            <p:cNvSpPr>
              <a:spLocks noChangeArrowheads="1"/>
            </p:cNvSpPr>
            <p:nvPr/>
          </p:nvSpPr>
          <p:spPr bwMode="auto">
            <a:xfrm>
              <a:off x="3417" y="3605"/>
              <a:ext cx="141" cy="63"/>
            </a:xfrm>
            <a:prstGeom prst="rect">
              <a:avLst/>
            </a:prstGeom>
            <a:noFill/>
            <a:ln w="9525">
              <a:noFill/>
              <a:miter lim="800000"/>
              <a:headEnd/>
              <a:tailEnd/>
            </a:ln>
          </p:spPr>
          <p:txBody>
            <a:bodyPr wrap="none" lIns="0" tIns="0" rIns="0" bIns="0">
              <a:spAutoFit/>
            </a:bodyPr>
            <a:lstStyle/>
            <a:p>
              <a:pPr eaLnBrk="1" hangingPunct="1"/>
              <a:r>
                <a:rPr lang="en-US" sz="800">
                  <a:latin typeface="Arial" pitchFamily="34" charset="0"/>
                </a:rPr>
                <a:t>2003  </a:t>
              </a:r>
            </a:p>
          </p:txBody>
        </p:sp>
        <p:sp>
          <p:nvSpPr>
            <p:cNvPr id="43128" name="Rectangle 118"/>
            <p:cNvSpPr>
              <a:spLocks noChangeArrowheads="1"/>
            </p:cNvSpPr>
            <p:nvPr/>
          </p:nvSpPr>
          <p:spPr bwMode="auto">
            <a:xfrm>
              <a:off x="4252" y="3605"/>
              <a:ext cx="141" cy="63"/>
            </a:xfrm>
            <a:prstGeom prst="rect">
              <a:avLst/>
            </a:prstGeom>
            <a:noFill/>
            <a:ln w="9525">
              <a:noFill/>
              <a:miter lim="800000"/>
              <a:headEnd/>
              <a:tailEnd/>
            </a:ln>
          </p:spPr>
          <p:txBody>
            <a:bodyPr wrap="none" lIns="0" tIns="0" rIns="0" bIns="0">
              <a:spAutoFit/>
            </a:bodyPr>
            <a:lstStyle/>
            <a:p>
              <a:pPr eaLnBrk="1" hangingPunct="1"/>
              <a:r>
                <a:rPr lang="en-US" sz="800">
                  <a:latin typeface="Arial" pitchFamily="34" charset="0"/>
                </a:rPr>
                <a:t>2007  </a:t>
              </a:r>
              <a:endParaRPr lang="en-US">
                <a:latin typeface="Arial" pitchFamily="34" charset="0"/>
              </a:endParaRPr>
            </a:p>
          </p:txBody>
        </p:sp>
        <p:sp>
          <p:nvSpPr>
            <p:cNvPr id="43129" name="Rectangle 119"/>
            <p:cNvSpPr>
              <a:spLocks noChangeArrowheads="1"/>
            </p:cNvSpPr>
            <p:nvPr/>
          </p:nvSpPr>
          <p:spPr bwMode="auto">
            <a:xfrm>
              <a:off x="1379" y="3719"/>
              <a:ext cx="1661" cy="63"/>
            </a:xfrm>
            <a:prstGeom prst="rect">
              <a:avLst/>
            </a:prstGeom>
            <a:noFill/>
            <a:ln w="9525">
              <a:noFill/>
              <a:miter lim="800000"/>
              <a:headEnd/>
              <a:tailEnd/>
            </a:ln>
          </p:spPr>
          <p:txBody>
            <a:bodyPr wrap="none" lIns="0" tIns="0" rIns="0" bIns="0">
              <a:spAutoFit/>
            </a:bodyPr>
            <a:lstStyle/>
            <a:p>
              <a:pPr eaLnBrk="1" hangingPunct="1"/>
              <a:r>
                <a:rPr lang="en-US" sz="800">
                  <a:solidFill>
                    <a:srgbClr val="000000"/>
                  </a:solidFill>
                  <a:latin typeface="Arial" pitchFamily="34" charset="0"/>
                </a:rPr>
                <a:t>Source: National Assessment of Educational Progress, NAEP Data Trends</a:t>
              </a:r>
              <a:endParaRPr lang="en-US">
                <a:latin typeface="Arial" pitchFamily="34" charset="0"/>
              </a:endParaRPr>
            </a:p>
          </p:txBody>
        </p:sp>
        <p:sp>
          <p:nvSpPr>
            <p:cNvPr id="43130" name="Rectangle 120"/>
            <p:cNvSpPr>
              <a:spLocks noChangeArrowheads="1"/>
            </p:cNvSpPr>
            <p:nvPr/>
          </p:nvSpPr>
          <p:spPr bwMode="auto">
            <a:xfrm rot="-5400000">
              <a:off x="965" y="2529"/>
              <a:ext cx="460" cy="60"/>
            </a:xfrm>
            <a:prstGeom prst="rect">
              <a:avLst/>
            </a:prstGeom>
            <a:noFill/>
            <a:ln w="9525">
              <a:noFill/>
              <a:miter lim="800000"/>
              <a:headEnd/>
              <a:tailEnd/>
            </a:ln>
          </p:spPr>
          <p:txBody>
            <a:bodyPr wrap="none" lIns="0" tIns="0" rIns="0" bIns="0">
              <a:spAutoFit/>
            </a:bodyPr>
            <a:lstStyle/>
            <a:p>
              <a:pPr eaLnBrk="1" hangingPunct="1"/>
              <a:r>
                <a:rPr lang="en-US" sz="800" b="1">
                  <a:solidFill>
                    <a:srgbClr val="000000"/>
                  </a:solidFill>
                  <a:latin typeface="Arial" pitchFamily="34" charset="0"/>
                </a:rPr>
                <a:t>NAEP Scale Score</a:t>
              </a:r>
              <a:endParaRPr lang="en-US">
                <a:latin typeface="Arial" pitchFamily="34" charset="0"/>
              </a:endParaRPr>
            </a:p>
          </p:txBody>
        </p:sp>
      </p:grpSp>
      <p:sp>
        <p:nvSpPr>
          <p:cNvPr id="43012" name="AutoShape 121"/>
          <p:cNvSpPr>
            <a:spLocks noChangeArrowheads="1"/>
          </p:cNvSpPr>
          <p:nvPr/>
        </p:nvSpPr>
        <p:spPr bwMode="auto">
          <a:xfrm>
            <a:off x="7391400" y="3886200"/>
            <a:ext cx="228600" cy="76200"/>
          </a:xfrm>
          <a:prstGeom prst="flowChartSummingJunction">
            <a:avLst/>
          </a:prstGeom>
          <a:solidFill>
            <a:schemeClr val="accent1"/>
          </a:solidFill>
          <a:ln w="9525">
            <a:solidFill>
              <a:schemeClr val="tx1"/>
            </a:solidFill>
            <a:miter lim="800000"/>
            <a:headEnd/>
            <a:tailEnd/>
          </a:ln>
        </p:spPr>
        <p:txBody>
          <a:bodyPr wrap="none" anchor="ctr"/>
          <a:lstStyle/>
          <a:p>
            <a:endParaRPr lang="en-US"/>
          </a:p>
        </p:txBody>
      </p:sp>
      <p:sp>
        <p:nvSpPr>
          <p:cNvPr id="43013" name="Text Box 122"/>
          <p:cNvSpPr txBox="1">
            <a:spLocks noChangeArrowheads="1"/>
          </p:cNvSpPr>
          <p:nvPr/>
        </p:nvSpPr>
        <p:spPr bwMode="auto">
          <a:xfrm>
            <a:off x="7543800" y="3810000"/>
            <a:ext cx="762000" cy="228600"/>
          </a:xfrm>
          <a:prstGeom prst="rect">
            <a:avLst/>
          </a:prstGeom>
          <a:noFill/>
          <a:ln w="9525">
            <a:noFill/>
            <a:miter lim="800000"/>
            <a:headEnd/>
            <a:tailEnd/>
          </a:ln>
        </p:spPr>
        <p:txBody>
          <a:bodyPr>
            <a:spAutoFit/>
          </a:bodyPr>
          <a:lstStyle/>
          <a:p>
            <a:pPr eaLnBrk="1" hangingPunct="1">
              <a:spcBef>
                <a:spcPct val="50000"/>
              </a:spcBef>
            </a:pPr>
            <a:r>
              <a:rPr lang="en-US" sz="900">
                <a:latin typeface="Comic Sans MS" pitchFamily="66" charset="0"/>
              </a:rPr>
              <a:t>CA, 230</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517525" y="282575"/>
            <a:ext cx="8596313" cy="1279525"/>
          </a:xfrm>
        </p:spPr>
        <p:txBody>
          <a:bodyPr/>
          <a:lstStyle/>
          <a:p>
            <a:pPr algn="ctr" eaLnBrk="1" hangingPunct="1">
              <a:defRPr/>
            </a:pPr>
            <a:r>
              <a:rPr lang="en-US" sz="4000" b="0" smtClean="0"/>
              <a:t>What Did New Jersey Do? </a:t>
            </a:r>
          </a:p>
        </p:txBody>
      </p:sp>
      <p:sp>
        <p:nvSpPr>
          <p:cNvPr id="558083" name="Rectangle 3"/>
          <p:cNvSpPr>
            <a:spLocks noGrp="1" noChangeArrowheads="1"/>
          </p:cNvSpPr>
          <p:nvPr>
            <p:ph type="body" idx="1"/>
          </p:nvPr>
        </p:nvSpPr>
        <p:spPr>
          <a:xfrm>
            <a:off x="914400" y="2133600"/>
            <a:ext cx="8229600" cy="4724400"/>
          </a:xfrm>
        </p:spPr>
        <p:txBody>
          <a:bodyPr/>
          <a:lstStyle/>
          <a:p>
            <a:pPr eaLnBrk="1" hangingPunct="1">
              <a:defRPr/>
            </a:pPr>
            <a:r>
              <a:rPr lang="en-US" sz="2600" smtClean="0"/>
              <a:t>Parity funding for high-minority, low-wealth districts</a:t>
            </a:r>
          </a:p>
          <a:p>
            <a:pPr eaLnBrk="1" hangingPunct="1">
              <a:defRPr/>
            </a:pPr>
            <a:r>
              <a:rPr lang="en-US" sz="2600" smtClean="0"/>
              <a:t>Investment in high-quality preschool</a:t>
            </a:r>
          </a:p>
          <a:p>
            <a:pPr eaLnBrk="1" hangingPunct="1">
              <a:defRPr/>
            </a:pPr>
            <a:r>
              <a:rPr lang="en-US" sz="2600" smtClean="0"/>
              <a:t>Whole school reform based on a model supporting child development and parent involvement</a:t>
            </a:r>
          </a:p>
          <a:p>
            <a:pPr eaLnBrk="1" hangingPunct="1">
              <a:defRPr/>
            </a:pPr>
            <a:r>
              <a:rPr lang="en-US" sz="2600" smtClean="0"/>
              <a:t>Teacher education &amp; PD focused on urban teaching in literacy and mathematics</a:t>
            </a:r>
          </a:p>
          <a:p>
            <a:pPr eaLnBrk="1" hangingPunct="1">
              <a:defRPr/>
            </a:pPr>
            <a:r>
              <a:rPr lang="en-US" sz="2600" smtClean="0"/>
              <a:t> Curriculum and assessment focused on higher order thinking and performance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p:txBody>
          <a:bodyPr/>
          <a:lstStyle/>
          <a:p>
            <a:pPr algn="ctr"/>
            <a:r>
              <a:rPr lang="en-US" sz="3800" b="1" dirty="0" smtClean="0"/>
              <a:t>College Participation is </a:t>
            </a:r>
            <a:br>
              <a:rPr lang="en-US" sz="3800" b="1" dirty="0" smtClean="0"/>
            </a:br>
            <a:r>
              <a:rPr lang="en-US" sz="3800" b="1" dirty="0" smtClean="0"/>
              <a:t>Also Falling Behind</a:t>
            </a:r>
            <a:endParaRPr lang="en-US" sz="3800" b="1" dirty="0"/>
          </a:p>
        </p:txBody>
      </p:sp>
      <p:sp>
        <p:nvSpPr>
          <p:cNvPr id="540675" name="Rectangle 3"/>
          <p:cNvSpPr>
            <a:spLocks noGrp="1" noChangeArrowheads="1"/>
          </p:cNvSpPr>
          <p:nvPr>
            <p:ph type="body" idx="1"/>
          </p:nvPr>
        </p:nvSpPr>
        <p:spPr>
          <a:xfrm>
            <a:off x="914400" y="1600200"/>
            <a:ext cx="7772400" cy="5029200"/>
          </a:xfrm>
        </p:spPr>
        <p:txBody>
          <a:bodyPr/>
          <a:lstStyle/>
          <a:p>
            <a:r>
              <a:rPr lang="en-US" sz="2400"/>
              <a:t>Each year of additional education in the population nets a gain of 3.7% in long-term economic growth (OECD, 2005).  </a:t>
            </a:r>
          </a:p>
          <a:p>
            <a:r>
              <a:rPr lang="en-US" sz="2400"/>
              <a:t>However, the U.S. has dropped from 1</a:t>
            </a:r>
            <a:r>
              <a:rPr lang="en-US" sz="2400" baseline="30000"/>
              <a:t>st</a:t>
            </a:r>
            <a:r>
              <a:rPr lang="en-US" sz="2400"/>
              <a:t> to 17</a:t>
            </a:r>
            <a:r>
              <a:rPr lang="en-US" sz="2400" baseline="30000"/>
              <a:t>th</a:t>
            </a:r>
            <a:r>
              <a:rPr lang="en-US" sz="2400"/>
              <a:t> in college participation over the last decade.</a:t>
            </a:r>
          </a:p>
          <a:p>
            <a:r>
              <a:rPr lang="en-US" sz="2400"/>
              <a:t>About 38% of US students earn a college degree  (only 17% of blacks and 11% of Latinos age 25-29), compared to 50% in European countries and over 60% in Korea and Singapore.  </a:t>
            </a:r>
          </a:p>
          <a:p>
            <a:r>
              <a:rPr lang="en-US" sz="2400"/>
              <a:t>U.S. high-tech jobs are increasingly filled by foreign nationals.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p:txBody>
          <a:bodyPr/>
          <a:lstStyle/>
          <a:p>
            <a:pPr eaLnBrk="1" hangingPunct="1">
              <a:defRPr/>
            </a:pPr>
            <a:r>
              <a:rPr lang="en-US" smtClean="0"/>
              <a:t>What Can All of Us Do?</a:t>
            </a:r>
          </a:p>
        </p:txBody>
      </p:sp>
      <p:sp>
        <p:nvSpPr>
          <p:cNvPr id="576515" name="Rectangle 3"/>
          <p:cNvSpPr>
            <a:spLocks noGrp="1" noChangeArrowheads="1"/>
          </p:cNvSpPr>
          <p:nvPr>
            <p:ph type="body" idx="1"/>
          </p:nvPr>
        </p:nvSpPr>
        <p:spPr/>
        <p:txBody>
          <a:bodyPr/>
          <a:lstStyle/>
          <a:p>
            <a:pPr eaLnBrk="1" hangingPunct="1">
              <a:buFont typeface="Wingdings" pitchFamily="2" charset="2"/>
              <a:buNone/>
              <a:defRPr/>
            </a:pPr>
            <a:r>
              <a:rPr lang="en-US" smtClean="0"/>
              <a:t>    </a:t>
            </a:r>
          </a:p>
        </p:txBody>
      </p:sp>
      <p:pic>
        <p:nvPicPr>
          <p:cNvPr id="45060" name="Picture 4" descr="j0439613"/>
          <p:cNvPicPr>
            <a:picLocks noChangeAspect="1" noChangeArrowheads="1"/>
          </p:cNvPicPr>
          <p:nvPr/>
        </p:nvPicPr>
        <p:blipFill>
          <a:blip r:embed="rId2" cstate="print"/>
          <a:srcRect/>
          <a:stretch>
            <a:fillRect/>
          </a:stretch>
        </p:blipFill>
        <p:spPr bwMode="auto">
          <a:xfrm>
            <a:off x="2514600" y="1981200"/>
            <a:ext cx="4160838" cy="458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Tackling the Agenda </a:t>
            </a:r>
            <a:br>
              <a:rPr lang="en-US" dirty="0" smtClean="0"/>
            </a:br>
            <a:r>
              <a:rPr lang="en-US" dirty="0" smtClean="0"/>
              <a:t>that Matters Most</a:t>
            </a:r>
            <a:endParaRPr lang="en-US" dirty="0"/>
          </a:p>
        </p:txBody>
      </p:sp>
      <p:sp>
        <p:nvSpPr>
          <p:cNvPr id="3" name="Content Placeholder 2"/>
          <p:cNvSpPr>
            <a:spLocks noGrp="1"/>
          </p:cNvSpPr>
          <p:nvPr>
            <p:ph idx="1"/>
          </p:nvPr>
        </p:nvSpPr>
        <p:spPr>
          <a:xfrm>
            <a:off x="609600" y="1600200"/>
            <a:ext cx="8534400" cy="4530725"/>
          </a:xfrm>
        </p:spPr>
        <p:txBody>
          <a:bodyPr/>
          <a:lstStyle/>
          <a:p>
            <a:pPr>
              <a:buNone/>
            </a:pPr>
            <a:r>
              <a:rPr lang="en-US" dirty="0" smtClean="0"/>
              <a:t>"On some positions, Cowardice asks the question, 'Is it safe?' </a:t>
            </a:r>
          </a:p>
          <a:p>
            <a:pPr>
              <a:buNone/>
            </a:pPr>
            <a:r>
              <a:rPr lang="en-US" dirty="0" smtClean="0"/>
              <a:t>Expediency asks the question, 'Is it politic?' </a:t>
            </a:r>
          </a:p>
          <a:p>
            <a:pPr>
              <a:buNone/>
            </a:pPr>
            <a:r>
              <a:rPr lang="en-US" dirty="0" smtClean="0"/>
              <a:t>And Vanity comes along and asks the question, 'Is it popular?' </a:t>
            </a:r>
          </a:p>
          <a:p>
            <a:pPr>
              <a:buNone/>
            </a:pPr>
            <a:r>
              <a:rPr lang="en-US" dirty="0" smtClean="0"/>
              <a:t>But Conscience asks the question 'Is it right?' </a:t>
            </a:r>
          </a:p>
          <a:p>
            <a:pPr>
              <a:buNone/>
            </a:pPr>
            <a:r>
              <a:rPr lang="en-US" dirty="0" smtClean="0"/>
              <a:t>And there comes a time when one must take a position that is neither safe, nor politic, nor popular, but he must do it because Conscience tells him it is right." </a:t>
            </a:r>
          </a:p>
          <a:p>
            <a:pPr>
              <a:buNone/>
            </a:pPr>
            <a:r>
              <a:rPr lang="en-US" dirty="0" smtClean="0"/>
              <a:t>				-- Martin Luther King, 1968</a:t>
            </a:r>
          </a:p>
          <a:p>
            <a:r>
              <a:rPr lang="en-US" dirty="0" smtClean="0"/>
              <a:t> </a:t>
            </a:r>
          </a:p>
          <a:p>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838200" y="68263"/>
            <a:ext cx="8275638" cy="1836737"/>
          </a:xfrm>
        </p:spPr>
        <p:txBody>
          <a:bodyPr/>
          <a:lstStyle/>
          <a:p>
            <a:pPr algn="ctr"/>
            <a:r>
              <a:rPr lang="en-US" b="1"/>
              <a:t>U.S. Outcomes in </a:t>
            </a:r>
            <a:br>
              <a:rPr lang="en-US" b="1"/>
            </a:br>
            <a:r>
              <a:rPr lang="en-US" b="1"/>
              <a:t>International Perspective </a:t>
            </a:r>
            <a:br>
              <a:rPr lang="en-US" b="1"/>
            </a:br>
            <a:r>
              <a:rPr lang="en-US" sz="2000" b="1"/>
              <a:t>(8</a:t>
            </a:r>
            <a:r>
              <a:rPr lang="en-US" sz="2000" b="1" baseline="30000"/>
              <a:t>th</a:t>
            </a:r>
            <a:r>
              <a:rPr lang="en-US" sz="2000" b="1"/>
              <a:t> Grade PISA Results in OECD Nations, 2006)</a:t>
            </a:r>
          </a:p>
        </p:txBody>
      </p:sp>
      <p:sp>
        <p:nvSpPr>
          <p:cNvPr id="482307" name="Rectangle 3"/>
          <p:cNvSpPr>
            <a:spLocks noGrp="1" noChangeArrowheads="1"/>
          </p:cNvSpPr>
          <p:nvPr>
            <p:ph sz="half" idx="1"/>
          </p:nvPr>
        </p:nvSpPr>
        <p:spPr>
          <a:xfrm>
            <a:off x="1143000" y="1981200"/>
            <a:ext cx="3889375" cy="4495800"/>
          </a:xfrm>
        </p:spPr>
        <p:txBody>
          <a:bodyPr/>
          <a:lstStyle/>
          <a:p>
            <a:pPr algn="ctr">
              <a:buFont typeface="Wingdings" pitchFamily="2" charset="2"/>
              <a:buNone/>
            </a:pPr>
            <a:r>
              <a:rPr lang="en-US" sz="2400" u="sng"/>
              <a:t>Science</a:t>
            </a:r>
          </a:p>
          <a:p>
            <a:pPr algn="ctr">
              <a:buFont typeface="Wingdings" pitchFamily="2" charset="2"/>
              <a:buNone/>
            </a:pPr>
            <a:r>
              <a:rPr lang="en-US" sz="1800" b="1"/>
              <a:t>Finland</a:t>
            </a:r>
          </a:p>
          <a:p>
            <a:pPr algn="ctr">
              <a:buFont typeface="Wingdings" pitchFamily="2" charset="2"/>
              <a:buNone/>
            </a:pPr>
            <a:r>
              <a:rPr lang="en-US" sz="1800" b="1"/>
              <a:t>Canada</a:t>
            </a:r>
          </a:p>
          <a:p>
            <a:pPr algn="ctr">
              <a:buFont typeface="Wingdings" pitchFamily="2" charset="2"/>
              <a:buNone/>
            </a:pPr>
            <a:r>
              <a:rPr lang="en-US" sz="1800" b="1"/>
              <a:t>Japan</a:t>
            </a:r>
          </a:p>
          <a:p>
            <a:pPr algn="ctr">
              <a:buFont typeface="Wingdings" pitchFamily="2" charset="2"/>
              <a:buNone/>
            </a:pPr>
            <a:r>
              <a:rPr lang="en-US" sz="1800" b="1"/>
              <a:t>New Zealand</a:t>
            </a:r>
          </a:p>
          <a:p>
            <a:pPr algn="ctr">
              <a:buFont typeface="Wingdings" pitchFamily="2" charset="2"/>
              <a:buNone/>
            </a:pPr>
            <a:r>
              <a:rPr lang="en-US" sz="1800" b="1"/>
              <a:t>Australia</a:t>
            </a:r>
          </a:p>
          <a:p>
            <a:pPr algn="ctr">
              <a:buFont typeface="Wingdings" pitchFamily="2" charset="2"/>
              <a:buNone/>
            </a:pPr>
            <a:r>
              <a:rPr lang="en-US" sz="1800" b="1"/>
              <a:t>Netherlands</a:t>
            </a:r>
          </a:p>
          <a:p>
            <a:pPr algn="ctr">
              <a:buFont typeface="Wingdings" pitchFamily="2" charset="2"/>
              <a:buNone/>
            </a:pPr>
            <a:r>
              <a:rPr lang="en-US" sz="1800" b="1"/>
              <a:t>Korea</a:t>
            </a:r>
          </a:p>
          <a:p>
            <a:pPr algn="ctr">
              <a:buFont typeface="Wingdings" pitchFamily="2" charset="2"/>
              <a:buNone/>
            </a:pPr>
            <a:r>
              <a:rPr lang="en-US" sz="1800" b="1"/>
              <a:t>Germany</a:t>
            </a:r>
          </a:p>
          <a:p>
            <a:pPr algn="ctr">
              <a:buFont typeface="Wingdings" pitchFamily="2" charset="2"/>
              <a:buNone/>
            </a:pPr>
            <a:r>
              <a:rPr lang="en-US" sz="1800" b="1"/>
              <a:t>United Kingdom</a:t>
            </a:r>
          </a:p>
          <a:p>
            <a:pPr algn="ctr">
              <a:buFont typeface="Wingdings" pitchFamily="2" charset="2"/>
              <a:buNone/>
            </a:pPr>
            <a:endParaRPr lang="en-US" sz="1800" b="1"/>
          </a:p>
          <a:p>
            <a:pPr algn="ctr">
              <a:buFont typeface="Wingdings" pitchFamily="2" charset="2"/>
              <a:buNone/>
            </a:pPr>
            <a:r>
              <a:rPr lang="en-US" sz="1800" b="1">
                <a:solidFill>
                  <a:srgbClr val="800000"/>
                </a:solidFill>
              </a:rPr>
              <a:t>U.S. is # 21 / 30 OECD nations</a:t>
            </a:r>
          </a:p>
          <a:p>
            <a:pPr algn="ctr">
              <a:buFont typeface="Wingdings" pitchFamily="2" charset="2"/>
              <a:buNone/>
            </a:pPr>
            <a:r>
              <a:rPr lang="en-US" sz="1800" b="1">
                <a:solidFill>
                  <a:srgbClr val="800000"/>
                </a:solidFill>
              </a:rPr>
              <a:t>#31 / 40 top nations</a:t>
            </a:r>
          </a:p>
          <a:p>
            <a:pPr algn="ctr">
              <a:buFont typeface="Wingdings" pitchFamily="2" charset="2"/>
              <a:buNone/>
            </a:pPr>
            <a:r>
              <a:rPr lang="en-US" sz="1800"/>
              <a:t> </a:t>
            </a:r>
          </a:p>
        </p:txBody>
      </p:sp>
      <p:sp>
        <p:nvSpPr>
          <p:cNvPr id="482308" name="Rectangle 4"/>
          <p:cNvSpPr>
            <a:spLocks noGrp="1" noChangeArrowheads="1"/>
          </p:cNvSpPr>
          <p:nvPr>
            <p:ph sz="half" idx="2"/>
          </p:nvPr>
        </p:nvSpPr>
        <p:spPr>
          <a:xfrm>
            <a:off x="5105400" y="1981200"/>
            <a:ext cx="3584575" cy="4114800"/>
          </a:xfrm>
        </p:spPr>
        <p:txBody>
          <a:bodyPr/>
          <a:lstStyle/>
          <a:p>
            <a:pPr algn="ctr">
              <a:buFont typeface="Wingdings" pitchFamily="2" charset="2"/>
              <a:buNone/>
            </a:pPr>
            <a:r>
              <a:rPr lang="en-US" sz="2400" u="sng"/>
              <a:t>Math</a:t>
            </a:r>
            <a:endParaRPr lang="en-US" sz="1800"/>
          </a:p>
          <a:p>
            <a:pPr algn="ctr">
              <a:buFont typeface="Wingdings" pitchFamily="2" charset="2"/>
              <a:buNone/>
            </a:pPr>
            <a:r>
              <a:rPr lang="en-US" sz="1800" b="1"/>
              <a:t>Finland </a:t>
            </a:r>
          </a:p>
          <a:p>
            <a:pPr algn="ctr">
              <a:buFont typeface="Wingdings" pitchFamily="2" charset="2"/>
              <a:buNone/>
            </a:pPr>
            <a:r>
              <a:rPr lang="en-US" sz="1800" b="1"/>
              <a:t>Korea</a:t>
            </a:r>
          </a:p>
          <a:p>
            <a:pPr algn="ctr">
              <a:buFont typeface="Wingdings" pitchFamily="2" charset="2"/>
              <a:buNone/>
            </a:pPr>
            <a:r>
              <a:rPr lang="en-US" sz="1800" b="1"/>
              <a:t>Netherlands</a:t>
            </a:r>
          </a:p>
          <a:p>
            <a:pPr algn="ctr">
              <a:buFont typeface="Wingdings" pitchFamily="2" charset="2"/>
              <a:buNone/>
            </a:pPr>
            <a:r>
              <a:rPr lang="en-US" sz="1800" b="1"/>
              <a:t>Switzerland</a:t>
            </a:r>
          </a:p>
          <a:p>
            <a:pPr algn="ctr">
              <a:buFont typeface="Wingdings" pitchFamily="2" charset="2"/>
              <a:buNone/>
            </a:pPr>
            <a:r>
              <a:rPr lang="en-US" sz="1800" b="1"/>
              <a:t>Canada</a:t>
            </a:r>
          </a:p>
          <a:p>
            <a:pPr algn="ctr">
              <a:buFont typeface="Wingdings" pitchFamily="2" charset="2"/>
              <a:buNone/>
            </a:pPr>
            <a:r>
              <a:rPr lang="en-US" sz="1800" b="1"/>
              <a:t>Japan</a:t>
            </a:r>
          </a:p>
          <a:p>
            <a:pPr algn="ctr">
              <a:buFont typeface="Wingdings" pitchFamily="2" charset="2"/>
              <a:buNone/>
            </a:pPr>
            <a:r>
              <a:rPr lang="en-US" sz="1800" b="1"/>
              <a:t>New Zealand</a:t>
            </a:r>
          </a:p>
          <a:p>
            <a:pPr algn="ctr">
              <a:buFont typeface="Wingdings" pitchFamily="2" charset="2"/>
              <a:buNone/>
            </a:pPr>
            <a:r>
              <a:rPr lang="en-US" sz="1800" b="1"/>
              <a:t>Belgium</a:t>
            </a:r>
          </a:p>
          <a:p>
            <a:pPr algn="ctr">
              <a:buFont typeface="Wingdings" pitchFamily="2" charset="2"/>
              <a:buNone/>
            </a:pPr>
            <a:r>
              <a:rPr lang="en-US" sz="1800" b="1"/>
              <a:t>Australia</a:t>
            </a:r>
          </a:p>
          <a:p>
            <a:pPr algn="ctr">
              <a:buFont typeface="Wingdings" pitchFamily="2" charset="2"/>
              <a:buNone/>
            </a:pPr>
            <a:endParaRPr lang="en-US" sz="1800" b="1"/>
          </a:p>
          <a:p>
            <a:pPr algn="ctr">
              <a:buFont typeface="Wingdings" pitchFamily="2" charset="2"/>
              <a:buNone/>
            </a:pPr>
            <a:r>
              <a:rPr lang="en-US" sz="1800" b="1">
                <a:solidFill>
                  <a:srgbClr val="800000"/>
                </a:solidFill>
              </a:rPr>
              <a:t>U.S. is #25 / 30 OECD nations</a:t>
            </a:r>
          </a:p>
          <a:p>
            <a:pPr algn="ctr">
              <a:buFont typeface="Wingdings" pitchFamily="2" charset="2"/>
              <a:buNone/>
            </a:pPr>
            <a:r>
              <a:rPr lang="en-US" sz="1800" b="1">
                <a:solidFill>
                  <a:srgbClr val="800000"/>
                </a:solidFill>
              </a:rPr>
              <a:t>#35 / 40 top nations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838200" y="220663"/>
            <a:ext cx="8275638" cy="1403350"/>
          </a:xfrm>
        </p:spPr>
        <p:txBody>
          <a:bodyPr/>
          <a:lstStyle/>
          <a:p>
            <a:pPr algn="ctr"/>
            <a:r>
              <a:rPr lang="en-US" b="1"/>
              <a:t>Inequality Influences</a:t>
            </a:r>
            <a:br>
              <a:rPr lang="en-US" b="1"/>
            </a:br>
            <a:r>
              <a:rPr lang="en-US" b="1"/>
              <a:t>Low US Rankings</a:t>
            </a:r>
            <a:r>
              <a:rPr lang="en-US"/>
              <a:t> </a:t>
            </a:r>
          </a:p>
        </p:txBody>
      </p:sp>
      <p:sp>
        <p:nvSpPr>
          <p:cNvPr id="406531" name="Rectangle 3"/>
          <p:cNvSpPr>
            <a:spLocks noGrp="1" noChangeArrowheads="1"/>
          </p:cNvSpPr>
          <p:nvPr>
            <p:ph idx="1"/>
          </p:nvPr>
        </p:nvSpPr>
        <p:spPr/>
        <p:txBody>
          <a:bodyPr/>
          <a:lstStyle/>
          <a:p>
            <a:endParaRPr lang="en-US"/>
          </a:p>
        </p:txBody>
      </p:sp>
      <p:sp>
        <p:nvSpPr>
          <p:cNvPr id="406532" name="Rectangle 4"/>
          <p:cNvSpPr>
            <a:spLocks noChangeArrowheads="1"/>
          </p:cNvSpPr>
          <p:nvPr/>
        </p:nvSpPr>
        <p:spPr bwMode="auto">
          <a:xfrm>
            <a:off x="0" y="1495425"/>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406533" name="Object 5"/>
          <p:cNvGraphicFramePr>
            <a:graphicFrameLocks noChangeAspect="1"/>
          </p:cNvGraphicFramePr>
          <p:nvPr/>
        </p:nvGraphicFramePr>
        <p:xfrm>
          <a:off x="1295400" y="1828800"/>
          <a:ext cx="6562725" cy="4400550"/>
        </p:xfrm>
        <a:graphic>
          <a:graphicData uri="http://schemas.openxmlformats.org/presentationml/2006/ole">
            <p:oleObj spid="_x0000_s406533" name="Worksheet" r:id="rId3" imgW="8677453" imgH="5933961" progId="Excel.Sheet.8">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17525" y="282575"/>
            <a:ext cx="8596313" cy="1279525"/>
          </a:xfrm>
        </p:spPr>
        <p:txBody>
          <a:bodyPr/>
          <a:lstStyle/>
          <a:p>
            <a:pPr algn="ctr" eaLnBrk="1" hangingPunct="1"/>
            <a:r>
              <a:rPr lang="en-US" sz="3800" b="1" smtClean="0"/>
              <a:t>Achievement Trends for “Minority” Students</a:t>
            </a:r>
          </a:p>
        </p:txBody>
      </p:sp>
      <p:sp>
        <p:nvSpPr>
          <p:cNvPr id="14339" name="Rectangle 3"/>
          <p:cNvSpPr>
            <a:spLocks noGrp="1" noChangeArrowheads="1"/>
          </p:cNvSpPr>
          <p:nvPr>
            <p:ph type="body" idx="1"/>
          </p:nvPr>
        </p:nvSpPr>
        <p:spPr>
          <a:xfrm>
            <a:off x="1066800" y="1676400"/>
            <a:ext cx="8001000" cy="4800600"/>
          </a:xfrm>
        </p:spPr>
        <p:txBody>
          <a:bodyPr/>
          <a:lstStyle/>
          <a:p>
            <a:pPr eaLnBrk="1" hangingPunct="1"/>
            <a:r>
              <a:rPr lang="en-US" dirty="0" smtClean="0"/>
              <a:t>The achievement gap narrowed dramatically in the 1970s but has widened since 1988</a:t>
            </a:r>
          </a:p>
          <a:p>
            <a:pPr eaLnBrk="1" hangingPunct="1"/>
            <a:r>
              <a:rPr lang="en-US" dirty="0" smtClean="0"/>
              <a:t>Average NAEP scores for black and Hispanic 13-year olds in reading are comparable to white 9-year olds</a:t>
            </a:r>
          </a:p>
          <a:p>
            <a:pPr eaLnBrk="1" hangingPunct="1"/>
            <a:r>
              <a:rPr lang="en-US" dirty="0" smtClean="0"/>
              <a:t>Graduation rates for minorities have declined since 1995 (90% of whites, 80% of blacks, &amp; 57% of Hispanics)</a:t>
            </a:r>
          </a:p>
        </p:txBody>
      </p:sp>
    </p:spTree>
  </p:cSld>
  <p:clrMapOvr>
    <a:masterClrMapping/>
  </p:clrMapOvr>
  <p:transition spd="slow">
    <p:cover dir="r"/>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220663"/>
            <a:ext cx="8275638" cy="1403350"/>
          </a:xfrm>
        </p:spPr>
        <p:txBody>
          <a:bodyPr/>
          <a:lstStyle/>
          <a:p>
            <a:pPr algn="ctr" eaLnBrk="1" hangingPunct="1"/>
            <a:r>
              <a:rPr lang="en-US" b="1" smtClean="0"/>
              <a:t>Moving Backward after </a:t>
            </a:r>
            <a:br>
              <a:rPr lang="en-US" b="1" smtClean="0"/>
            </a:br>
            <a:r>
              <a:rPr lang="en-US" b="1" smtClean="0"/>
              <a:t>Moving Forward</a:t>
            </a:r>
          </a:p>
        </p:txBody>
      </p:sp>
      <p:sp>
        <p:nvSpPr>
          <p:cNvPr id="15363" name="Rectangle 3"/>
          <p:cNvSpPr>
            <a:spLocks noGrp="1" noChangeArrowheads="1"/>
          </p:cNvSpPr>
          <p:nvPr>
            <p:ph type="body" idx="1"/>
          </p:nvPr>
        </p:nvSpPr>
        <p:spPr>
          <a:xfrm>
            <a:off x="838200" y="1981200"/>
            <a:ext cx="8153400" cy="4724400"/>
          </a:xfrm>
        </p:spPr>
        <p:txBody>
          <a:bodyPr/>
          <a:lstStyle/>
          <a:p>
            <a:pPr eaLnBrk="1" hangingPunct="1"/>
            <a:r>
              <a:rPr lang="en-US" dirty="0" smtClean="0"/>
              <a:t>Programs of the 1960s and ’70s reduced poverty, unemployment, segregation, and teacher shortages; boosted urban education funding and college access. </a:t>
            </a:r>
          </a:p>
          <a:p>
            <a:pPr eaLnBrk="1" hangingPunct="1"/>
            <a:r>
              <a:rPr lang="en-US" dirty="0" smtClean="0"/>
              <a:t>Most of these programs were eliminated or sharply reduced during the 1980s, and have only been partially restored.</a:t>
            </a:r>
          </a:p>
          <a:p>
            <a:r>
              <a:rPr lang="en-US" dirty="0" smtClean="0"/>
              <a:t>Had we continued the policies that closed the gap between 1971 and 1988, there would have been no racial achievement gap by 2000.  </a:t>
            </a:r>
          </a:p>
          <a:p>
            <a:pPr eaLnBrk="1" hangingPunct="1"/>
            <a:endParaRPr lang="en-US" sz="3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Grp="1" noChangeArrowheads="1"/>
          </p:cNvSpPr>
          <p:nvPr>
            <p:ph type="title"/>
          </p:nvPr>
        </p:nvSpPr>
        <p:spPr>
          <a:xfrm>
            <a:off x="838200" y="220663"/>
            <a:ext cx="8275638" cy="1403350"/>
          </a:xfrm>
        </p:spPr>
        <p:txBody>
          <a:bodyPr/>
          <a:lstStyle/>
          <a:p>
            <a:pPr algn="ctr"/>
            <a:r>
              <a:rPr lang="en-US"/>
              <a:t>Reasons for the </a:t>
            </a:r>
            <a:br>
              <a:rPr lang="en-US"/>
            </a:br>
            <a:r>
              <a:rPr lang="en-US"/>
              <a:t>Achievement Gap</a:t>
            </a:r>
          </a:p>
        </p:txBody>
      </p:sp>
      <p:sp>
        <p:nvSpPr>
          <p:cNvPr id="567299" name="Rectangle 3"/>
          <p:cNvSpPr>
            <a:spLocks noGrp="1" noChangeArrowheads="1"/>
          </p:cNvSpPr>
          <p:nvPr>
            <p:ph type="body" idx="1"/>
          </p:nvPr>
        </p:nvSpPr>
        <p:spPr>
          <a:xfrm>
            <a:off x="685800" y="1676400"/>
            <a:ext cx="8153400" cy="5181600"/>
          </a:xfrm>
        </p:spPr>
        <p:txBody>
          <a:bodyPr/>
          <a:lstStyle/>
          <a:p>
            <a:pPr>
              <a:buFont typeface="Wingdings" pitchFamily="2" charset="2"/>
              <a:buNone/>
            </a:pPr>
            <a:r>
              <a:rPr lang="en-US" sz="2400" dirty="0" smtClean="0"/>
              <a:t>Students </a:t>
            </a:r>
            <a:r>
              <a:rPr lang="en-US" sz="2400" dirty="0"/>
              <a:t>of color in “high-minority” schools have significantly fewer </a:t>
            </a:r>
            <a:r>
              <a:rPr lang="en-US" sz="2400" dirty="0" smtClean="0"/>
              <a:t>out-of-school and in-school </a:t>
            </a:r>
            <a:r>
              <a:rPr lang="en-US" sz="2400" dirty="0"/>
              <a:t>resources </a:t>
            </a:r>
          </a:p>
          <a:p>
            <a:r>
              <a:rPr lang="en-US" sz="2400" dirty="0" smtClean="0"/>
              <a:t>Growing poverty and segregation</a:t>
            </a:r>
            <a:endParaRPr lang="en-US" sz="2400" dirty="0" smtClean="0"/>
          </a:p>
          <a:p>
            <a:r>
              <a:rPr lang="en-US" sz="2400" dirty="0" smtClean="0"/>
              <a:t>Less </a:t>
            </a:r>
            <a:r>
              <a:rPr lang="en-US" sz="2400" dirty="0"/>
              <a:t>access to well-qualified teachers</a:t>
            </a:r>
          </a:p>
          <a:p>
            <a:r>
              <a:rPr lang="en-US" sz="2400" dirty="0"/>
              <a:t>Less access to high-quality, </a:t>
            </a:r>
            <a:r>
              <a:rPr lang="en-US" sz="2400" dirty="0" smtClean="0"/>
              <a:t>relevant </a:t>
            </a:r>
            <a:r>
              <a:rPr lang="en-US" sz="2400" dirty="0"/>
              <a:t>curriculum</a:t>
            </a:r>
          </a:p>
          <a:p>
            <a:r>
              <a:rPr lang="en-US" sz="2400" dirty="0"/>
              <a:t>Less access to high-quality, current, and appropriate materials and equipment</a:t>
            </a:r>
          </a:p>
          <a:p>
            <a:r>
              <a:rPr lang="en-US" sz="2400" dirty="0"/>
              <a:t>Less access to needed counselors, libraries,  and other learning supports</a:t>
            </a:r>
          </a:p>
          <a:p>
            <a:r>
              <a:rPr lang="en-US" sz="2400" dirty="0"/>
              <a:t>For ELs, less access to the kinds of teachers, teaching, materials, and assessments needed to support language learning and educational success</a:t>
            </a:r>
          </a:p>
          <a:p>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yers">
  <a:themeElements>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17307</TotalTime>
  <Words>1679</Words>
  <Application>Microsoft Office PowerPoint</Application>
  <PresentationFormat>On-screen Show (4:3)</PresentationFormat>
  <Paragraphs>282</Paragraphs>
  <Slides>41</Slides>
  <Notes>0</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41</vt:i4>
      </vt:variant>
    </vt:vector>
  </HeadingPairs>
  <TitlesOfParts>
    <vt:vector size="46" baseType="lpstr">
      <vt:lpstr>Layers</vt:lpstr>
      <vt:lpstr>Worksheet</vt:lpstr>
      <vt:lpstr>Chart</vt:lpstr>
      <vt:lpstr>Microsoft Graph Chart</vt:lpstr>
      <vt:lpstr>Microsoft PowerPoint Slide</vt:lpstr>
      <vt:lpstr> </vt:lpstr>
      <vt:lpstr>Today, There are Two Achievement Gaps</vt:lpstr>
      <vt:lpstr>The U.S. is Falling Behind in  Educational Attainment Approximated by percentage of persons with ISCED3 qualfications in age groups 55-64, 45-55, 45-44 und 25-34 years</vt:lpstr>
      <vt:lpstr>College Participation is  Also Falling Behind</vt:lpstr>
      <vt:lpstr>U.S. Outcomes in  International Perspective  (8th Grade PISA Results in OECD Nations, 2006)</vt:lpstr>
      <vt:lpstr>Inequality Influences Low US Rankings </vt:lpstr>
      <vt:lpstr>Achievement Trends for “Minority” Students</vt:lpstr>
      <vt:lpstr>Moving Backward after  Moving Forward</vt:lpstr>
      <vt:lpstr>Reasons for the  Achievement Gap</vt:lpstr>
      <vt:lpstr>U.S. Leads in % of Children in Poverty,  2007 (OECD Nations)</vt:lpstr>
      <vt:lpstr>The U.S. Safety Net is Tattered  for Children in Poverty</vt:lpstr>
      <vt:lpstr>Educational Inequality Exacerbates the Effects of Poverty</vt:lpstr>
      <vt:lpstr>Education Spending is  Unequal and Inadequate</vt:lpstr>
      <vt:lpstr>The Consequences of  Under-Education</vt:lpstr>
      <vt:lpstr>What are High-Achieving and  Steeply-Improving Nations Doing?</vt:lpstr>
      <vt:lpstr>Professional Learning Opportunities in High-Achieving Nations Abroad</vt:lpstr>
      <vt:lpstr>The Status of Professional Development in the United States</vt:lpstr>
      <vt:lpstr>What Kind of Policies Can Help?</vt:lpstr>
      <vt:lpstr>No Child Left Behind: Noble Goals and Unintended Effects</vt:lpstr>
      <vt:lpstr>Outcomes of NCLB</vt:lpstr>
      <vt:lpstr>  Strategies that Go Straight to the Periphery of the Issues</vt:lpstr>
      <vt:lpstr>What Would Actually Work? </vt:lpstr>
      <vt:lpstr>Create a Level  Playing Field </vt:lpstr>
      <vt:lpstr>2) Provide Quality Preschool</vt:lpstr>
      <vt:lpstr>3) Ensure Well-Prepared Teachers and Leaders</vt:lpstr>
      <vt:lpstr>Teacher Qualifications Strongly Affect Student Achievement Gains in Math Achievement from 3rd to 5th Grade Due to:</vt:lpstr>
      <vt:lpstr>The Teaching Gap Creates Most of the Achievement Gap</vt:lpstr>
      <vt:lpstr>The U.S. invests less in teaching  than other countries</vt:lpstr>
      <vt:lpstr>High-performing school systems around the world focus on:  </vt:lpstr>
      <vt:lpstr>4) Focus on the Right  Kind of Learning</vt:lpstr>
      <vt:lpstr>Side Effects of High-Stakes  Multiple-Choice Testing on Teaching</vt:lpstr>
      <vt:lpstr>NAEP, 8th and 12th Grade Science</vt:lpstr>
      <vt:lpstr>High School Biology Exam,  Victoria, Australia</vt:lpstr>
      <vt:lpstr>Analysis and Application of Knowledge</vt:lpstr>
      <vt:lpstr>Design and Scientific Inquiry</vt:lpstr>
      <vt:lpstr>5) Scale-Up Successful School Models </vt:lpstr>
      <vt:lpstr>Successful Schools Models</vt:lpstr>
      <vt:lpstr>What Happens When States Make Smart and Equitable Investments?</vt:lpstr>
      <vt:lpstr>What Did New Jersey Do? </vt:lpstr>
      <vt:lpstr>What Can All of Us Do?</vt:lpstr>
      <vt:lpstr>Tackling the Agenda  that Matters Most</vt:lpstr>
    </vt:vector>
  </TitlesOfParts>
  <Company>SUSE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Enacting Useful Standards for High School Graduation</dc:title>
  <dc:creator>ldh</dc:creator>
  <cp:lastModifiedBy>LDH</cp:lastModifiedBy>
  <cp:revision>314</cp:revision>
  <dcterms:created xsi:type="dcterms:W3CDTF">2005-04-21T19:19:48Z</dcterms:created>
  <dcterms:modified xsi:type="dcterms:W3CDTF">2011-02-07T16:03:07Z</dcterms:modified>
</cp:coreProperties>
</file>