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theme/theme3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notesSlides/notesSlide7.xml" ContentType="application/vnd.openxmlformats-officedocument.presentationml.notesSlide+xml"/>
  <Override PartName="/ppt/notesSlides/notesSlide4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Slides/notesSlide6.xml" ContentType="application/vnd.openxmlformats-officedocument.presentationml.notesSlide+xml"/>
  <Override PartName="/ppt/slideLayouts/slideLayout4.xml" ContentType="application/vnd.openxmlformats-officedocument.presentationml.slideLayout+xml"/>
  <Override PartName="/ppt/notesSlides/notesSlide5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ppt/slides/slide8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86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8" r:id="rId3"/>
    <p:sldId id="264" r:id="rId4"/>
    <p:sldId id="267" r:id="rId5"/>
    <p:sldId id="270" r:id="rId6"/>
    <p:sldId id="271" r:id="rId7"/>
    <p:sldId id="279" r:id="rId8"/>
    <p:sldId id="269" r:id="rId9"/>
    <p:sldId id="275" r:id="rId10"/>
    <p:sldId id="272" r:id="rId11"/>
    <p:sldId id="261" r:id="rId12"/>
    <p:sldId id="273" r:id="rId13"/>
    <p:sldId id="278" r:id="rId14"/>
    <p:sldId id="276" r:id="rId15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prnWhat="handouts4" clrMode="gray" frameSlides="1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155" autoAdjust="0"/>
    <p:restoredTop sz="94687" autoAdjust="0"/>
  </p:normalViewPr>
  <p:slideViewPr>
    <p:cSldViewPr snapToGrid="0" snapToObjects="1">
      <p:cViewPr varScale="1">
        <p:scale>
          <a:sx n="99" d="100"/>
          <a:sy n="99" d="100"/>
        </p:scale>
        <p:origin x="-37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45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viewProps" Target="viewProps.xml"/><Relationship Id="rId4" Type="http://schemas.openxmlformats.org/officeDocument/2006/relationships/slide" Target="slides/slide3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19" Type="http://schemas.openxmlformats.org/officeDocument/2006/relationships/presProps" Target="pres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E903E34-F4C8-4EFA-B956-0B8DFAAA1F3D}" type="datetimeFigureOut">
              <a:rPr lang="en-US"/>
              <a:pPr>
                <a:defRPr/>
              </a:pPr>
              <a:t>11/20/11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692834F-B04C-473D-A805-FB97C24102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entury Schoolbook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entury Schoolbook" pitchFamily="18" charset="0"/>
              </a:defRPr>
            </a:lvl1pPr>
          </a:lstStyle>
          <a:p>
            <a:pPr>
              <a:defRPr/>
            </a:pPr>
            <a:fld id="{DCEF4430-A8BE-46F0-8752-D1B8FBFB19F8}" type="datetimeFigureOut">
              <a:rPr lang="en-US"/>
              <a:pPr>
                <a:defRPr/>
              </a:pPr>
              <a:t>11/20/11</a:t>
            </a:fld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entury Schoolbook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entury Schoolbook" pitchFamily="18" charset="0"/>
              </a:defRPr>
            </a:lvl1pPr>
          </a:lstStyle>
          <a:p>
            <a:pPr>
              <a:defRPr/>
            </a:pPr>
            <a:fld id="{728ACA93-8C92-4E42-A6CC-E77CB8E5F8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/>
              <a:t>. </a:t>
            </a:r>
            <a:endParaRPr lang="en-US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WORDLE</a:t>
            </a:r>
            <a:r>
              <a:rPr lang="en-US" baseline="0" dirty="0" smtClean="0"/>
              <a:t> created by Gayle Thieman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8ACA93-8C92-4E42-A6CC-E77CB8E5F8E6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/>
              <a:t>Paul</a:t>
            </a:r>
            <a:r>
              <a:rPr lang="en-US" baseline="0" dirty="0" smtClean="0"/>
              <a:t> Schaefer , Language Arts Teacher and Musician, Portland, OR</a:t>
            </a:r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18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Straight Connector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Straight Connector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Straight Connector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Straight Connector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Oval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Oval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Oval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Oval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2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5DA38D-7835-453D-9C20-16EC6CC6A4DD}" type="datetimeFigureOut">
              <a:rPr lang="en-US"/>
              <a:pPr>
                <a:defRPr/>
              </a:pPr>
              <a:t>11/20/11</a:t>
            </a:fld>
            <a:endParaRPr lang="en-US"/>
          </a:p>
        </p:txBody>
      </p:sp>
      <p:sp>
        <p:nvSpPr>
          <p:cNvPr id="23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1DDA92-1338-4EDE-A244-5E16DAE317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21AA-6BA4-4929-984E-676E92244229}" type="datetimeFigureOut">
              <a:rPr lang="en-US"/>
              <a:pPr>
                <a:defRPr/>
              </a:pPr>
              <a:t>11/20/11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EF48A6-E614-4E0F-BD36-F96553B5F1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2940A-498F-478C-928B-576A47C3CA47}" type="datetimeFigureOut">
              <a:rPr lang="en-US"/>
              <a:pPr>
                <a:defRPr/>
              </a:pPr>
              <a:t>11/20/11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4718A9-E7B8-4FEA-8DA5-BF75D68B94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90167DA-C8DF-40EB-8D19-A2F079231109}" type="datetimeFigureOut">
              <a:rPr lang="en-US"/>
              <a:pPr>
                <a:defRPr/>
              </a:pPr>
              <a:t>11/20/11</a:t>
            </a:fld>
            <a:endParaRPr lang="en-US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860BBB0-8B80-463C-B1EE-B547AF6576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Straight Connector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Straight Connector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Straight Connector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Oval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Oval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Oval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Oval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Straight Connector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A55959-791A-423F-972F-B286731045A4}" type="datetimeFigureOut">
              <a:rPr lang="en-US"/>
              <a:pPr>
                <a:defRPr/>
              </a:pPr>
              <a:t>11/20/11</a:t>
            </a:fld>
            <a:endParaRPr lang="en-US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08FB99-1086-4EB7-A3A8-A9F21D982E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260D85-CCE5-4E09-9E3B-BD6DCA985822}" type="datetimeFigureOut">
              <a:rPr lang="en-US"/>
              <a:pPr>
                <a:defRPr/>
              </a:pPr>
              <a:t>11/20/11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C86D07-6E79-4385-81D5-125A300652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4031ED-4048-4A63-BB47-C48E03C877AA}" type="datetimeFigureOut">
              <a:rPr lang="en-US"/>
              <a:pPr>
                <a:defRPr/>
              </a:pPr>
              <a:t>11/20/11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EE7086-BE2A-4E68-8C19-67A5510430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1DD7552-F9A7-4C9D-8680-024B1D33AD5B}" type="datetimeFigureOut">
              <a:rPr lang="en-US"/>
              <a:pPr>
                <a:defRPr/>
              </a:pPr>
              <a:t>11/20/11</a:t>
            </a:fld>
            <a:endParaRPr lang="en-US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9571501-942D-43AE-8936-E2A2AD3840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138CAD-A3AF-417A-BC08-537EF5C37455}" type="datetimeFigureOut">
              <a:rPr lang="en-US"/>
              <a:pPr>
                <a:defRPr/>
              </a:pPr>
              <a:t>11/20/11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044ECD-0F6B-4CEA-BCCC-1F47E797C9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7" name="Straight Connector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Oval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Date Placeholder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B2F0229-11C2-4435-8836-2174A62C3F8D}" type="datetimeFigureOut">
              <a:rPr lang="en-US"/>
              <a:pPr>
                <a:defRPr/>
              </a:pPr>
              <a:t>11/20/11</a:t>
            </a:fld>
            <a:endParaRPr lang="en-US"/>
          </a:p>
        </p:txBody>
      </p:sp>
      <p:sp>
        <p:nvSpPr>
          <p:cNvPr id="13" name="Slide Number Placeholder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645DABE-E6BC-4F1A-9CAF-5845B59597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Footer Placeholder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Oval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Straight Connector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3C01C60-59D6-49AB-B8CF-827F72CD1DFD}" type="datetimeFigureOut">
              <a:rPr lang="en-US"/>
              <a:pPr>
                <a:defRPr/>
              </a:pPr>
              <a:t>11/20/11</a:t>
            </a:fld>
            <a:endParaRPr lang="en-US"/>
          </a:p>
        </p:txBody>
      </p:sp>
      <p:sp>
        <p:nvSpPr>
          <p:cNvPr id="13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26487D1-5552-4F0F-89DD-4901A9F6F0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8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103B921-2729-45CD-8AE3-A838B7E6C978}" type="datetimeFigureOut">
              <a:rPr lang="en-US"/>
              <a:pPr>
                <a:defRPr/>
              </a:pPr>
              <a:t>11/20/11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928039A-686B-47C8-9FA5-6408054642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0" r:id="rId1"/>
    <p:sldLayoutId id="2147483881" r:id="rId2"/>
    <p:sldLayoutId id="2147483882" r:id="rId3"/>
    <p:sldLayoutId id="2147483879" r:id="rId4"/>
    <p:sldLayoutId id="2147483878" r:id="rId5"/>
    <p:sldLayoutId id="2147483883" r:id="rId6"/>
    <p:sldLayoutId id="2147483877" r:id="rId7"/>
    <p:sldLayoutId id="2147483884" r:id="rId8"/>
    <p:sldLayoutId id="2147483885" r:id="rId9"/>
    <p:sldLayoutId id="2147483876" r:id="rId10"/>
    <p:sldLayoutId id="214748387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wordle.net" TargetMode="External"/><Relationship Id="rId3" Type="http://schemas.openxmlformats.org/officeDocument/2006/relationships/hyperlink" Target="http://www.wordle.net/contact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hyperlink" Target="http://www.shutterstock.com/subscribe.mhtml" TargetMode="Externa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hyperlink" Target="http://www.shutterstock.com/subscribe.mhtml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93788"/>
            <a:ext cx="7772400" cy="14700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400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Visual Design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15362" name="Subtitle 2"/>
          <p:cNvSpPr>
            <a:spLocks noGrp="1"/>
          </p:cNvSpPr>
          <p:nvPr>
            <p:ph type="subTitle" idx="1"/>
          </p:nvPr>
        </p:nvSpPr>
        <p:spPr>
          <a:xfrm>
            <a:off x="1371600" y="2563813"/>
            <a:ext cx="6400800" cy="3489325"/>
          </a:xfrm>
        </p:spPr>
        <p:txBody>
          <a:bodyPr/>
          <a:lstStyle/>
          <a:p>
            <a:pPr eaLnBrk="1" hangingPunct="1"/>
            <a:endParaRPr lang="en-US" sz="2400" smtClean="0">
              <a:solidFill>
                <a:schemeClr val="tx1"/>
              </a:solidFill>
            </a:endParaRPr>
          </a:p>
          <a:p>
            <a:pPr eaLnBrk="1" hangingPunct="1"/>
            <a:endParaRPr lang="en-US" sz="2400" smtClean="0">
              <a:solidFill>
                <a:schemeClr val="tx1"/>
              </a:solidFill>
            </a:endParaRPr>
          </a:p>
          <a:p>
            <a:pPr eaLnBrk="1" hangingPunct="1"/>
            <a:endParaRPr lang="en-US" sz="2400" smtClean="0">
              <a:solidFill>
                <a:schemeClr val="tx1"/>
              </a:solidFill>
            </a:endParaRPr>
          </a:p>
          <a:p>
            <a:pPr eaLnBrk="1" hangingPunct="1"/>
            <a:endParaRPr lang="en-US" sz="2400" smtClean="0">
              <a:solidFill>
                <a:schemeClr val="tx1"/>
              </a:solidFill>
            </a:endParaRPr>
          </a:p>
          <a:p>
            <a:pPr eaLnBrk="1" hangingPunct="1"/>
            <a:r>
              <a:rPr lang="en-US" sz="2400" smtClean="0">
                <a:solidFill>
                  <a:schemeClr val="tx1"/>
                </a:solidFill>
              </a:rPr>
              <a:t>	Gayle Y. Thieman, Ed.D.</a:t>
            </a:r>
          </a:p>
          <a:p>
            <a:pPr eaLnBrk="1" hangingPunct="1"/>
            <a:r>
              <a:rPr lang="en-US" sz="2400" smtClean="0">
                <a:solidFill>
                  <a:schemeClr val="tx1"/>
                </a:solidFill>
              </a:rPr>
              <a:t>	Portland State University</a:t>
            </a:r>
          </a:p>
          <a:p>
            <a:pPr eaLnBrk="1" hangingPunct="1"/>
            <a:r>
              <a:rPr lang="en-US" sz="2400" smtClean="0">
                <a:solidFill>
                  <a:schemeClr val="tx1"/>
                </a:solidFill>
              </a:rPr>
              <a:t>	Graduate School of Education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dirty="0" smtClean="0"/>
              <a:t>Design Element: Balance</a:t>
            </a:r>
            <a:endParaRPr lang="en-US" sz="3200" dirty="0"/>
          </a:p>
        </p:txBody>
      </p:sp>
      <p:sp>
        <p:nvSpPr>
          <p:cNvPr id="29698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019300"/>
            <a:ext cx="7467600" cy="42291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smtClean="0"/>
              <a:t>Balance—weight of elements is equally distributed  horizontally, vertically, or both</a:t>
            </a:r>
          </a:p>
          <a:p>
            <a:pPr lvl="1" eaLnBrk="1" hangingPunct="1">
              <a:lnSpc>
                <a:spcPct val="90000"/>
              </a:lnSpc>
              <a:buFont typeface="Wingdings 2" pitchFamily="18" charset="2"/>
              <a:buNone/>
            </a:pPr>
            <a:endParaRPr lang="en-US" sz="2400" smtClean="0"/>
          </a:p>
          <a:p>
            <a:pPr lvl="1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n-US" sz="2400" smtClean="0"/>
              <a:t>symmetrical or formal</a:t>
            </a:r>
          </a:p>
          <a:p>
            <a:pPr lvl="1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n-US" altLang="ko-KR" sz="2400" smtClean="0">
                <a:cs typeface="휴먼매직체"/>
              </a:rPr>
              <a:t>▣     ▣    ▲</a:t>
            </a:r>
            <a:endParaRPr lang="en-US" sz="2400" smtClean="0"/>
          </a:p>
          <a:p>
            <a:pPr lvl="1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n-US" altLang="ko-KR" sz="2400" smtClean="0">
                <a:cs typeface="휴먼매직체"/>
              </a:rPr>
              <a:t>▣     ▣    ▼ </a:t>
            </a:r>
            <a:endParaRPr lang="en-US" sz="2400" smtClean="0"/>
          </a:p>
          <a:p>
            <a:pPr lvl="1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n-US" sz="2400" smtClean="0"/>
              <a:t>				asymmetrical        </a:t>
            </a:r>
            <a:r>
              <a:rPr lang="en-US" smtClean="0"/>
              <a:t>▙   ▚</a:t>
            </a:r>
            <a:endParaRPr lang="en-US" sz="2400" smtClean="0"/>
          </a:p>
          <a:p>
            <a:pPr lvl="1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n-US" sz="2400" smtClean="0"/>
              <a:t>Imbalance</a:t>
            </a:r>
            <a:endParaRPr lang="en-US" altLang="ja-JP" sz="2400" smtClean="0"/>
          </a:p>
          <a:p>
            <a:pPr lvl="1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n-US" altLang="ja-JP" sz="2400" smtClean="0"/>
              <a:t>█   ▂</a:t>
            </a:r>
            <a:endParaRPr lang="en-US" sz="2400" smtClean="0"/>
          </a:p>
          <a:p>
            <a:pPr eaLnBrk="1" hangingPunct="1">
              <a:lnSpc>
                <a:spcPct val="90000"/>
              </a:lnSpc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dirty="0" smtClean="0"/>
              <a:t>Design Element: Color</a:t>
            </a:r>
            <a:endParaRPr lang="en-US" sz="3200" dirty="0"/>
          </a:p>
        </p:txBody>
      </p:sp>
      <p:sp>
        <p:nvSpPr>
          <p:cNvPr id="30722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Color</a:t>
            </a:r>
          </a:p>
          <a:p>
            <a:pPr lvl="1" eaLnBrk="1" hangingPunct="1"/>
            <a:r>
              <a:rPr lang="en-US" sz="2400" smtClean="0"/>
              <a:t>Complementary  </a:t>
            </a:r>
          </a:p>
          <a:p>
            <a:pPr lvl="1" eaLnBrk="1" hangingPunct="1">
              <a:buFont typeface="Wingdings 2" pitchFamily="18" charset="2"/>
              <a:buNone/>
            </a:pPr>
            <a:r>
              <a:rPr lang="en-US" sz="2400" smtClean="0"/>
              <a:t>(opposites on the color wheel)</a:t>
            </a:r>
          </a:p>
          <a:p>
            <a:pPr lvl="1" eaLnBrk="1" hangingPunct="1"/>
            <a:r>
              <a:rPr lang="en-US" sz="2400" smtClean="0"/>
              <a:t>Analogous</a:t>
            </a:r>
          </a:p>
          <a:p>
            <a:pPr lvl="1" eaLnBrk="1" hangingPunct="1">
              <a:buFont typeface="Wingdings 2" pitchFamily="18" charset="2"/>
              <a:buNone/>
            </a:pPr>
            <a:r>
              <a:rPr lang="en-US" sz="2400" smtClean="0"/>
              <a:t>(contiguous on the color wheel)</a:t>
            </a:r>
          </a:p>
          <a:p>
            <a:pPr lvl="1" eaLnBrk="1" hangingPunct="1"/>
            <a:endParaRPr lang="en-US" smtClean="0"/>
          </a:p>
          <a:p>
            <a:pPr lvl="1" eaLnBrk="1" hangingPunct="1">
              <a:buFont typeface="Wingdings 2" pitchFamily="18" charset="2"/>
              <a:buNone/>
            </a:pPr>
            <a:endParaRPr lang="en-US" sz="1800" smtClean="0"/>
          </a:p>
        </p:txBody>
      </p:sp>
      <p:pic>
        <p:nvPicPr>
          <p:cNvPr id="30726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32288" y="1600200"/>
            <a:ext cx="3592512" cy="375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dirty="0" smtClean="0"/>
              <a:t>Design Element: Legibility</a:t>
            </a:r>
            <a:endParaRPr lang="en-US" sz="3200" dirty="0"/>
          </a:p>
        </p:txBody>
      </p:sp>
      <p:sp>
        <p:nvSpPr>
          <p:cNvPr id="32770" name="Content Placeholder 2"/>
          <p:cNvSpPr>
            <a:spLocks noGrp="1"/>
          </p:cNvSpPr>
          <p:nvPr>
            <p:ph sz="quarter" idx="2"/>
          </p:nvPr>
        </p:nvSpPr>
        <p:spPr>
          <a:xfrm>
            <a:off x="457200" y="1912938"/>
            <a:ext cx="3657600" cy="4335462"/>
          </a:xfrm>
        </p:spPr>
        <p:txBody>
          <a:bodyPr/>
          <a:lstStyle/>
          <a:p>
            <a:pPr eaLnBrk="1" hangingPunct="1"/>
            <a:r>
              <a:rPr lang="en-US" sz="2800" smtClean="0"/>
              <a:t>Legibility</a:t>
            </a:r>
          </a:p>
          <a:p>
            <a:pPr lvl="1" eaLnBrk="1" hangingPunct="1"/>
            <a:r>
              <a:rPr lang="en-US" sz="2400" smtClean="0"/>
              <a:t>Image size</a:t>
            </a:r>
          </a:p>
          <a:p>
            <a:pPr lvl="1" eaLnBrk="1" hangingPunct="1"/>
            <a:r>
              <a:rPr lang="en-US" sz="2400" smtClean="0"/>
              <a:t>Font</a:t>
            </a:r>
          </a:p>
          <a:p>
            <a:pPr lvl="1" eaLnBrk="1" hangingPunct="1"/>
            <a:r>
              <a:rPr lang="en-US" sz="2400" smtClean="0"/>
              <a:t>Contrast</a:t>
            </a:r>
          </a:p>
          <a:p>
            <a:pPr eaLnBrk="1" hangingPunct="1"/>
            <a:endParaRPr lang="en-US" smtClean="0"/>
          </a:p>
        </p:txBody>
      </p:sp>
      <p:pic>
        <p:nvPicPr>
          <p:cNvPr id="32771" name="Content Placeholder 6" descr="sb10069451r-001.jpg"/>
          <p:cNvPicPr>
            <a:picLocks noGrp="1" noChangeAspect="1"/>
          </p:cNvPicPr>
          <p:nvPr>
            <p:ph sz="quarter" idx="4"/>
          </p:nvPr>
        </p:nvPicPr>
        <p:blipFill>
          <a:blip r:embed="rId2"/>
          <a:srcRect t="-3125" b="-3125"/>
          <a:stretch>
            <a:fillRect/>
          </a:stretch>
        </p:blipFill>
        <p:spPr>
          <a:xfrm>
            <a:off x="3562350" y="1912938"/>
            <a:ext cx="4438650" cy="4335462"/>
          </a:xfrm>
        </p:spPr>
      </p:pic>
      <p:sp>
        <p:nvSpPr>
          <p:cNvPr id="32772" name="TextBox 7"/>
          <p:cNvSpPr txBox="1">
            <a:spLocks noChangeArrowheads="1"/>
          </p:cNvSpPr>
          <p:nvPr/>
        </p:nvSpPr>
        <p:spPr bwMode="auto">
          <a:xfrm>
            <a:off x="825500" y="4513263"/>
            <a:ext cx="226536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entury Schoolbook" pitchFamily="18" charset="0"/>
              </a:rPr>
              <a:t>Stockbyte</a:t>
            </a:r>
          </a:p>
          <a:p>
            <a:r>
              <a:rPr lang="en-US">
                <a:latin typeface="Century Schoolbook" pitchFamily="18" charset="0"/>
              </a:rPr>
              <a:t>Sb10069451r-001</a:t>
            </a:r>
          </a:p>
          <a:p>
            <a:r>
              <a:rPr lang="en-US">
                <a:latin typeface="Century Schoolbook" pitchFamily="18" charset="0"/>
              </a:rPr>
              <a:t>Road Signs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2914650" y="3200401"/>
            <a:ext cx="6308725" cy="4572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dirty="0" smtClean="0"/>
              <a:t>Design Element: Appeal </a:t>
            </a:r>
            <a:endParaRPr lang="en-US" sz="3200" dirty="0"/>
          </a:p>
        </p:txBody>
      </p:sp>
      <p:sp>
        <p:nvSpPr>
          <p:cNvPr id="33794" name="Text Placeholder 3"/>
          <p:cNvSpPr>
            <a:spLocks noGrp="1"/>
          </p:cNvSpPr>
          <p:nvPr>
            <p:ph type="body" idx="2"/>
          </p:nvPr>
        </p:nvSpPr>
        <p:spPr>
          <a:xfrm>
            <a:off x="6518275" y="274638"/>
            <a:ext cx="1820863" cy="4983162"/>
          </a:xfrm>
        </p:spPr>
        <p:txBody>
          <a:bodyPr/>
          <a:lstStyle/>
          <a:p>
            <a:pPr marL="0" lvl="1" indent="0" eaLnBrk="1" hangingPunct="1">
              <a:spcBef>
                <a:spcPts val="400"/>
              </a:spcBef>
              <a:spcAft>
                <a:spcPts val="1000"/>
              </a:spcAft>
              <a:buSzPct val="70000"/>
            </a:pPr>
            <a:endParaRPr lang="en-US" sz="2400" smtClean="0"/>
          </a:p>
          <a:p>
            <a:pPr marL="0" lvl="1" indent="0" eaLnBrk="1" hangingPunct="1">
              <a:spcBef>
                <a:spcPts val="400"/>
              </a:spcBef>
              <a:spcAft>
                <a:spcPts val="1000"/>
              </a:spcAft>
              <a:buSzPct val="70000"/>
            </a:pPr>
            <a:endParaRPr lang="en-US" sz="2400" smtClean="0"/>
          </a:p>
          <a:p>
            <a:pPr marL="0" lvl="1" indent="0" eaLnBrk="1" hangingPunct="1">
              <a:spcBef>
                <a:spcPts val="400"/>
              </a:spcBef>
              <a:spcAft>
                <a:spcPts val="1000"/>
              </a:spcAft>
              <a:buSzPct val="70000"/>
            </a:pPr>
            <a:endParaRPr lang="en-US" sz="2400" smtClean="0"/>
          </a:p>
          <a:p>
            <a:pPr marL="0" lvl="1" indent="0" eaLnBrk="1" hangingPunct="1">
              <a:spcBef>
                <a:spcPts val="400"/>
              </a:spcBef>
              <a:spcAft>
                <a:spcPts val="1000"/>
              </a:spcAft>
              <a:buSzPct val="70000"/>
            </a:pPr>
            <a:r>
              <a:rPr lang="en-US" sz="2400" smtClean="0"/>
              <a:t>Style</a:t>
            </a:r>
          </a:p>
          <a:p>
            <a:pPr marL="0" lvl="1" indent="0" eaLnBrk="1" hangingPunct="1">
              <a:spcBef>
                <a:spcPts val="400"/>
              </a:spcBef>
              <a:spcAft>
                <a:spcPts val="1000"/>
              </a:spcAft>
              <a:buSzPct val="70000"/>
            </a:pPr>
            <a:r>
              <a:rPr lang="en-US" sz="2400" smtClean="0"/>
              <a:t>Surprise</a:t>
            </a:r>
          </a:p>
          <a:p>
            <a:pPr marL="0" lvl="1" indent="0" eaLnBrk="1" hangingPunct="1">
              <a:spcBef>
                <a:spcPts val="400"/>
              </a:spcBef>
              <a:spcAft>
                <a:spcPts val="1000"/>
              </a:spcAft>
              <a:buSzPct val="70000"/>
            </a:pPr>
            <a:r>
              <a:rPr lang="en-US" sz="2400" smtClean="0"/>
              <a:t>Texture</a:t>
            </a:r>
          </a:p>
          <a:p>
            <a:pPr marL="0" lvl="1" indent="0" eaLnBrk="1" hangingPunct="1">
              <a:spcBef>
                <a:spcPts val="400"/>
              </a:spcBef>
              <a:spcAft>
                <a:spcPts val="1000"/>
              </a:spcAft>
              <a:buSzPct val="70000"/>
            </a:pPr>
            <a:r>
              <a:rPr lang="en-US" sz="2400" smtClean="0"/>
              <a:t>Interaction</a:t>
            </a:r>
          </a:p>
          <a:p>
            <a:pPr eaLnBrk="1" hangingPunct="1"/>
            <a:endParaRPr lang="en-US" smtClean="0"/>
          </a:p>
        </p:txBody>
      </p:sp>
      <p:pic>
        <p:nvPicPr>
          <p:cNvPr id="33795" name="Content Placeholder 5" descr="interactive poster.jpg"/>
          <p:cNvPicPr>
            <a:picLocks noGrp="1" noChangeAspect="1"/>
          </p:cNvPicPr>
          <p:nvPr>
            <p:ph sz="quarter" idx="1"/>
          </p:nvPr>
        </p:nvPicPr>
        <p:blipFill>
          <a:blip r:embed="rId3"/>
          <a:srcRect l="-9409" r="-9409"/>
          <a:stretch>
            <a:fillRect/>
          </a:stretch>
        </p:blipFill>
        <p:spPr>
          <a:xfrm>
            <a:off x="304800" y="274638"/>
            <a:ext cx="5638800" cy="63277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Credits</a:t>
            </a:r>
            <a:endParaRPr lang="en-US" dirty="0"/>
          </a:p>
        </p:txBody>
      </p:sp>
      <p:sp>
        <p:nvSpPr>
          <p:cNvPr id="35842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r>
              <a:rPr lang="en-US" dirty="0" err="1" smtClean="0"/>
              <a:t>Smaldino</a:t>
            </a:r>
            <a:r>
              <a:rPr lang="en-US" dirty="0" smtClean="0"/>
              <a:t>, </a:t>
            </a:r>
            <a:r>
              <a:rPr lang="en-US" dirty="0" err="1" smtClean="0"/>
              <a:t>Lowther</a:t>
            </a:r>
            <a:r>
              <a:rPr lang="en-US" dirty="0" smtClean="0"/>
              <a:t>, and Russell (2012)</a:t>
            </a:r>
            <a:r>
              <a:rPr lang="en-US" i="1" dirty="0" smtClean="0"/>
              <a:t>.  Instructional Technology and Media for Learning</a:t>
            </a:r>
            <a:r>
              <a:rPr lang="en-US" dirty="0" smtClean="0"/>
              <a:t>. Pearson, Inc.</a:t>
            </a:r>
          </a:p>
          <a:p>
            <a:pPr eaLnBrk="1" hangingPunct="1"/>
            <a:r>
              <a:rPr lang="en-US" dirty="0" smtClean="0"/>
              <a:t>Clark, R. &amp; Lyons (2004) </a:t>
            </a:r>
            <a:r>
              <a:rPr lang="en-US" i="1" dirty="0" smtClean="0"/>
              <a:t>Graphics for learning</a:t>
            </a:r>
            <a:r>
              <a:rPr lang="en-US" dirty="0" smtClean="0"/>
              <a:t>. Francisco: </a:t>
            </a:r>
            <a:r>
              <a:rPr lang="en-US" dirty="0" smtClean="0"/>
              <a:t>Pfeiffer</a:t>
            </a:r>
          </a:p>
          <a:p>
            <a:pPr eaLnBrk="1" hangingPunct="1"/>
            <a:r>
              <a:rPr lang="en-US" dirty="0" err="1" smtClean="0"/>
              <a:t>Wordle</a:t>
            </a:r>
            <a:r>
              <a:rPr lang="en-US" dirty="0" smtClean="0"/>
              <a:t> created with software at </a:t>
            </a:r>
          </a:p>
          <a:p>
            <a:pPr eaLnBrk="1" hangingPunct="1">
              <a:buNone/>
            </a:pPr>
            <a:r>
              <a:rPr lang="en-US" dirty="0" smtClean="0">
                <a:hlinkClick r:id="rId2"/>
              </a:rPr>
              <a:t>http://www.wordle.net</a:t>
            </a:r>
            <a:r>
              <a:rPr lang="en-US" dirty="0" smtClean="0"/>
              <a:t>  © 2009 </a:t>
            </a:r>
            <a:r>
              <a:rPr lang="en-US" u="sng" dirty="0" smtClean="0">
                <a:hlinkClick r:id="rId3"/>
              </a:rPr>
              <a:t>Jonathan Feinberg</a:t>
            </a:r>
            <a:endParaRPr lang="en-US" u="sng" dirty="0" smtClean="0"/>
          </a:p>
          <a:p>
            <a:pPr eaLnBrk="1" hangingPunct="1"/>
            <a:r>
              <a:rPr lang="en-US" dirty="0" smtClean="0"/>
              <a:t>Poster Collage created by Paul Schaefer</a:t>
            </a:r>
            <a:r>
              <a:rPr lang="en-US" smtClean="0"/>
              <a:t>, Portland, OR</a:t>
            </a:r>
          </a:p>
          <a:p>
            <a:pPr eaLnBrk="1" hangingPunct="1">
              <a:buFont typeface="Wingdings" pitchFamily="2" charset="2"/>
              <a:buNone/>
            </a:pPr>
            <a:endParaRPr lang="en-US" u="sng" dirty="0" smtClean="0"/>
          </a:p>
          <a:p>
            <a:pPr eaLnBrk="1" hangingPunct="1">
              <a:buFont typeface="Wingdings" pitchFamily="2" charset="2"/>
              <a:buNone/>
            </a:pPr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027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dirty="0" smtClean="0"/>
              <a:t>Visual Literacy</a:t>
            </a:r>
            <a:endParaRPr lang="en-US" sz="3200" dirty="0"/>
          </a:p>
        </p:txBody>
      </p:sp>
      <p:sp>
        <p:nvSpPr>
          <p:cNvPr id="17410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04913"/>
            <a:ext cx="8229600" cy="4708525"/>
          </a:xfrm>
        </p:spPr>
        <p:txBody>
          <a:bodyPr/>
          <a:lstStyle/>
          <a:p>
            <a:pPr eaLnBrk="1" hangingPunct="1"/>
            <a:r>
              <a:rPr lang="en-US" sz="2800" smtClean="0"/>
              <a:t>Is a learned ability</a:t>
            </a:r>
          </a:p>
          <a:p>
            <a:pPr eaLnBrk="1" hangingPunct="1"/>
            <a:r>
              <a:rPr lang="en-US" sz="2800" smtClean="0"/>
              <a:t>Involves interpreting visual images</a:t>
            </a:r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  <a:p>
            <a:pPr eaLnBrk="1" hangingPunct="1"/>
            <a:endParaRPr lang="en-US" smtClean="0"/>
          </a:p>
          <a:p>
            <a:pPr marL="342900" lvl="1" indent="-342900" eaLnBrk="1" hangingPunct="1">
              <a:buFont typeface="Wingdings 2" pitchFamily="18" charset="2"/>
              <a:buNone/>
            </a:pPr>
            <a:r>
              <a:rPr lang="en-US" smtClean="0"/>
              <a:t/>
            </a:r>
            <a:br>
              <a:rPr lang="en-US" smtClean="0"/>
            </a:br>
            <a:endParaRPr lang="en-US" smtClean="0"/>
          </a:p>
          <a:p>
            <a:pPr marL="342900" lvl="1" indent="-342900" eaLnBrk="1" hangingPunct="1">
              <a:buFont typeface="Wingdings 2" pitchFamily="18" charset="2"/>
              <a:buNone/>
            </a:pPr>
            <a:endParaRPr lang="en-US" smtClean="0"/>
          </a:p>
          <a:p>
            <a:pPr marL="342900" lvl="1" indent="-342900" eaLnBrk="1" hangingPunct="1">
              <a:buFont typeface="Wingdings 2" pitchFamily="18" charset="2"/>
              <a:buNone/>
            </a:pPr>
            <a:endParaRPr lang="en-US" smtClean="0"/>
          </a:p>
          <a:p>
            <a:pPr marL="342900" lvl="1" indent="-342900" eaLnBrk="1" hangingPunct="1">
              <a:buFont typeface="Wingdings 2" pitchFamily="18" charset="2"/>
              <a:buNone/>
            </a:pPr>
            <a:endParaRPr lang="en-US" smtClean="0"/>
          </a:p>
          <a:p>
            <a:pPr marL="342900" lvl="1" indent="-342900" eaLnBrk="1" hangingPunct="1">
              <a:buFont typeface="Wingdings 2" pitchFamily="18" charset="2"/>
              <a:buNone/>
            </a:pPr>
            <a:endParaRPr lang="en-US" smtClean="0"/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</p:txBody>
      </p:sp>
      <p:pic>
        <p:nvPicPr>
          <p:cNvPr id="1741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86200" y="2924175"/>
            <a:ext cx="1371600" cy="101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5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70063" y="2509838"/>
            <a:ext cx="4232275" cy="311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1"/>
            <a:ext cx="6308725" cy="4572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b="0" dirty="0" smtClean="0"/>
              <a:t>Visual Literacy also</a:t>
            </a:r>
            <a:endParaRPr lang="en-US" sz="3200" b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>
          <a:xfrm>
            <a:off x="6811963" y="274638"/>
            <a:ext cx="1527175" cy="6308725"/>
          </a:xfrm>
        </p:spPr>
        <p:txBody>
          <a:bodyPr>
            <a:normAutofit fontScale="47500" lnSpcReduction="20000"/>
          </a:bodyPr>
          <a:lstStyle/>
          <a:p>
            <a:pPr eaLnBrk="1" fontAlgn="auto" hangingPunct="1">
              <a:buFont typeface="Wingdings"/>
              <a:buNone/>
              <a:defRPr/>
            </a:pPr>
            <a:r>
              <a:rPr lang="en-US" sz="4500" dirty="0" smtClean="0"/>
              <a:t>involves </a:t>
            </a:r>
            <a:r>
              <a:rPr lang="en-US" sz="4500" b="1" dirty="0" smtClean="0"/>
              <a:t>creating</a:t>
            </a:r>
            <a:r>
              <a:rPr lang="en-US" sz="4500" dirty="0" smtClean="0"/>
              <a:t> visual images</a:t>
            </a:r>
          </a:p>
          <a:p>
            <a:pPr eaLnBrk="1" fontAlgn="auto" hangingPunct="1">
              <a:buFont typeface="Wingdings"/>
              <a:buNone/>
              <a:defRPr/>
            </a:pPr>
            <a:r>
              <a:rPr lang="en-US" sz="4500" dirty="0" smtClean="0"/>
              <a:t>Educators need to teach the skills to decode or interpret and also to encode or create visuals</a:t>
            </a:r>
          </a:p>
          <a:p>
            <a:pPr eaLnBrk="1" fontAlgn="auto" hangingPunct="1">
              <a:buFont typeface="Wingdings"/>
              <a:buNone/>
              <a:defRPr/>
            </a:pPr>
            <a:endParaRPr lang="en-US" sz="4500" dirty="0" smtClean="0"/>
          </a:p>
          <a:p>
            <a:pPr eaLnBrk="1" fontAlgn="auto" hangingPunct="1">
              <a:buFont typeface="Wingdings"/>
              <a:buNone/>
              <a:defRPr/>
            </a:pPr>
            <a:r>
              <a:rPr lang="en-US" sz="2947" dirty="0" err="1" smtClean="0"/>
              <a:t>Lifesize</a:t>
            </a:r>
            <a:r>
              <a:rPr lang="en-US" sz="2947" dirty="0" smtClean="0"/>
              <a:t> 82821249</a:t>
            </a:r>
          </a:p>
          <a:p>
            <a:pPr eaLnBrk="1" fontAlgn="auto" hangingPunct="1">
              <a:buFont typeface="Wingdings"/>
              <a:buNone/>
              <a:defRPr/>
            </a:pPr>
            <a:r>
              <a:rPr lang="en-US" sz="2947" dirty="0" smtClean="0"/>
              <a:t>Comic Book Artist</a:t>
            </a:r>
          </a:p>
          <a:p>
            <a:pPr eaLnBrk="1" fontAlgn="auto" hangingPunct="1">
              <a:buFont typeface="Wingdings"/>
              <a:buNone/>
              <a:defRPr/>
            </a:pPr>
            <a:r>
              <a:rPr lang="en-US" sz="1800" dirty="0" smtClean="0"/>
              <a:t>….</a:t>
            </a:r>
            <a:endParaRPr lang="en-US" sz="1800" dirty="0"/>
          </a:p>
        </p:txBody>
      </p:sp>
      <p:pic>
        <p:nvPicPr>
          <p:cNvPr id="19459" name="Content Placeholder 4" descr="82821249.jpg"/>
          <p:cNvPicPr>
            <a:picLocks noGrp="1" noChangeAspect="1"/>
          </p:cNvPicPr>
          <p:nvPr>
            <p:ph sz="quarter" idx="1"/>
          </p:nvPr>
        </p:nvPicPr>
        <p:blipFill>
          <a:blip r:embed="rId3"/>
          <a:srcRect l="-9325" r="-9325"/>
          <a:stretch>
            <a:fillRect/>
          </a:stretch>
        </p:blipFill>
        <p:spPr>
          <a:xfrm>
            <a:off x="304800" y="274638"/>
            <a:ext cx="5638800" cy="63277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dirty="0" smtClean="0"/>
              <a:t>Differences in Interpretation of  Visual Images</a:t>
            </a:r>
            <a:endParaRPr lang="en-US" sz="3200" dirty="0"/>
          </a:p>
        </p:txBody>
      </p:sp>
      <p:sp>
        <p:nvSpPr>
          <p:cNvPr id="21506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r>
              <a:rPr lang="en-US" sz="2800" smtClean="0"/>
              <a:t>Developmental differences</a:t>
            </a:r>
          </a:p>
          <a:p>
            <a:pPr lvl="1" eaLnBrk="1" hangingPunct="1"/>
            <a:r>
              <a:rPr lang="en-US" sz="2400" smtClean="0"/>
              <a:t>Younger students:  focus on parts of the image and produce literal interpretations</a:t>
            </a:r>
          </a:p>
          <a:p>
            <a:pPr lvl="1" eaLnBrk="1" hangingPunct="1"/>
            <a:r>
              <a:rPr lang="en-US" sz="2400" smtClean="0"/>
              <a:t>Older students look at the whole image and interpret the meaning of the images</a:t>
            </a:r>
          </a:p>
          <a:p>
            <a:pPr lvl="1" eaLnBrk="1" hangingPunct="1"/>
            <a:endParaRPr lang="en-US" sz="2400" smtClean="0"/>
          </a:p>
          <a:p>
            <a:pPr eaLnBrk="1" hangingPunct="1"/>
            <a:r>
              <a:rPr lang="en-US" sz="2800" smtClean="0"/>
              <a:t>Cultural differences</a:t>
            </a:r>
          </a:p>
          <a:p>
            <a:pPr lvl="1" eaLnBrk="1" hangingPunct="1"/>
            <a:r>
              <a:rPr lang="en-US" sz="2400" smtClean="0"/>
              <a:t>Students interpret images that reflect their culture and environment differently than images that are foreign to their experience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dirty="0" smtClean="0"/>
              <a:t>Types of Visuals</a:t>
            </a:r>
            <a:endParaRPr lang="en-US" sz="3200" dirty="0"/>
          </a:p>
        </p:txBody>
      </p:sp>
      <p:sp>
        <p:nvSpPr>
          <p:cNvPr id="22530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Photograph or realistic graphic</a:t>
            </a:r>
          </a:p>
          <a:p>
            <a:pPr eaLnBrk="1" hangingPunct="1"/>
            <a:r>
              <a:rPr lang="en-US" smtClean="0"/>
              <a:t>Analogy--drawing, sketch, diagram</a:t>
            </a:r>
          </a:p>
          <a:p>
            <a:pPr eaLnBrk="1" hangingPunct="1"/>
            <a:r>
              <a:rPr lang="en-US" smtClean="0"/>
              <a:t>Chart--table, flow chart, timelines, maps</a:t>
            </a:r>
          </a:p>
          <a:p>
            <a:pPr eaLnBrk="1" hangingPunct="1"/>
            <a:endParaRPr lang="en-US" smtClean="0"/>
          </a:p>
          <a:p>
            <a:pPr eaLnBrk="1" hangingPunct="1">
              <a:buFont typeface="Wingdings" pitchFamily="2" charset="2"/>
              <a:buNone/>
            </a:pPr>
            <a:endParaRPr lang="en-US" sz="1800" smtClean="0"/>
          </a:p>
        </p:txBody>
      </p:sp>
      <p:pic>
        <p:nvPicPr>
          <p:cNvPr id="22533" name="Picture 5" descr="stock photo : Abstract flowchart diagram. Computer program algorithm.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27500" y="1417638"/>
            <a:ext cx="3797300" cy="3965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dirty="0" smtClean="0"/>
              <a:t>Other Types of Visuals</a:t>
            </a:r>
            <a:endParaRPr lang="en-US" sz="3200" dirty="0"/>
          </a:p>
        </p:txBody>
      </p:sp>
      <p:sp>
        <p:nvSpPr>
          <p:cNvPr id="24579" name="Content Placeholder 4"/>
          <p:cNvSpPr>
            <a:spLocks noGrp="1"/>
          </p:cNvSpPr>
          <p:nvPr>
            <p:ph sz="quarter" idx="2"/>
          </p:nvPr>
        </p:nvSpPr>
        <p:spPr>
          <a:xfrm>
            <a:off x="4865688" y="1790700"/>
            <a:ext cx="3062287" cy="3325813"/>
          </a:xfrm>
        </p:spPr>
        <p:txBody>
          <a:bodyPr/>
          <a:lstStyle/>
          <a:p>
            <a:pPr eaLnBrk="1" hangingPunct="1"/>
            <a:r>
              <a:rPr lang="en-US" smtClean="0"/>
              <a:t>Graph--bar, pictorial, circle, line</a:t>
            </a:r>
          </a:p>
          <a:p>
            <a:pPr eaLnBrk="1" hangingPunct="1"/>
            <a:r>
              <a:rPr lang="en-US" smtClean="0"/>
              <a:t>Diagram--steps in process</a:t>
            </a:r>
          </a:p>
          <a:p>
            <a:pPr eaLnBrk="1" hangingPunct="1"/>
            <a:r>
              <a:rPr lang="en-US" smtClean="0"/>
              <a:t>Interpretation--model</a:t>
            </a:r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</p:txBody>
      </p:sp>
      <p:pic>
        <p:nvPicPr>
          <p:cNvPr id="24584" name="Picture 8" descr="stock vector : Easily editable graphs and charts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0263" y="1790700"/>
            <a:ext cx="3775075" cy="394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Visuals are used to</a:t>
            </a:r>
            <a:endParaRPr lang="en-US" dirty="0"/>
          </a:p>
        </p:txBody>
      </p:sp>
      <p:sp>
        <p:nvSpPr>
          <p:cNvPr id="26626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r>
              <a:rPr lang="en-US" sz="2800" smtClean="0"/>
              <a:t>Help students see relationships</a:t>
            </a:r>
          </a:p>
          <a:p>
            <a:pPr eaLnBrk="1" hangingPunct="1"/>
            <a:r>
              <a:rPr lang="en-US" sz="2800" smtClean="0"/>
              <a:t>Stimulate students’ interest</a:t>
            </a:r>
          </a:p>
          <a:p>
            <a:pPr eaLnBrk="1" hangingPunct="1"/>
            <a:r>
              <a:rPr lang="en-US" sz="2800" smtClean="0"/>
              <a:t>Focus  attention through </a:t>
            </a:r>
          </a:p>
          <a:p>
            <a:pPr lvl="1" eaLnBrk="1" hangingPunct="1"/>
            <a:r>
              <a:rPr lang="en-US" sz="2800" smtClean="0"/>
              <a:t>color</a:t>
            </a:r>
          </a:p>
          <a:p>
            <a:pPr lvl="1" eaLnBrk="1" hangingPunct="1"/>
            <a:r>
              <a:rPr lang="en-US" sz="2800" smtClean="0"/>
              <a:t>animation,</a:t>
            </a:r>
          </a:p>
          <a:p>
            <a:pPr lvl="1" eaLnBrk="1" hangingPunct="1"/>
            <a:r>
              <a:rPr lang="en-US" sz="2800" smtClean="0"/>
              <a:t>symbols</a:t>
            </a:r>
          </a:p>
          <a:p>
            <a:pPr lvl="1" eaLnBrk="1" hangingPunct="1"/>
            <a:r>
              <a:rPr lang="en-US" sz="2800" smtClean="0"/>
              <a:t>repeated information</a:t>
            </a:r>
          </a:p>
          <a:p>
            <a:pPr eaLnBrk="1" hangingPunct="1"/>
            <a:r>
              <a:rPr lang="en-US" sz="2800" smtClean="0"/>
              <a:t>Recall previous learning</a:t>
            </a:r>
          </a:p>
          <a:p>
            <a:pPr eaLnBrk="1" hangingPunct="1"/>
            <a:r>
              <a:rPr lang="en-US" sz="2800" smtClean="0"/>
              <a:t>Simplify complex topics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36207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dirty="0" smtClean="0"/>
              <a:t>Elements of Visual Design</a:t>
            </a:r>
            <a:endParaRPr lang="en-US" sz="3200" dirty="0"/>
          </a:p>
        </p:txBody>
      </p:sp>
      <p:sp>
        <p:nvSpPr>
          <p:cNvPr id="27650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035175"/>
            <a:ext cx="7467600" cy="3863975"/>
          </a:xfrm>
        </p:spPr>
        <p:txBody>
          <a:bodyPr/>
          <a:lstStyle/>
          <a:p>
            <a:pPr eaLnBrk="1" hangingPunct="1"/>
            <a:r>
              <a:rPr lang="en-US" sz="2800" smtClean="0"/>
              <a:t>Arrangement--pattern of words and images</a:t>
            </a:r>
          </a:p>
          <a:p>
            <a:pPr lvl="1" eaLnBrk="1" hangingPunct="1"/>
            <a:r>
              <a:rPr lang="en-US" sz="2400" smtClean="0"/>
              <a:t>Follow a consistent pattern so the viewer knows what to expect </a:t>
            </a:r>
          </a:p>
          <a:p>
            <a:pPr lvl="1" eaLnBrk="1" hangingPunct="1">
              <a:buFont typeface="Wingdings 2" pitchFamily="18" charset="2"/>
              <a:buNone/>
            </a:pPr>
            <a:r>
              <a:rPr lang="en-US" sz="2400" smtClean="0"/>
              <a:t>OR </a:t>
            </a:r>
          </a:p>
          <a:p>
            <a:pPr lvl="1" eaLnBrk="1" hangingPunct="1"/>
            <a:r>
              <a:rPr lang="en-US" sz="2400" smtClean="0"/>
              <a:t>Create a novel pattern to stimulate interest such as……</a:t>
            </a:r>
          </a:p>
          <a:p>
            <a:pPr lvl="1" eaLnBrk="1" hangingPunct="1"/>
            <a:endParaRPr lang="en-US" smtClean="0"/>
          </a:p>
          <a:p>
            <a:pPr lvl="1" eaLnBrk="1" hangingPunct="1"/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Visual Literacy WORDLE</a:t>
            </a:r>
            <a:endParaRPr lang="en-US" dirty="0"/>
          </a:p>
        </p:txBody>
      </p:sp>
      <p:pic>
        <p:nvPicPr>
          <p:cNvPr id="28674" name="Content Placeholder 3" descr="VisualLiteracyWordle.pdf"/>
          <p:cNvPicPr>
            <a:picLocks noGrp="1" noChangeAspect="1"/>
          </p:cNvPicPr>
          <p:nvPr>
            <p:ph sz="quarter" idx="1"/>
          </p:nvPr>
        </p:nvPicPr>
        <p:blipFill>
          <a:blip r:embed="rId3"/>
          <a:srcRect l="-9200" r="-9200"/>
          <a:stretch>
            <a:fillRect/>
          </a:stretch>
        </p:blipFill>
        <p:spPr>
          <a:xfrm>
            <a:off x="457200" y="1600200"/>
            <a:ext cx="7467600" cy="48736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Oriel.thmx</Template>
  <TotalTime>622</TotalTime>
  <Words>400</Words>
  <Application>Microsoft Macintosh PowerPoint</Application>
  <PresentationFormat>On-screen Show (4:3)</PresentationFormat>
  <Paragraphs>99</Paragraphs>
  <Slides>14</Slides>
  <Notes>8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Oriel</vt:lpstr>
      <vt:lpstr>Visual Design </vt:lpstr>
      <vt:lpstr>Visual Literacy</vt:lpstr>
      <vt:lpstr>Visual Literacy also</vt:lpstr>
      <vt:lpstr>Differences in Interpretation of  Visual Images</vt:lpstr>
      <vt:lpstr>Types of Visuals</vt:lpstr>
      <vt:lpstr>Other Types of Visuals</vt:lpstr>
      <vt:lpstr>Visuals are used to</vt:lpstr>
      <vt:lpstr>Elements of Visual Design</vt:lpstr>
      <vt:lpstr>Visual Literacy WORDLE</vt:lpstr>
      <vt:lpstr>Design Element: Balance</vt:lpstr>
      <vt:lpstr>Design Element: Color</vt:lpstr>
      <vt:lpstr>Design Element: Legibility</vt:lpstr>
      <vt:lpstr>Design Element: Appeal </vt:lpstr>
      <vt:lpstr>Credits</vt:lpstr>
    </vt:vector>
  </TitlesOfParts>
  <Company>Portland State 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Visual Design </dc:title>
  <dc:creator>Gayle Thieman</dc:creator>
  <cp:lastModifiedBy>Gayle Thieman</cp:lastModifiedBy>
  <cp:revision>37</cp:revision>
  <cp:lastPrinted>2011-10-05T06:57:31Z</cp:lastPrinted>
  <dcterms:created xsi:type="dcterms:W3CDTF">2011-11-20T22:35:03Z</dcterms:created>
  <dcterms:modified xsi:type="dcterms:W3CDTF">2011-11-20T22:40:44Z</dcterms:modified>
</cp:coreProperties>
</file>