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charts/chart1.xml" ContentType="application/vnd.openxmlformats-officedocument.drawingml.chart+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charts/chart2.xml" ContentType="application/vnd.openxmlformats-officedocument.drawingml.char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96" r:id="rId1"/>
  </p:sldMasterIdLst>
  <p:notesMasterIdLst>
    <p:notesMasterId r:id="rId27"/>
  </p:notesMasterIdLst>
  <p:sldIdLst>
    <p:sldId id="287" r:id="rId2"/>
    <p:sldId id="258" r:id="rId3"/>
    <p:sldId id="259" r:id="rId4"/>
    <p:sldId id="271" r:id="rId5"/>
    <p:sldId id="257" r:id="rId6"/>
    <p:sldId id="283" r:id="rId7"/>
    <p:sldId id="261" r:id="rId8"/>
    <p:sldId id="262" r:id="rId9"/>
    <p:sldId id="263" r:id="rId10"/>
    <p:sldId id="285" r:id="rId11"/>
    <p:sldId id="264" r:id="rId12"/>
    <p:sldId id="284" r:id="rId13"/>
    <p:sldId id="265" r:id="rId14"/>
    <p:sldId id="266" r:id="rId15"/>
    <p:sldId id="268" r:id="rId16"/>
    <p:sldId id="267" r:id="rId17"/>
    <p:sldId id="272" r:id="rId18"/>
    <p:sldId id="279" r:id="rId19"/>
    <p:sldId id="273" r:id="rId20"/>
    <p:sldId id="280" r:id="rId21"/>
    <p:sldId id="281" r:id="rId22"/>
    <p:sldId id="274" r:id="rId23"/>
    <p:sldId id="276" r:id="rId24"/>
    <p:sldId id="282" r:id="rId25"/>
    <p:sldId id="28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EEE6"/>
    <a:srgbClr val="FFDAC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72511" autoAdjust="0"/>
  </p:normalViewPr>
  <p:slideViewPr>
    <p:cSldViewPr snapToGrid="0" snapToObjects="1">
      <p:cViewPr varScale="1">
        <p:scale>
          <a:sx n="73" d="100"/>
          <a:sy n="73" d="100"/>
        </p:scale>
        <p:origin x="-11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notesMaster" Target="notesMasters/notes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usie:Desktop:Dissertation:AT_tool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usie:Desktop:Dissertation:Dissertation%20Drafts:Odds_rati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bar"/>
        <c:grouping val="clustered"/>
        <c:ser>
          <c:idx val="0"/>
          <c:order val="0"/>
          <c:tx>
            <c:strRef>
              <c:f>Sheet1!$A$176</c:f>
              <c:strCache>
                <c:ptCount val="1"/>
                <c:pt idx="0">
                  <c:v>Humanities, Foreign Language, Other</c:v>
                </c:pt>
              </c:strCache>
            </c:strRef>
          </c:tx>
          <c:cat>
            <c:strRef>
              <c:f>Sheet1!$B$175:$J$175</c:f>
              <c:strCache>
                <c:ptCount val="9"/>
                <c:pt idx="0">
                  <c:v>Physical Adaptations</c:v>
                </c:pt>
                <c:pt idx="1">
                  <c:v>Large Print</c:v>
                </c:pt>
                <c:pt idx="2">
                  <c:v>Books on Tape</c:v>
                </c:pt>
                <c:pt idx="3">
                  <c:v>Calculator</c:v>
                </c:pt>
                <c:pt idx="4">
                  <c:v>Communication Aids</c:v>
                </c:pt>
                <c:pt idx="5">
                  <c:v>Computer</c:v>
                </c:pt>
                <c:pt idx="6">
                  <c:v>Software</c:v>
                </c:pt>
                <c:pt idx="7">
                  <c:v>Hardware</c:v>
                </c:pt>
                <c:pt idx="8">
                  <c:v>AT</c:v>
                </c:pt>
              </c:strCache>
            </c:strRef>
          </c:cat>
          <c:val>
            <c:numRef>
              <c:f>Sheet1!$B$176:$J$176</c:f>
              <c:numCache>
                <c:formatCode>General</c:formatCode>
                <c:ptCount val="9"/>
                <c:pt idx="0">
                  <c:v>1.3</c:v>
                </c:pt>
                <c:pt idx="1">
                  <c:v>0.8</c:v>
                </c:pt>
                <c:pt idx="2">
                  <c:v>5.5</c:v>
                </c:pt>
                <c:pt idx="3">
                  <c:v>9.2</c:v>
                </c:pt>
                <c:pt idx="4">
                  <c:v>0.0</c:v>
                </c:pt>
                <c:pt idx="5">
                  <c:v>3.3</c:v>
                </c:pt>
                <c:pt idx="6">
                  <c:v>0.0</c:v>
                </c:pt>
                <c:pt idx="7">
                  <c:v>0.0</c:v>
                </c:pt>
                <c:pt idx="8">
                  <c:v>13.4</c:v>
                </c:pt>
              </c:numCache>
            </c:numRef>
          </c:val>
        </c:ser>
        <c:ser>
          <c:idx val="1"/>
          <c:order val="1"/>
          <c:tx>
            <c:strRef>
              <c:f>Sheet1!$A$177</c:f>
              <c:strCache>
                <c:ptCount val="1"/>
                <c:pt idx="0">
                  <c:v>Social Science</c:v>
                </c:pt>
              </c:strCache>
            </c:strRef>
          </c:tx>
          <c:cat>
            <c:strRef>
              <c:f>Sheet1!$B$175:$J$175</c:f>
              <c:strCache>
                <c:ptCount val="9"/>
                <c:pt idx="0">
                  <c:v>Physical Adaptations</c:v>
                </c:pt>
                <c:pt idx="1">
                  <c:v>Large Print</c:v>
                </c:pt>
                <c:pt idx="2">
                  <c:v>Books on Tape</c:v>
                </c:pt>
                <c:pt idx="3">
                  <c:v>Calculator</c:v>
                </c:pt>
                <c:pt idx="4">
                  <c:v>Communication Aids</c:v>
                </c:pt>
                <c:pt idx="5">
                  <c:v>Computer</c:v>
                </c:pt>
                <c:pt idx="6">
                  <c:v>Software</c:v>
                </c:pt>
                <c:pt idx="7">
                  <c:v>Hardware</c:v>
                </c:pt>
                <c:pt idx="8">
                  <c:v>AT</c:v>
                </c:pt>
              </c:strCache>
            </c:strRef>
          </c:cat>
          <c:val>
            <c:numRef>
              <c:f>Sheet1!$B$177:$J$177</c:f>
              <c:numCache>
                <c:formatCode>General</c:formatCode>
                <c:ptCount val="9"/>
                <c:pt idx="0">
                  <c:v>3.8</c:v>
                </c:pt>
                <c:pt idx="1">
                  <c:v>0.5</c:v>
                </c:pt>
                <c:pt idx="2">
                  <c:v>1.8</c:v>
                </c:pt>
                <c:pt idx="3">
                  <c:v>6.7</c:v>
                </c:pt>
                <c:pt idx="4">
                  <c:v>0.0</c:v>
                </c:pt>
                <c:pt idx="5">
                  <c:v>5.5</c:v>
                </c:pt>
                <c:pt idx="6">
                  <c:v>0.8</c:v>
                </c:pt>
                <c:pt idx="7">
                  <c:v>0.0</c:v>
                </c:pt>
                <c:pt idx="8">
                  <c:v>15.7</c:v>
                </c:pt>
              </c:numCache>
            </c:numRef>
          </c:val>
        </c:ser>
        <c:ser>
          <c:idx val="2"/>
          <c:order val="2"/>
          <c:tx>
            <c:strRef>
              <c:f>Sheet1!$A$178</c:f>
              <c:strCache>
                <c:ptCount val="1"/>
                <c:pt idx="0">
                  <c:v>Science</c:v>
                </c:pt>
              </c:strCache>
            </c:strRef>
          </c:tx>
          <c:cat>
            <c:strRef>
              <c:f>Sheet1!$B$175:$J$175</c:f>
              <c:strCache>
                <c:ptCount val="9"/>
                <c:pt idx="0">
                  <c:v>Physical Adaptations</c:v>
                </c:pt>
                <c:pt idx="1">
                  <c:v>Large Print</c:v>
                </c:pt>
                <c:pt idx="2">
                  <c:v>Books on Tape</c:v>
                </c:pt>
                <c:pt idx="3">
                  <c:v>Calculator</c:v>
                </c:pt>
                <c:pt idx="4">
                  <c:v>Communication Aids</c:v>
                </c:pt>
                <c:pt idx="5">
                  <c:v>Computer</c:v>
                </c:pt>
                <c:pt idx="6">
                  <c:v>Software</c:v>
                </c:pt>
                <c:pt idx="7">
                  <c:v>Hardware</c:v>
                </c:pt>
                <c:pt idx="8">
                  <c:v>AT</c:v>
                </c:pt>
              </c:strCache>
            </c:strRef>
          </c:cat>
          <c:val>
            <c:numRef>
              <c:f>Sheet1!$B$178:$J$178</c:f>
              <c:numCache>
                <c:formatCode>General</c:formatCode>
                <c:ptCount val="9"/>
                <c:pt idx="0">
                  <c:v>4.8</c:v>
                </c:pt>
                <c:pt idx="1">
                  <c:v>0.9</c:v>
                </c:pt>
                <c:pt idx="2">
                  <c:v>3.4</c:v>
                </c:pt>
                <c:pt idx="3">
                  <c:v>17.5</c:v>
                </c:pt>
                <c:pt idx="4">
                  <c:v>0.0</c:v>
                </c:pt>
                <c:pt idx="5">
                  <c:v>5.8</c:v>
                </c:pt>
                <c:pt idx="6">
                  <c:v>0.6</c:v>
                </c:pt>
                <c:pt idx="7">
                  <c:v>0.6</c:v>
                </c:pt>
                <c:pt idx="8">
                  <c:v>28.4</c:v>
                </c:pt>
              </c:numCache>
            </c:numRef>
          </c:val>
        </c:ser>
        <c:ser>
          <c:idx val="3"/>
          <c:order val="3"/>
          <c:tx>
            <c:strRef>
              <c:f>Sheet1!$A$179</c:f>
              <c:strCache>
                <c:ptCount val="1"/>
                <c:pt idx="0">
                  <c:v>Mathematics</c:v>
                </c:pt>
              </c:strCache>
            </c:strRef>
          </c:tx>
          <c:cat>
            <c:strRef>
              <c:f>Sheet1!$B$175:$J$175</c:f>
              <c:strCache>
                <c:ptCount val="9"/>
                <c:pt idx="0">
                  <c:v>Physical Adaptations</c:v>
                </c:pt>
                <c:pt idx="1">
                  <c:v>Large Print</c:v>
                </c:pt>
                <c:pt idx="2">
                  <c:v>Books on Tape</c:v>
                </c:pt>
                <c:pt idx="3">
                  <c:v>Calculator</c:v>
                </c:pt>
                <c:pt idx="4">
                  <c:v>Communication Aids</c:v>
                </c:pt>
                <c:pt idx="5">
                  <c:v>Computer</c:v>
                </c:pt>
                <c:pt idx="6">
                  <c:v>Software</c:v>
                </c:pt>
                <c:pt idx="7">
                  <c:v>Hardware</c:v>
                </c:pt>
                <c:pt idx="8">
                  <c:v>AT</c:v>
                </c:pt>
              </c:strCache>
            </c:strRef>
          </c:cat>
          <c:val>
            <c:numRef>
              <c:f>Sheet1!$B$179:$J$179</c:f>
              <c:numCache>
                <c:formatCode>General</c:formatCode>
                <c:ptCount val="9"/>
                <c:pt idx="0">
                  <c:v>6.1</c:v>
                </c:pt>
                <c:pt idx="1">
                  <c:v>0.0</c:v>
                </c:pt>
                <c:pt idx="2">
                  <c:v>2.3</c:v>
                </c:pt>
                <c:pt idx="3">
                  <c:v>26.2</c:v>
                </c:pt>
                <c:pt idx="4">
                  <c:v>0.5</c:v>
                </c:pt>
                <c:pt idx="5">
                  <c:v>0.5</c:v>
                </c:pt>
                <c:pt idx="6">
                  <c:v>0.8</c:v>
                </c:pt>
                <c:pt idx="7">
                  <c:v>0.5</c:v>
                </c:pt>
                <c:pt idx="8">
                  <c:v>33.0</c:v>
                </c:pt>
              </c:numCache>
            </c:numRef>
          </c:val>
        </c:ser>
        <c:ser>
          <c:idx val="4"/>
          <c:order val="4"/>
          <c:tx>
            <c:strRef>
              <c:f>Sheet1!$A$180</c:f>
              <c:strCache>
                <c:ptCount val="1"/>
                <c:pt idx="0">
                  <c:v>Language Arts</c:v>
                </c:pt>
              </c:strCache>
            </c:strRef>
          </c:tx>
          <c:cat>
            <c:strRef>
              <c:f>Sheet1!$B$175:$J$175</c:f>
              <c:strCache>
                <c:ptCount val="9"/>
                <c:pt idx="0">
                  <c:v>Physical Adaptations</c:v>
                </c:pt>
                <c:pt idx="1">
                  <c:v>Large Print</c:v>
                </c:pt>
                <c:pt idx="2">
                  <c:v>Books on Tape</c:v>
                </c:pt>
                <c:pt idx="3">
                  <c:v>Calculator</c:v>
                </c:pt>
                <c:pt idx="4">
                  <c:v>Communication Aids</c:v>
                </c:pt>
                <c:pt idx="5">
                  <c:v>Computer</c:v>
                </c:pt>
                <c:pt idx="6">
                  <c:v>Software</c:v>
                </c:pt>
                <c:pt idx="7">
                  <c:v>Hardware</c:v>
                </c:pt>
                <c:pt idx="8">
                  <c:v>AT</c:v>
                </c:pt>
              </c:strCache>
            </c:strRef>
          </c:cat>
          <c:val>
            <c:numRef>
              <c:f>Sheet1!$B$180:$J$180</c:f>
              <c:numCache>
                <c:formatCode>General</c:formatCode>
                <c:ptCount val="9"/>
                <c:pt idx="0">
                  <c:v>3.9</c:v>
                </c:pt>
                <c:pt idx="1">
                  <c:v>1.2</c:v>
                </c:pt>
                <c:pt idx="2">
                  <c:v>18.4</c:v>
                </c:pt>
                <c:pt idx="3">
                  <c:v>7.4</c:v>
                </c:pt>
                <c:pt idx="4">
                  <c:v>0.9</c:v>
                </c:pt>
                <c:pt idx="5">
                  <c:v>7.0</c:v>
                </c:pt>
                <c:pt idx="6">
                  <c:v>1.2</c:v>
                </c:pt>
                <c:pt idx="7">
                  <c:v>1.7</c:v>
                </c:pt>
                <c:pt idx="8">
                  <c:v>30.1</c:v>
                </c:pt>
              </c:numCache>
            </c:numRef>
          </c:val>
        </c:ser>
        <c:axId val="557901320"/>
        <c:axId val="557904760"/>
      </c:barChart>
      <c:catAx>
        <c:axId val="557901320"/>
        <c:scaling>
          <c:orientation val="minMax"/>
        </c:scaling>
        <c:axPos val="l"/>
        <c:tickLblPos val="nextTo"/>
        <c:txPr>
          <a:bodyPr/>
          <a:lstStyle/>
          <a:p>
            <a:pPr>
              <a:defRPr sz="1800"/>
            </a:pPr>
            <a:endParaRPr lang="en-US"/>
          </a:p>
        </c:txPr>
        <c:crossAx val="557904760"/>
        <c:crosses val="autoZero"/>
        <c:auto val="1"/>
        <c:lblAlgn val="ctr"/>
        <c:lblOffset val="100"/>
      </c:catAx>
      <c:valAx>
        <c:axId val="557904760"/>
        <c:scaling>
          <c:orientation val="minMax"/>
        </c:scaling>
        <c:axPos val="b"/>
        <c:majorGridlines/>
        <c:numFmt formatCode="General" sourceLinked="1"/>
        <c:tickLblPos val="nextTo"/>
        <c:txPr>
          <a:bodyPr/>
          <a:lstStyle/>
          <a:p>
            <a:pPr>
              <a:defRPr sz="1800"/>
            </a:pPr>
            <a:endParaRPr lang="en-US"/>
          </a:p>
        </c:txPr>
        <c:crossAx val="557901320"/>
        <c:crosses val="autoZero"/>
        <c:crossBetween val="between"/>
      </c:valAx>
    </c:plotArea>
    <c:legend>
      <c:legendPos val="r"/>
      <c:txPr>
        <a:bodyPr/>
        <a:lstStyle/>
        <a:p>
          <a:pPr>
            <a:defRPr sz="18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title>
      <c:txPr>
        <a:bodyPr/>
        <a:lstStyle/>
        <a:p>
          <a:pPr>
            <a:defRPr sz="2000"/>
          </a:pPr>
          <a:endParaRPr lang="en-US"/>
        </a:p>
      </c:txPr>
    </c:title>
    <c:plotArea>
      <c:layout/>
      <c:barChart>
        <c:barDir val="bar"/>
        <c:grouping val="clustered"/>
        <c:ser>
          <c:idx val="0"/>
          <c:order val="0"/>
          <c:tx>
            <c:strRef>
              <c:f>Sheet1!$B$1:$B$2</c:f>
              <c:strCache>
                <c:ptCount val="1"/>
                <c:pt idx="0">
                  <c:v>Odds Ratios</c:v>
                </c:pt>
              </c:strCache>
            </c:strRef>
          </c:tx>
          <c:cat>
            <c:strRef>
              <c:f>Sheet1!$A$3:$A$5</c:f>
              <c:strCache>
                <c:ptCount val="3"/>
                <c:pt idx="0">
                  <c:v>Mathematics*</c:v>
                </c:pt>
                <c:pt idx="1">
                  <c:v>Some whole class use of computers*</c:v>
                </c:pt>
                <c:pt idx="2">
                  <c:v>General education teacher feels adequately trained to teach ESE students*</c:v>
                </c:pt>
              </c:strCache>
            </c:strRef>
          </c:cat>
          <c:val>
            <c:numRef>
              <c:f>Sheet1!$B$3:$B$5</c:f>
              <c:numCache>
                <c:formatCode>General</c:formatCode>
                <c:ptCount val="3"/>
                <c:pt idx="0">
                  <c:v>3.92</c:v>
                </c:pt>
                <c:pt idx="1">
                  <c:v>2.16</c:v>
                </c:pt>
                <c:pt idx="2">
                  <c:v>0.54</c:v>
                </c:pt>
              </c:numCache>
            </c:numRef>
          </c:val>
        </c:ser>
        <c:axId val="557978376"/>
        <c:axId val="557981704"/>
      </c:barChart>
      <c:catAx>
        <c:axId val="557978376"/>
        <c:scaling>
          <c:orientation val="minMax"/>
        </c:scaling>
        <c:axPos val="l"/>
        <c:tickLblPos val="nextTo"/>
        <c:txPr>
          <a:bodyPr/>
          <a:lstStyle/>
          <a:p>
            <a:pPr>
              <a:defRPr sz="1800"/>
            </a:pPr>
            <a:endParaRPr lang="en-US"/>
          </a:p>
        </c:txPr>
        <c:crossAx val="557981704"/>
        <c:crosses val="autoZero"/>
        <c:auto val="1"/>
        <c:lblAlgn val="ctr"/>
        <c:lblOffset val="100"/>
      </c:catAx>
      <c:valAx>
        <c:axId val="557981704"/>
        <c:scaling>
          <c:orientation val="minMax"/>
        </c:scaling>
        <c:axPos val="b"/>
        <c:majorGridlines/>
        <c:numFmt formatCode="General" sourceLinked="1"/>
        <c:tickLblPos val="nextTo"/>
        <c:txPr>
          <a:bodyPr/>
          <a:lstStyle/>
          <a:p>
            <a:pPr>
              <a:defRPr sz="1800"/>
            </a:pPr>
            <a:endParaRPr lang="en-US"/>
          </a:p>
        </c:txPr>
        <c:crossAx val="557978376"/>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ECEEC1-3CE5-BB4D-AF7F-6BEBE9F72423}" type="datetimeFigureOut">
              <a:rPr lang="en-US" smtClean="0"/>
              <a:pPr/>
              <a:t>6/28/11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7F5DD7-1466-274E-A926-389077DD19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Academic support</a:t>
            </a:r>
          </a:p>
          <a:p>
            <a:pPr lvl="1"/>
            <a:r>
              <a:rPr lang="en-US" dirty="0" smtClean="0"/>
              <a:t>Increase writing productivity (Montgomery et al., 2006; Puckett, 2004)</a:t>
            </a:r>
          </a:p>
          <a:p>
            <a:pPr lvl="1"/>
            <a:r>
              <a:rPr lang="en-US" dirty="0" smtClean="0"/>
              <a:t>Increase reading rates and accuracy (Dawson et al., 2000)</a:t>
            </a:r>
          </a:p>
          <a:p>
            <a:pPr lvl="1"/>
            <a:r>
              <a:rPr lang="en-US" dirty="0" smtClean="0"/>
              <a:t>Aid in reading comprehension (Blankenship et al., 2005; Lange et al. 2006)</a:t>
            </a:r>
          </a:p>
          <a:p>
            <a:pPr lvl="1"/>
            <a:r>
              <a:rPr lang="en-US" dirty="0" smtClean="0"/>
              <a:t>Increase writing productivity and quality (</a:t>
            </a:r>
            <a:r>
              <a:rPr lang="en-US" dirty="0" err="1" smtClean="0"/>
              <a:t>Bouck</a:t>
            </a:r>
            <a:r>
              <a:rPr lang="en-US" dirty="0" smtClean="0"/>
              <a:t> et al., 2010; </a:t>
            </a:r>
            <a:r>
              <a:rPr lang="en-US" dirty="0" err="1" smtClean="0"/>
              <a:t>Englert</a:t>
            </a:r>
            <a:r>
              <a:rPr lang="en-US" dirty="0" smtClean="0"/>
              <a:t> et al., 2007)</a:t>
            </a:r>
          </a:p>
          <a:p>
            <a:r>
              <a:rPr lang="en-US" dirty="0" smtClean="0"/>
              <a:t>Behavioral support</a:t>
            </a:r>
          </a:p>
          <a:p>
            <a:pPr lvl="1"/>
            <a:r>
              <a:rPr lang="en-US" dirty="0" smtClean="0"/>
              <a:t>Increase compliance (</a:t>
            </a:r>
            <a:r>
              <a:rPr lang="en-US" dirty="0" err="1" smtClean="0"/>
              <a:t>Maag</a:t>
            </a:r>
            <a:r>
              <a:rPr lang="en-US" dirty="0" smtClean="0"/>
              <a:t> &amp; Anderson, 2006)</a:t>
            </a:r>
          </a:p>
          <a:p>
            <a:pPr lvl="1"/>
            <a:r>
              <a:rPr lang="en-US" dirty="0" smtClean="0"/>
              <a:t>Aid in self-monitoring (Fitzpatrick et al, 2009; </a:t>
            </a:r>
            <a:r>
              <a:rPr lang="en-US" dirty="0" err="1" smtClean="0"/>
              <a:t>Gulchak</a:t>
            </a:r>
            <a:r>
              <a:rPr lang="en-US" dirty="0" smtClean="0"/>
              <a:t>, 2008)</a:t>
            </a:r>
          </a:p>
          <a:p>
            <a:pPr lvl="1"/>
            <a:r>
              <a:rPr lang="en-US" dirty="0" smtClean="0"/>
              <a:t>Implement video modeling (Baker et al., 2009)</a:t>
            </a:r>
          </a:p>
          <a:p>
            <a:r>
              <a:rPr lang="en-US" dirty="0" smtClean="0"/>
              <a:t>Social support</a:t>
            </a:r>
          </a:p>
          <a:p>
            <a:pPr lvl="1"/>
            <a:r>
              <a:rPr lang="en-US" dirty="0" smtClean="0"/>
              <a:t>Promote learning of social skills (Cumming et al, 2009)</a:t>
            </a:r>
          </a:p>
          <a:p>
            <a:pPr lvl="1"/>
            <a:r>
              <a:rPr lang="en-US" dirty="0" smtClean="0"/>
              <a:t>Aid in identifying appropriate responses (</a:t>
            </a:r>
            <a:r>
              <a:rPr lang="en-US" dirty="0" err="1" smtClean="0"/>
              <a:t>Mitchem</a:t>
            </a:r>
            <a:r>
              <a:rPr lang="en-US" dirty="0" smtClean="0"/>
              <a:t> et al., 2007)</a:t>
            </a:r>
          </a:p>
        </p:txBody>
      </p:sp>
      <p:sp>
        <p:nvSpPr>
          <p:cNvPr id="4" name="Slide Number Placeholder 3"/>
          <p:cNvSpPr>
            <a:spLocks noGrp="1"/>
          </p:cNvSpPr>
          <p:nvPr>
            <p:ph type="sldNum" sz="quarter" idx="10"/>
          </p:nvPr>
        </p:nvSpPr>
        <p:spPr/>
        <p:txBody>
          <a:bodyPr/>
          <a:lstStyle/>
          <a:p>
            <a:fld id="{F37F5DD7-1466-274E-A926-389077DD1953}"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latin typeface="+mn-lt"/>
                <a:ea typeface="+mn-ea"/>
                <a:cs typeface="+mn-cs"/>
              </a:rPr>
              <a:t>The limited AT use observed in this study raises questions about appropriate consideration for students with SLD and EBD. With a growing number of empirical studies that suggest potential benefits of AT use by students with mild disabilities (e.g., Baker et al., 2009; Blankenship et al., 2005;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Doughty et al., 2010; Cumming et al., 2009; </a:t>
            </a:r>
            <a:r>
              <a:rPr lang="en-US" sz="1200" kern="1200" dirty="0" err="1" smtClean="0">
                <a:solidFill>
                  <a:schemeClr val="tx1"/>
                </a:solidFill>
                <a:latin typeface="+mn-lt"/>
                <a:ea typeface="+mn-ea"/>
                <a:cs typeface="+mn-cs"/>
              </a:rPr>
              <a:t>Gulchak</a:t>
            </a:r>
            <a:r>
              <a:rPr lang="en-US" sz="1200" kern="1200" dirty="0" smtClean="0">
                <a:solidFill>
                  <a:schemeClr val="tx1"/>
                </a:solidFill>
                <a:latin typeface="+mn-lt"/>
                <a:ea typeface="+mn-ea"/>
                <a:cs typeface="+mn-cs"/>
              </a:rPr>
              <a:t>, 2008; Lange et al., 2006; </a:t>
            </a:r>
            <a:r>
              <a:rPr lang="en-US" sz="1200" kern="1200" dirty="0" err="1" smtClean="0">
                <a:solidFill>
                  <a:schemeClr val="tx1"/>
                </a:solidFill>
                <a:latin typeface="+mn-lt"/>
                <a:ea typeface="+mn-ea"/>
                <a:cs typeface="+mn-cs"/>
              </a:rPr>
              <a:t>Maag</a:t>
            </a:r>
            <a:r>
              <a:rPr lang="en-US" sz="1200" kern="1200" dirty="0" smtClean="0">
                <a:solidFill>
                  <a:schemeClr val="tx1"/>
                </a:solidFill>
                <a:latin typeface="+mn-lt"/>
                <a:ea typeface="+mn-ea"/>
                <a:cs typeface="+mn-cs"/>
              </a:rPr>
              <a:t> &amp; Anderson, 2006; </a:t>
            </a:r>
            <a:r>
              <a:rPr lang="en-US" sz="1200" kern="1200" dirty="0" err="1" smtClean="0">
                <a:solidFill>
                  <a:schemeClr val="tx1"/>
                </a:solidFill>
                <a:latin typeface="+mn-lt"/>
                <a:ea typeface="+mn-ea"/>
                <a:cs typeface="+mn-cs"/>
              </a:rPr>
              <a:t>Mitchem</a:t>
            </a:r>
            <a:r>
              <a:rPr lang="en-US" sz="1200" kern="1200" dirty="0" smtClean="0">
                <a:solidFill>
                  <a:schemeClr val="tx1"/>
                </a:solidFill>
                <a:latin typeface="+mn-lt"/>
                <a:ea typeface="+mn-ea"/>
                <a:cs typeface="+mn-cs"/>
              </a:rPr>
              <a:t> et al., 2007; </a:t>
            </a:r>
            <a:r>
              <a:rPr lang="en-US" sz="1200" kern="1200" dirty="0" err="1" smtClean="0">
                <a:solidFill>
                  <a:schemeClr val="tx1"/>
                </a:solidFill>
                <a:latin typeface="+mn-lt"/>
                <a:ea typeface="+mn-ea"/>
                <a:cs typeface="+mn-cs"/>
              </a:rPr>
              <a:t>Silió</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Barbetta</a:t>
            </a:r>
            <a:r>
              <a:rPr lang="en-US" sz="1200" kern="1200" dirty="0" smtClean="0">
                <a:solidFill>
                  <a:schemeClr val="tx1"/>
                </a:solidFill>
                <a:latin typeface="+mn-lt"/>
                <a:ea typeface="+mn-ea"/>
                <a:cs typeface="+mn-cs"/>
              </a:rPr>
              <a:t>, 2010), it might be expected that the prevalence of use would be higher. For instance, many students with EBD who struggle with behavioral issues that impact their physical presence in mainstream classes might have increased access to general education content if they were provided opportunities to participate remotely through distance education technologies, such as in the scenario that Peter described. An increase in the “computer” AT support category may be observed if similar solutions were considered for other students with severe behavioral disorders. However, when all students are provided computers (as was the case at Felicia’s school), identifying the prevalence of computer use for the specific purpose of supporting students with disabilities becomes more difficult. </a:t>
            </a:r>
          </a:p>
          <a:p>
            <a:r>
              <a:rPr lang="en-US" sz="1200" kern="1200" dirty="0" smtClean="0">
                <a:solidFill>
                  <a:schemeClr val="tx1"/>
                </a:solidFill>
                <a:latin typeface="+mn-lt"/>
                <a:ea typeface="+mn-ea"/>
                <a:cs typeface="+mn-cs"/>
              </a:rPr>
              <a:t>	Though in the NLTS2 dataset “books on tape” was used predominantly in language arts classrooms, the literature indicates that it can benefit struggling readers in other content areas (e.g., Horney et al., 2009), as it assists students in accessing course materials. Educators may not be aware of the available supports that could help students in the sciences and social sciences, as Carla expressed – “There’s not much that we can do in a regular class, really. I don’t know what you would do…In science, we very seldom ever use computers. You know, there’s not a lot of assistive technology.” Or, the AT supports, like other technologies, may be incompatible with a teacher’s routine classroom practices (e.g., </a:t>
            </a:r>
            <a:r>
              <a:rPr lang="en-US" sz="1200" kern="1200" dirty="0" err="1" smtClean="0">
                <a:solidFill>
                  <a:schemeClr val="tx1"/>
                </a:solidFill>
                <a:latin typeface="+mn-lt"/>
                <a:ea typeface="+mn-ea"/>
                <a:cs typeface="+mn-cs"/>
              </a:rPr>
              <a:t>Ertmer</a:t>
            </a:r>
            <a:r>
              <a:rPr lang="en-US" sz="1200" kern="1200" dirty="0" smtClean="0">
                <a:solidFill>
                  <a:schemeClr val="tx1"/>
                </a:solidFill>
                <a:latin typeface="+mn-lt"/>
                <a:ea typeface="+mn-ea"/>
                <a:cs typeface="+mn-cs"/>
              </a:rPr>
              <a:t> 1999, 2005). As teachers become more aware of relevant “books on tape” type tools, such as audio textbook files, speech synthesis programs, and scan and read software, and change their beliefs about teaching and technology use, an increase in the provision of this support to eligible students with mild disabilities may result.</a:t>
            </a:r>
          </a:p>
        </p:txBody>
      </p:sp>
      <p:sp>
        <p:nvSpPr>
          <p:cNvPr id="4" name="Slide Number Placeholder 3"/>
          <p:cNvSpPr>
            <a:spLocks noGrp="1"/>
          </p:cNvSpPr>
          <p:nvPr>
            <p:ph type="sldNum" sz="quarter" idx="10"/>
          </p:nvPr>
        </p:nvSpPr>
        <p:spPr/>
        <p:txBody>
          <a:bodyPr/>
          <a:lstStyle/>
          <a:p>
            <a:fld id="{F37F5DD7-1466-274E-A926-389077DD1953}"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It was found that each block of factors contributed to a significant model for predicting AT use, with the largest increase in variance explained observed after the addition of the contextual block of factors.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Within this block, mathematics, family communication, and whole class computer use were found to significantly impact the probability of AT use.</a:t>
            </a:r>
            <a:r>
              <a:rPr lang="en-US" dirty="0" smtClean="0"/>
              <a:t> </a:t>
            </a:r>
            <a:r>
              <a:rPr lang="en-US" sz="1200" kern="1200" dirty="0" smtClean="0">
                <a:solidFill>
                  <a:schemeClr val="tx1"/>
                </a:solidFill>
                <a:latin typeface="+mn-lt"/>
                <a:ea typeface="+mn-ea"/>
                <a:cs typeface="+mn-cs"/>
              </a:rPr>
              <a:t>Mathematics and whole class computer use remained significant predictors with the addition of the teacher block, and the impact of family communication was diluted to beyond statistical significance when the teacher variables were added to the model. Within the teacher block, adequacy of ESE training contributed to a slightly higher increase in variance explained, though its effect was negative on the likelihood that students would use AT.</a:t>
            </a:r>
          </a:p>
        </p:txBody>
      </p:sp>
      <p:sp>
        <p:nvSpPr>
          <p:cNvPr id="4" name="Slide Number Placeholder 3"/>
          <p:cNvSpPr>
            <a:spLocks noGrp="1"/>
          </p:cNvSpPr>
          <p:nvPr>
            <p:ph type="sldNum" sz="quarter" idx="10"/>
          </p:nvPr>
        </p:nvSpPr>
        <p:spPr/>
        <p:txBody>
          <a:bodyPr/>
          <a:lstStyle/>
          <a:p>
            <a:fld id="{F37F5DD7-1466-274E-A926-389077DD1953}"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1" kern="1200" dirty="0" smtClean="0">
                <a:solidFill>
                  <a:schemeClr val="tx1"/>
                </a:solidFill>
                <a:latin typeface="+mn-lt"/>
                <a:ea typeface="+mn-ea"/>
                <a:cs typeface="+mn-cs"/>
              </a:rPr>
              <a:t>Mathematics: </a:t>
            </a:r>
            <a:r>
              <a:rPr lang="en-US" sz="1200" kern="1200" dirty="0" smtClean="0">
                <a:solidFill>
                  <a:schemeClr val="tx1"/>
                </a:solidFill>
                <a:latin typeface="+mn-lt"/>
                <a:ea typeface="+mn-ea"/>
                <a:cs typeface="+mn-cs"/>
              </a:rPr>
              <a:t>In the full logistic regression model, students who were in mathematics classes were almost four times more likely to use AT than students in other content courses. Calculator use by students with disabilities when their peers were not allowed to was the leading AT support in the descriptive analysis, as about 14% of students with mild disabilities were provided this support. The popularity of this support may have contributed to the large effect mathematics had on the probability that students would be using AT. Low-tech tools, such as calculators, are usually considered before tools that are more computer-based (Lee &amp; Templeton, 2008), because they may be more congruent with a teacher’s current teaching practices (e.g., Zhao et al., 2002). 	The teacher interview data supported the finding that calculators are a commonly provided AT, as calculators are often easily accessible and relatively inexpensive. In the interviews, though, some teachers took for granted the use of calculators, almost overlooking them in describing AT supports used by their students. Though a calculator may be considered AT (e.g.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2008), its designation as AT becomes less clear when it is provided to whole classes and not just to students with disabilities. This lack of definitional clarity may affect other AT supports as well, such as personal computers. An increase in the prevalence of AT use may be observed if the definition of AT embodied the tool itself (i.e. “a calculator”) rather than the context of its use (i.e. “provided to the student with disabilities only and not other students”).</a:t>
            </a:r>
          </a:p>
          <a:p>
            <a:r>
              <a:rPr lang="en-US" sz="1200" kern="1200" dirty="0" smtClean="0">
                <a:solidFill>
                  <a:schemeClr val="tx1"/>
                </a:solidFill>
                <a:latin typeface="+mn-lt"/>
                <a:ea typeface="+mn-ea"/>
                <a:cs typeface="+mn-cs"/>
              </a:rPr>
              <a:t>	In addition to the provision of calculators, the significance of mathematics on the probability of AT use may be further explained by limited awareness of supports in other content areas. Students who struggle with writing difficulties in language arts, for instance, could be provided AT software and hardware to scaffold their composition writing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Doughty et al., 2010; </a:t>
            </a:r>
            <a:r>
              <a:rPr lang="en-US" sz="1200" kern="1200" dirty="0" err="1" smtClean="0">
                <a:solidFill>
                  <a:schemeClr val="tx1"/>
                </a:solidFill>
                <a:latin typeface="+mn-lt"/>
                <a:ea typeface="+mn-ea"/>
                <a:cs typeface="+mn-cs"/>
              </a:rPr>
              <a:t>Englert</a:t>
            </a:r>
            <a:r>
              <a:rPr lang="en-US" sz="1200" kern="1200" dirty="0" smtClean="0">
                <a:solidFill>
                  <a:schemeClr val="tx1"/>
                </a:solidFill>
                <a:latin typeface="+mn-lt"/>
                <a:ea typeface="+mn-ea"/>
                <a:cs typeface="+mn-cs"/>
              </a:rPr>
              <a:t> et al., 2005, 2007; </a:t>
            </a:r>
            <a:r>
              <a:rPr lang="en-US" sz="1200" kern="1200" dirty="0" err="1" smtClean="0">
                <a:solidFill>
                  <a:schemeClr val="tx1"/>
                </a:solidFill>
                <a:latin typeface="+mn-lt"/>
                <a:ea typeface="+mn-ea"/>
                <a:cs typeface="+mn-cs"/>
              </a:rPr>
              <a:t>Evmenova</a:t>
            </a:r>
            <a:r>
              <a:rPr lang="en-US" sz="1200" kern="1200" dirty="0" smtClean="0">
                <a:solidFill>
                  <a:schemeClr val="tx1"/>
                </a:solidFill>
                <a:latin typeface="+mn-lt"/>
                <a:ea typeface="+mn-ea"/>
                <a:cs typeface="+mn-cs"/>
              </a:rPr>
              <a:t> et al., 2010; MacArthur, 2009; Montgomery &amp; Marks, 2006; </a:t>
            </a:r>
            <a:r>
              <a:rPr lang="en-US" sz="1200" kern="1200" dirty="0" err="1" smtClean="0">
                <a:solidFill>
                  <a:schemeClr val="tx1"/>
                </a:solidFill>
                <a:latin typeface="+mn-lt"/>
                <a:ea typeface="+mn-ea"/>
                <a:cs typeface="+mn-cs"/>
              </a:rPr>
              <a:t>Silió</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Barbetta</a:t>
            </a:r>
            <a:r>
              <a:rPr lang="en-US" sz="1200" kern="1200" dirty="0" smtClean="0">
                <a:solidFill>
                  <a:schemeClr val="tx1"/>
                </a:solidFill>
                <a:latin typeface="+mn-lt"/>
                <a:ea typeface="+mn-ea"/>
                <a:cs typeface="+mn-cs"/>
              </a:rPr>
              <a:t>, 2010). AT tools in writing and literacy may assist students with mild disabilities in participating more fully in science and social studies classes (Boon et al., 2006; </a:t>
            </a:r>
            <a:r>
              <a:rPr lang="en-US" sz="1200" kern="1200" dirty="0" err="1" smtClean="0">
                <a:solidFill>
                  <a:schemeClr val="tx1"/>
                </a:solidFill>
                <a:latin typeface="+mn-lt"/>
                <a:ea typeface="+mn-ea"/>
                <a:cs typeface="+mn-cs"/>
              </a:rPr>
              <a:t>Edyburn</a:t>
            </a:r>
            <a:r>
              <a:rPr lang="en-US" sz="1200" kern="1200" dirty="0" smtClean="0">
                <a:solidFill>
                  <a:schemeClr val="tx1"/>
                </a:solidFill>
                <a:latin typeface="+mn-lt"/>
                <a:ea typeface="+mn-ea"/>
                <a:cs typeface="+mn-cs"/>
              </a:rPr>
              <a:t>, 2006; Horney et al., 2009; Lange et al., 2006; Puckett, 2006; </a:t>
            </a:r>
            <a:r>
              <a:rPr lang="en-US" sz="1200" kern="1200" dirty="0" err="1" smtClean="0">
                <a:solidFill>
                  <a:schemeClr val="tx1"/>
                </a:solidFill>
                <a:latin typeface="+mn-lt"/>
                <a:ea typeface="+mn-ea"/>
                <a:cs typeface="+mn-cs"/>
              </a:rPr>
              <a:t>Stetter</a:t>
            </a:r>
            <a:r>
              <a:rPr lang="en-US" sz="1200" kern="1200" dirty="0" smtClean="0">
                <a:solidFill>
                  <a:schemeClr val="tx1"/>
                </a:solidFill>
                <a:latin typeface="+mn-lt"/>
                <a:ea typeface="+mn-ea"/>
                <a:cs typeface="+mn-cs"/>
              </a:rPr>
              <a:t> &amp; Hughes, 2010). If teachers were more aware of these tools and the research supporting their use, they may be more likely to suggest the supports as part of AT consideration during a student’s IEP meeting.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Whole</a:t>
            </a:r>
            <a:r>
              <a:rPr lang="en-US" sz="1200" b="1" kern="1200" baseline="0" dirty="0" smtClean="0">
                <a:solidFill>
                  <a:schemeClr val="tx1"/>
                </a:solidFill>
                <a:latin typeface="+mn-lt"/>
                <a:ea typeface="+mn-ea"/>
                <a:cs typeface="+mn-cs"/>
              </a:rPr>
              <a:t> Class Computer Use: </a:t>
            </a:r>
            <a:r>
              <a:rPr lang="en-US" sz="1200" kern="1200" dirty="0" smtClean="0">
                <a:solidFill>
                  <a:schemeClr val="tx1"/>
                </a:solidFill>
                <a:latin typeface="+mn-lt"/>
                <a:ea typeface="+mn-ea"/>
                <a:cs typeface="+mn-cs"/>
              </a:rPr>
              <a:t>Students in classes that used computers sometimes to often for whole class instructional purposes (Internet use, word processing, spreadsheets, academic drills and skills practice, and other applications) were more than twice as likely to use AT than students who were in classes that incorporated whole class computer-based activities never to rarely. The significance of the whole class computer use variable may be explained in part by the overlap of educational technologies functioning as AT when used to support students with mild disabilities (</a:t>
            </a:r>
            <a:r>
              <a:rPr lang="en-US" sz="1200" kern="1200" dirty="0" err="1" smtClean="0">
                <a:solidFill>
                  <a:schemeClr val="tx1"/>
                </a:solidFill>
                <a:latin typeface="+mn-lt"/>
                <a:ea typeface="+mn-ea"/>
                <a:cs typeface="+mn-cs"/>
              </a:rPr>
              <a:t>Behrmann</a:t>
            </a:r>
            <a:r>
              <a:rPr lang="en-US" sz="1200" kern="1200" dirty="0" smtClean="0">
                <a:solidFill>
                  <a:schemeClr val="tx1"/>
                </a:solidFill>
                <a:latin typeface="+mn-lt"/>
                <a:ea typeface="+mn-ea"/>
                <a:cs typeface="+mn-cs"/>
              </a:rPr>
              <a:t> et al., 2002; </a:t>
            </a:r>
            <a:r>
              <a:rPr lang="en-US" sz="1200" kern="1200" dirty="0" err="1" smtClean="0">
                <a:solidFill>
                  <a:schemeClr val="tx1"/>
                </a:solidFill>
                <a:latin typeface="+mn-lt"/>
                <a:ea typeface="+mn-ea"/>
                <a:cs typeface="+mn-cs"/>
              </a:rPr>
              <a:t>Edyburn</a:t>
            </a:r>
            <a:r>
              <a:rPr lang="en-US" sz="1200" kern="1200" dirty="0" smtClean="0">
                <a:solidFill>
                  <a:schemeClr val="tx1"/>
                </a:solidFill>
                <a:latin typeface="+mn-lt"/>
                <a:ea typeface="+mn-ea"/>
                <a:cs typeface="+mn-cs"/>
              </a:rPr>
              <a:t>, 2000; King-Sears &amp; </a:t>
            </a:r>
            <a:r>
              <a:rPr lang="en-US" sz="1200" kern="1200" dirty="0" err="1" smtClean="0">
                <a:solidFill>
                  <a:schemeClr val="tx1"/>
                </a:solidFill>
                <a:latin typeface="+mn-lt"/>
                <a:ea typeface="+mn-ea"/>
                <a:cs typeface="+mn-cs"/>
              </a:rPr>
              <a:t>Evmenova</a:t>
            </a:r>
            <a:r>
              <a:rPr lang="en-US" sz="1200" kern="1200" dirty="0" smtClean="0">
                <a:solidFill>
                  <a:schemeClr val="tx1"/>
                </a:solidFill>
                <a:latin typeface="+mn-lt"/>
                <a:ea typeface="+mn-ea"/>
                <a:cs typeface="+mn-cs"/>
              </a:rPr>
              <a:t>, 2007). The interviews with general educators generated descriptions of classroom technologies being utilized by students with mild disabilities. Gavin described how he would “level the playing field” of his diverse group of students by bringing them to the media center to conduct research and word process their projects. Felicia mentioned how all students at her school are provided personal laptop computers and how she is continually working to find ways to use this abundantly available technology to support all learners in her classroom. Her cooperating special educator, Oliver, also noted how he suggests computer-based tools, features, and resources that teachers of the students on his caseload can incorporate to better support their learning needs. Peter’s use of distance education technologies to include a student with EBD in his class was facilitated more readily by his already active use of classroom instructional technologies.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relationship between whole class computer use and AT use may be understood by attending to the theories that underlie directed technology integration strategies (</a:t>
            </a:r>
            <a:r>
              <a:rPr lang="en-US" sz="1200" kern="1200" dirty="0" err="1" smtClean="0">
                <a:solidFill>
                  <a:schemeClr val="tx1"/>
                </a:solidFill>
                <a:latin typeface="+mn-lt"/>
                <a:ea typeface="+mn-ea"/>
                <a:cs typeface="+mn-cs"/>
              </a:rPr>
              <a:t>Roblyer</a:t>
            </a:r>
            <a:r>
              <a:rPr lang="en-US" sz="1200" kern="1200" dirty="0" smtClean="0">
                <a:solidFill>
                  <a:schemeClr val="tx1"/>
                </a:solidFill>
                <a:latin typeface="+mn-lt"/>
                <a:ea typeface="+mn-ea"/>
                <a:cs typeface="+mn-cs"/>
              </a:rPr>
              <a:t>, 2006). Behavioral theory (Skinner, 1974), discovery learning (Bruner, 1996), scaffolding theory (Vygotsky, 1962), and social learning theory (Lave &amp; Wenger, 1991) help to explain the benefits that students with disabilities experience when using AT appropriately matched to their needs. Furthermore, AT is often found to benefit both students with and without disabilities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2008; Fry &amp; </a:t>
            </a:r>
            <a:r>
              <a:rPr lang="en-US" sz="1200" kern="1200" dirty="0" err="1" smtClean="0">
                <a:solidFill>
                  <a:schemeClr val="tx1"/>
                </a:solidFill>
                <a:latin typeface="+mn-lt"/>
                <a:ea typeface="+mn-ea"/>
                <a:cs typeface="+mn-cs"/>
              </a:rPr>
              <a:t>Gosky</a:t>
            </a:r>
            <a:r>
              <a:rPr lang="en-US" sz="1200" kern="1200" dirty="0" smtClean="0">
                <a:solidFill>
                  <a:schemeClr val="tx1"/>
                </a:solidFill>
                <a:latin typeface="+mn-lt"/>
                <a:ea typeface="+mn-ea"/>
                <a:cs typeface="+mn-cs"/>
              </a:rPr>
              <a:t>, 2007; </a:t>
            </a:r>
            <a:r>
              <a:rPr lang="en-US" sz="1200" kern="1200" dirty="0" err="1" smtClean="0">
                <a:solidFill>
                  <a:schemeClr val="tx1"/>
                </a:solidFill>
                <a:latin typeface="+mn-lt"/>
                <a:ea typeface="+mn-ea"/>
                <a:cs typeface="+mn-cs"/>
              </a:rPr>
              <a:t>Okolo</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Englert</a:t>
            </a:r>
            <a:r>
              <a:rPr lang="en-US" sz="1200" kern="1200" dirty="0" smtClean="0">
                <a:solidFill>
                  <a:schemeClr val="tx1"/>
                </a:solidFill>
                <a:latin typeface="+mn-lt"/>
                <a:ea typeface="+mn-ea"/>
                <a:cs typeface="+mn-cs"/>
              </a:rPr>
              <a:t> et al., 2007; Shaffer, 2007).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latin typeface="+mn-lt"/>
                <a:ea typeface="+mn-ea"/>
                <a:cs typeface="+mn-cs"/>
              </a:rPr>
              <a:t>As expressed in the co-teaching perspectives, general and special educators often provide supports class-wide, even though the supports may have originated as part of special education services for included students with </a:t>
            </a:r>
            <a:r>
              <a:rPr lang="en-US" sz="1200" kern="1200" dirty="0" err="1" smtClean="0">
                <a:solidFill>
                  <a:schemeClr val="tx1"/>
                </a:solidFill>
                <a:latin typeface="+mn-lt"/>
                <a:ea typeface="+mn-ea"/>
                <a:cs typeface="+mn-cs"/>
              </a:rPr>
              <a:t>IEPs</a:t>
            </a:r>
            <a:r>
              <a:rPr lang="en-US" sz="1200" kern="1200" dirty="0" smtClean="0">
                <a:solidFill>
                  <a:schemeClr val="tx1"/>
                </a:solidFill>
                <a:latin typeface="+mn-lt"/>
                <a:ea typeface="+mn-ea"/>
                <a:cs typeface="+mn-cs"/>
              </a:rPr>
              <a:t>. In co-taught settings, the special educators often made themselves available to </a:t>
            </a:r>
            <a:r>
              <a:rPr lang="en-US" sz="1200" i="1" kern="1200" dirty="0" smtClean="0">
                <a:solidFill>
                  <a:schemeClr val="tx1"/>
                </a:solidFill>
                <a:latin typeface="+mn-lt"/>
                <a:ea typeface="+mn-ea"/>
                <a:cs typeface="+mn-cs"/>
              </a:rPr>
              <a:t>all</a:t>
            </a:r>
            <a:r>
              <a:rPr lang="en-US" sz="1200" kern="1200" dirty="0" smtClean="0">
                <a:solidFill>
                  <a:schemeClr val="tx1"/>
                </a:solidFill>
                <a:latin typeface="+mn-lt"/>
                <a:ea typeface="+mn-ea"/>
                <a:cs typeface="+mn-cs"/>
              </a:rPr>
              <a:t> students in a class. General educators frequently noted how a strategy or tool that they implemented in order to reach specific exceptional students benefited struggling students without </a:t>
            </a:r>
            <a:r>
              <a:rPr lang="en-US" sz="1200" kern="1200" dirty="0" err="1" smtClean="0">
                <a:solidFill>
                  <a:schemeClr val="tx1"/>
                </a:solidFill>
                <a:latin typeface="+mn-lt"/>
                <a:ea typeface="+mn-ea"/>
                <a:cs typeface="+mn-cs"/>
              </a:rPr>
              <a:t>IEPs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Though co-teaching did not reach significance in the regression analysis, it may be that the use of class-wide supports found to be beneficial for all students reduces the need for additional supports, such as AT, to be written on a student’s IEP. For example, if a co-taught class used concept mapping software during pre-writing, it would not be necessary for a student with a learning disability to use this support separately, as the software would already be an integral part of the learning process for all students in the class (e.g., </a:t>
            </a:r>
            <a:r>
              <a:rPr lang="en-US" sz="1200" kern="1200" dirty="0" err="1" smtClean="0">
                <a:solidFill>
                  <a:schemeClr val="tx1"/>
                </a:solidFill>
                <a:latin typeface="+mn-lt"/>
                <a:ea typeface="+mn-ea"/>
                <a:cs typeface="+mn-cs"/>
              </a:rPr>
              <a:t>Mastropieri</a:t>
            </a:r>
            <a:r>
              <a:rPr lang="en-US" sz="1200" kern="1200" dirty="0" smtClean="0">
                <a:solidFill>
                  <a:schemeClr val="tx1"/>
                </a:solidFill>
                <a:latin typeface="+mn-lt"/>
                <a:ea typeface="+mn-ea"/>
                <a:cs typeface="+mn-cs"/>
              </a:rPr>
              <a:t> et al., 2005). This means that though special educators may suggest supports, including AT, that could be used to promote success for students on their caseload, these supports may be provided class-wide as the benefit for all students becomes apparent and class-wide use may reduce the stigma that students with disabilities often experience when only they are allowed to use them.</a:t>
            </a:r>
          </a:p>
          <a:p>
            <a:r>
              <a:rPr lang="en-US" sz="1200" kern="1200" dirty="0" smtClean="0">
                <a:solidFill>
                  <a:schemeClr val="tx1"/>
                </a:solidFill>
                <a:latin typeface="+mn-lt"/>
                <a:ea typeface="+mn-ea"/>
                <a:cs typeface="+mn-cs"/>
              </a:rPr>
              <a:t>	Other possible explanations for the limited AT use observed may be related to such </a:t>
            </a:r>
            <a:r>
              <a:rPr lang="en-US" sz="1200" b="1" kern="1200" dirty="0" smtClean="0">
                <a:solidFill>
                  <a:schemeClr val="tx1"/>
                </a:solidFill>
                <a:latin typeface="+mn-lt"/>
                <a:ea typeface="+mn-ea"/>
                <a:cs typeface="+mn-cs"/>
              </a:rPr>
              <a:t>challenges</a:t>
            </a:r>
            <a:r>
              <a:rPr lang="en-US" sz="1200" kern="1200" dirty="0" smtClean="0">
                <a:solidFill>
                  <a:schemeClr val="tx1"/>
                </a:solidFill>
                <a:latin typeface="+mn-lt"/>
                <a:ea typeface="+mn-ea"/>
                <a:cs typeface="+mn-cs"/>
              </a:rPr>
              <a:t> as insufficient access to the tools, mismatches between tools and school culture, inadequate special education funding, student social stigmas, and incompatibility between home and school tool usage (Dell, Newton, &amp; </a:t>
            </a:r>
            <a:r>
              <a:rPr lang="en-US" sz="1200" kern="1200" dirty="0" err="1" smtClean="0">
                <a:solidFill>
                  <a:schemeClr val="tx1"/>
                </a:solidFill>
                <a:latin typeface="+mn-lt"/>
                <a:ea typeface="+mn-ea"/>
                <a:cs typeface="+mn-cs"/>
              </a:rPr>
              <a:t>Petroff</a:t>
            </a:r>
            <a:r>
              <a:rPr lang="en-US" sz="1200" kern="1200" dirty="0" smtClean="0">
                <a:solidFill>
                  <a:schemeClr val="tx1"/>
                </a:solidFill>
                <a:latin typeface="+mn-lt"/>
                <a:ea typeface="+mn-ea"/>
                <a:cs typeface="+mn-cs"/>
              </a:rPr>
              <a:t>, 2008; </a:t>
            </a:r>
            <a:r>
              <a:rPr lang="en-US" sz="1200" kern="1200" dirty="0" err="1" smtClean="0">
                <a:solidFill>
                  <a:schemeClr val="tx1"/>
                </a:solidFill>
                <a:latin typeface="+mn-lt"/>
                <a:ea typeface="+mn-ea"/>
                <a:cs typeface="+mn-cs"/>
              </a:rPr>
              <a:t>Parette</a:t>
            </a:r>
            <a:r>
              <a:rPr lang="en-US" sz="1200" kern="1200" dirty="0" smtClean="0">
                <a:solidFill>
                  <a:schemeClr val="tx1"/>
                </a:solidFill>
                <a:latin typeface="+mn-lt"/>
                <a:ea typeface="+mn-ea"/>
                <a:cs typeface="+mn-cs"/>
              </a:rPr>
              <a:t> &amp; Scherer, 2004; </a:t>
            </a:r>
            <a:r>
              <a:rPr lang="en-US" sz="1200" kern="1200" dirty="0" err="1" smtClean="0">
                <a:solidFill>
                  <a:schemeClr val="tx1"/>
                </a:solidFill>
                <a:latin typeface="+mn-lt"/>
                <a:ea typeface="+mn-ea"/>
                <a:cs typeface="+mn-cs"/>
              </a:rPr>
              <a:t>Parette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Vanbiervliet</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Hourcade</a:t>
            </a:r>
            <a:r>
              <a:rPr lang="en-US" sz="1200" kern="1200" dirty="0" smtClean="0">
                <a:solidFill>
                  <a:schemeClr val="tx1"/>
                </a:solidFill>
                <a:latin typeface="+mn-lt"/>
                <a:ea typeface="+mn-ea"/>
                <a:cs typeface="+mn-cs"/>
              </a:rPr>
              <a:t>, 2000). The bureaucracy of the public school system can make acquisition of AT supports so time consuming and arduous that teachers would think twice before attempting to secure specific tools for their students (Smith &amp; </a:t>
            </a:r>
            <a:r>
              <a:rPr lang="en-US" sz="1200" kern="1200" dirty="0" err="1" smtClean="0">
                <a:solidFill>
                  <a:schemeClr val="tx1"/>
                </a:solidFill>
                <a:latin typeface="+mn-lt"/>
                <a:ea typeface="+mn-ea"/>
                <a:cs typeface="+mn-cs"/>
              </a:rPr>
              <a:t>Allsopp</a:t>
            </a:r>
            <a:r>
              <a:rPr lang="en-US" sz="1200" kern="1200" dirty="0" smtClean="0">
                <a:solidFill>
                  <a:schemeClr val="tx1"/>
                </a:solidFill>
                <a:latin typeface="+mn-lt"/>
                <a:ea typeface="+mn-ea"/>
                <a:cs typeface="+mn-cs"/>
              </a:rPr>
              <a:t>, 2005).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Ertmer</a:t>
            </a:r>
            <a:r>
              <a:rPr lang="en-US" sz="1200" kern="1200" dirty="0" smtClean="0">
                <a:solidFill>
                  <a:schemeClr val="tx1"/>
                </a:solidFill>
                <a:latin typeface="+mn-lt"/>
                <a:ea typeface="+mn-ea"/>
                <a:cs typeface="+mn-cs"/>
              </a:rPr>
              <a:t> (1999) describes two categories of barriers that inhibit technology integration efforts in schools. “First-order barriers” include issues of technology access, knowledge, time, and support. These barriers are extrinsic to teachers. “Second-order barriers” include teacher beliefs about teaching, beliefs about computers, established practices, and propensity to change. So, while schools may be able to reduce first-order barriers to AT consideration and implementation by increasing access and support, greater change in the use of AT will likely be observed when second-order barriers are addressed. low technology use by some teachers may be a reflection of their beliefs about how the tools may benefit their students or impact the way they conduct their classes as well as an indication of the distance between selected technologies and the school culture.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Ertmer</a:t>
            </a:r>
            <a:r>
              <a:rPr lang="en-US" sz="1200" kern="1200" dirty="0" smtClean="0">
                <a:solidFill>
                  <a:schemeClr val="tx1"/>
                </a:solidFill>
                <a:latin typeface="+mn-lt"/>
                <a:ea typeface="+mn-ea"/>
                <a:cs typeface="+mn-cs"/>
              </a:rPr>
              <a:t> (1999,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48) describes the complexity of addressing second-order barriers – “While many first-order barriers may be eliminated by securing additional resources and providing computer-skills training, confronting second-order barriers requires challenging one’s belief systems and the institutionalized routines of one’s practice.” Indeed, incompatibilities between AT use and teacher beliefs about its place in their classrooms may surface once access, time, and training issues are addressed. The impact of first- and second-order barriers may also vary according to the weight that teachers place on these barriers. Some teachers may consider the sufficiency of their training as critical and thus may wait until they perceive to have adequate training before attempting to incorporate technology into their classes; others may make attempts at using technology in their professional practices, knowing that they still have much left to learn on the subject.</a:t>
            </a:r>
          </a:p>
          <a:p>
            <a:r>
              <a:rPr lang="en-US" sz="1200" kern="1200" dirty="0" smtClean="0">
                <a:solidFill>
                  <a:schemeClr val="tx1"/>
                </a:solidFill>
                <a:latin typeface="+mn-lt"/>
                <a:ea typeface="+mn-ea"/>
                <a:cs typeface="+mn-cs"/>
              </a:rPr>
              <a:t>	The reduction in probability of AT use as impacted by teacher perception of training adequacy could be interpreted as a call to improve and expand special education technology practice research. Educators are urged in the No Child Left Behind (2001) legislation to base decisions made in their professional practices on “research that involves the application of rigorous, systematic, and objective procedures to obtain reliable and valid knowledge relevant to education activities and programs” and involves, among other criteria, the use of experimental and quasi-experimental designs. Even though the literature base on special education technology is growing (e.g., </a:t>
            </a:r>
            <a:r>
              <a:rPr lang="en-US" sz="1200" kern="1200" dirty="0" err="1" smtClean="0">
                <a:solidFill>
                  <a:schemeClr val="tx1"/>
                </a:solidFill>
                <a:latin typeface="+mn-lt"/>
                <a:ea typeface="+mn-ea"/>
                <a:cs typeface="+mn-cs"/>
              </a:rPr>
              <a:t>Alper</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Raharinirina</a:t>
            </a:r>
            <a:r>
              <a:rPr lang="en-US" sz="1200" kern="1200" dirty="0" smtClean="0">
                <a:solidFill>
                  <a:schemeClr val="tx1"/>
                </a:solidFill>
                <a:latin typeface="+mn-lt"/>
                <a:ea typeface="+mn-ea"/>
                <a:cs typeface="+mn-cs"/>
              </a:rPr>
              <a:t>, 2006; </a:t>
            </a:r>
            <a:r>
              <a:rPr lang="en-US" sz="1200" kern="1200" dirty="0" err="1" smtClean="0">
                <a:solidFill>
                  <a:schemeClr val="tx1"/>
                </a:solidFill>
                <a:latin typeface="+mn-lt"/>
                <a:ea typeface="+mn-ea"/>
                <a:cs typeface="+mn-cs"/>
              </a:rPr>
              <a:t>Okolo</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Bouck</a:t>
            </a:r>
            <a:r>
              <a:rPr lang="en-US" sz="1200" kern="1200" dirty="0" smtClean="0">
                <a:solidFill>
                  <a:schemeClr val="tx1"/>
                </a:solidFill>
                <a:latin typeface="+mn-lt"/>
                <a:ea typeface="+mn-ea"/>
                <a:cs typeface="+mn-cs"/>
              </a:rPr>
              <a:t>, 2007), it is still a young field. </a:t>
            </a:r>
            <a:r>
              <a:rPr lang="en-US" sz="1200" kern="1200" dirty="0" err="1" smtClean="0">
                <a:solidFill>
                  <a:schemeClr val="tx1"/>
                </a:solidFill>
                <a:latin typeface="+mn-lt"/>
                <a:ea typeface="+mn-ea"/>
                <a:cs typeface="+mn-cs"/>
              </a:rPr>
              <a:t>Edyburn</a:t>
            </a:r>
            <a:r>
              <a:rPr lang="en-US" sz="1200" kern="1200" dirty="0" smtClean="0">
                <a:solidFill>
                  <a:schemeClr val="tx1"/>
                </a:solidFill>
                <a:latin typeface="+mn-lt"/>
                <a:ea typeface="+mn-ea"/>
                <a:cs typeface="+mn-cs"/>
              </a:rPr>
              <a:t> (2009) reports only one special educational technology practice relating to students with mild disabilities that can be considered evidence-based – computer-aided math instruction for secondary students with learning disabilities (</a:t>
            </a:r>
            <a:r>
              <a:rPr lang="en-US" sz="1200" kern="1200" dirty="0" err="1" smtClean="0">
                <a:solidFill>
                  <a:schemeClr val="tx1"/>
                </a:solidFill>
                <a:latin typeface="+mn-lt"/>
                <a:ea typeface="+mn-ea"/>
                <a:cs typeface="+mn-cs"/>
              </a:rPr>
              <a:t>Maccini</a:t>
            </a:r>
            <a:r>
              <a:rPr lang="en-US" sz="1200" kern="1200" dirty="0" smtClean="0">
                <a:solidFill>
                  <a:schemeClr val="tx1"/>
                </a:solidFill>
                <a:latin typeface="+mn-lt"/>
                <a:ea typeface="+mn-ea"/>
                <a:cs typeface="+mn-cs"/>
              </a:rPr>
              <a:t> &amp; Gagnon, 2005). Studying special education technology using a randomized sample experimental design may not yield the most practically significant findings, but this lack of studies that use the “gold standard” for research (see </a:t>
            </a:r>
            <a:r>
              <a:rPr lang="en-US" sz="1200" kern="1200" dirty="0" err="1" smtClean="0">
                <a:solidFill>
                  <a:schemeClr val="tx1"/>
                </a:solidFill>
                <a:latin typeface="+mn-lt"/>
                <a:ea typeface="+mn-ea"/>
                <a:cs typeface="+mn-cs"/>
              </a:rPr>
              <a:t>Mcmillan</a:t>
            </a:r>
            <a:r>
              <a:rPr lang="en-US" sz="1200" kern="1200" dirty="0" smtClean="0">
                <a:solidFill>
                  <a:schemeClr val="tx1"/>
                </a:solidFill>
                <a:latin typeface="+mn-lt"/>
                <a:ea typeface="+mn-ea"/>
                <a:cs typeface="+mn-cs"/>
              </a:rPr>
              <a:t> &amp; Schumacher, 2010) may impact some teachers’ decisions about whether or not to use AT with their students.</a:t>
            </a:r>
          </a:p>
          <a:p>
            <a:r>
              <a:rPr lang="en-US" sz="1200" kern="1200" dirty="0" smtClean="0">
                <a:solidFill>
                  <a:schemeClr val="tx1"/>
                </a:solidFill>
                <a:latin typeface="+mn-lt"/>
                <a:ea typeface="+mn-ea"/>
                <a:cs typeface="+mn-cs"/>
              </a:rPr>
              <a:t>	Compounded with the inherent challenges of AT tool use, some well-trained teachers may choose to not pursue AT because the benefits do not seem worth the costs. Oliver, though well-trained and experienced in working with students with disabilities, was adamant about wanting to know the research that supports specific technologies before he would consider using them with his students. </a:t>
            </a:r>
          </a:p>
          <a:p>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Definition:</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Though </a:t>
            </a:r>
            <a:r>
              <a:rPr lang="en-US" sz="1200" kern="1200" dirty="0" err="1" smtClean="0">
                <a:solidFill>
                  <a:schemeClr val="tx1"/>
                </a:solidFill>
                <a:latin typeface="+mn-lt"/>
                <a:ea typeface="+mn-ea"/>
                <a:cs typeface="+mn-cs"/>
              </a:rPr>
              <a:t>Bugaj</a:t>
            </a:r>
            <a:r>
              <a:rPr lang="en-US" sz="1200" kern="1200" dirty="0" smtClean="0">
                <a:solidFill>
                  <a:schemeClr val="tx1"/>
                </a:solidFill>
                <a:latin typeface="+mn-lt"/>
                <a:ea typeface="+mn-ea"/>
                <a:cs typeface="+mn-cs"/>
              </a:rPr>
              <a:t> and Norton-</a:t>
            </a:r>
            <a:r>
              <a:rPr lang="en-US" sz="1200" kern="1200" dirty="0" err="1" smtClean="0">
                <a:solidFill>
                  <a:schemeClr val="tx1"/>
                </a:solidFill>
                <a:latin typeface="+mn-lt"/>
                <a:ea typeface="+mn-ea"/>
                <a:cs typeface="+mn-cs"/>
              </a:rPr>
              <a:t>Darr</a:t>
            </a:r>
            <a:r>
              <a:rPr lang="en-US" sz="1200" kern="1200" dirty="0" smtClean="0">
                <a:solidFill>
                  <a:schemeClr val="tx1"/>
                </a:solidFill>
                <a:latin typeface="+mn-lt"/>
                <a:ea typeface="+mn-ea"/>
                <a:cs typeface="+mn-cs"/>
              </a:rPr>
              <a:t> (2010) define AT as including just about anything, </a:t>
            </a:r>
            <a:r>
              <a:rPr lang="en-US" sz="1200" kern="1200" dirty="0" err="1" smtClean="0">
                <a:solidFill>
                  <a:schemeClr val="tx1"/>
                </a:solidFill>
                <a:latin typeface="+mn-lt"/>
                <a:ea typeface="+mn-ea"/>
                <a:cs typeface="+mn-cs"/>
              </a:rPr>
              <a:t>IDEIA’s</a:t>
            </a:r>
            <a:r>
              <a:rPr lang="en-US" sz="1200" kern="1200" dirty="0" smtClean="0">
                <a:solidFill>
                  <a:schemeClr val="tx1"/>
                </a:solidFill>
                <a:latin typeface="+mn-lt"/>
                <a:ea typeface="+mn-ea"/>
                <a:cs typeface="+mn-cs"/>
              </a:rPr>
              <a:t> definition of AT is more specific. In the comments following the definition of “assistive technology device” in IDEIA (2004), a question was posed regarding a software program accessed by students with disabilities through the Internet as included under this federal AT definition. The response was that such a support was not considered to be an AT device. In practice, however, web-based programs designed to support students with disabilities are often considered to be AT (in the same way that computer software designed for students with disabilities is considered to be AT by the federal definition).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AT</a:t>
            </a:r>
            <a:r>
              <a:rPr lang="en-US" sz="1200" b="1" kern="1200" baseline="0" dirty="0" smtClean="0">
                <a:solidFill>
                  <a:schemeClr val="tx1"/>
                </a:solidFill>
                <a:latin typeface="+mn-lt"/>
                <a:ea typeface="+mn-ea"/>
                <a:cs typeface="+mn-cs"/>
              </a:rPr>
              <a:t> Uses and Benefits: </a:t>
            </a:r>
            <a:r>
              <a:rPr lang="en-US" sz="1200" kern="1200" dirty="0" smtClean="0">
                <a:solidFill>
                  <a:schemeClr val="tx1"/>
                </a:solidFill>
                <a:latin typeface="+mn-lt"/>
                <a:ea typeface="+mn-ea"/>
                <a:cs typeface="+mn-cs"/>
              </a:rPr>
              <a:t>The examples the teachers provided of AT use in their classrooms included computer use for word processing and accessing recorded lessons, low-tech tools to help focus student attention, writing supports, resources involving speech synthesis, and, of course, calculators.</a:t>
            </a:r>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Challenges: </a:t>
            </a:r>
            <a:r>
              <a:rPr lang="en-US" sz="1200" kern="1200" dirty="0" smtClean="0">
                <a:solidFill>
                  <a:schemeClr val="tx1"/>
                </a:solidFill>
                <a:latin typeface="+mn-lt"/>
                <a:ea typeface="+mn-ea"/>
                <a:cs typeface="+mn-cs"/>
              </a:rPr>
              <a:t>When asked about this issue, the teachers described challenges in four different areas – student behavior, social stigma, access, and teacher AT knowledge and skill.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Co-teaching</a:t>
            </a:r>
            <a:r>
              <a:rPr lang="en-US" sz="1200" b="1" kern="1200" baseline="0" dirty="0" smtClean="0">
                <a:solidFill>
                  <a:schemeClr val="tx1"/>
                </a:solidFill>
                <a:latin typeface="+mn-lt"/>
                <a:ea typeface="+mn-ea"/>
                <a:cs typeface="+mn-cs"/>
              </a:rPr>
              <a:t> perspectives: </a:t>
            </a:r>
            <a:r>
              <a:rPr lang="en-US" sz="1200" kern="1200" dirty="0" smtClean="0">
                <a:solidFill>
                  <a:schemeClr val="tx1"/>
                </a:solidFill>
                <a:latin typeface="+mn-lt"/>
                <a:ea typeface="+mn-ea"/>
                <a:cs typeface="+mn-cs"/>
              </a:rPr>
              <a:t>In co-taught classes, special educators work in cooperation with the general educator to support students with special needs. The level of support often varies by student needs and educator curricular strengths (i.e. special educators may teach if certified in the content area). General and special educators alike mentioned that note taking is one task in which special educators often engage in co-taught classes. Though some students may certainly need support in note taking, having special educators spending their time and attention on taking and organizing notes for the students limits the amount of time that the special educators have to devote to other co-teaching tasks.  Although </a:t>
            </a:r>
            <a:r>
              <a:rPr lang="en-US" sz="1200" i="1" kern="1200" dirty="0" smtClean="0">
                <a:solidFill>
                  <a:schemeClr val="tx1"/>
                </a:solidFill>
                <a:latin typeface="+mn-lt"/>
                <a:ea typeface="+mn-ea"/>
                <a:cs typeface="+mn-cs"/>
              </a:rPr>
              <a:t>modeling</a:t>
            </a:r>
            <a:r>
              <a:rPr lang="en-US" sz="1200" kern="1200" dirty="0" smtClean="0">
                <a:solidFill>
                  <a:schemeClr val="tx1"/>
                </a:solidFill>
                <a:latin typeface="+mn-lt"/>
                <a:ea typeface="+mn-ea"/>
                <a:cs typeface="+mn-cs"/>
              </a:rPr>
              <a:t> note taking in co-taught classrooms is recommended (e.g., </a:t>
            </a:r>
            <a:r>
              <a:rPr lang="en-US" sz="1200" kern="1200" dirty="0" err="1" smtClean="0">
                <a:solidFill>
                  <a:schemeClr val="tx1"/>
                </a:solidFill>
                <a:latin typeface="+mn-lt"/>
                <a:ea typeface="+mn-ea"/>
                <a:cs typeface="+mn-cs"/>
              </a:rPr>
              <a:t>Murawski</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Dieker</a:t>
            </a:r>
            <a:r>
              <a:rPr lang="en-US" sz="1200" kern="1200" dirty="0" smtClean="0">
                <a:solidFill>
                  <a:schemeClr val="tx1"/>
                </a:solidFill>
                <a:latin typeface="+mn-lt"/>
                <a:ea typeface="+mn-ea"/>
                <a:cs typeface="+mn-cs"/>
              </a:rPr>
              <a:t>, 2004; Thousand, Villa, &amp; </a:t>
            </a:r>
            <a:r>
              <a:rPr lang="en-US" sz="1200" kern="1200" dirty="0" err="1" smtClean="0">
                <a:solidFill>
                  <a:schemeClr val="tx1"/>
                </a:solidFill>
                <a:latin typeface="+mn-lt"/>
                <a:ea typeface="+mn-ea"/>
                <a:cs typeface="+mn-cs"/>
              </a:rPr>
              <a:t>Nevin</a:t>
            </a:r>
            <a:r>
              <a:rPr lang="en-US" sz="1200" kern="1200" dirty="0" smtClean="0">
                <a:solidFill>
                  <a:schemeClr val="tx1"/>
                </a:solidFill>
                <a:latin typeface="+mn-lt"/>
                <a:ea typeface="+mn-ea"/>
                <a:cs typeface="+mn-cs"/>
              </a:rPr>
              <a:t>, 2006), having special educators actually taking copious notes may not be best practice. Further, teaching students to support their note taking needs with an appropriate AT, rather than relying on teacher-provided notes, facilitates an increase in student responsibility concerning their learning. Smart pens and tablet computers are potential AT supports that could be explored for note taking.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Increasing Teacher</a:t>
            </a:r>
            <a:r>
              <a:rPr lang="en-US" sz="1200" b="1" kern="1200" baseline="0" dirty="0" smtClean="0">
                <a:solidFill>
                  <a:schemeClr val="tx1"/>
                </a:solidFill>
                <a:latin typeface="+mn-lt"/>
                <a:ea typeface="+mn-ea"/>
                <a:cs typeface="+mn-cs"/>
              </a:rPr>
              <a:t> Awareness: </a:t>
            </a:r>
            <a:r>
              <a:rPr lang="en-US" sz="1200" kern="1200" dirty="0" smtClean="0">
                <a:solidFill>
                  <a:schemeClr val="tx1"/>
                </a:solidFill>
                <a:latin typeface="+mn-lt"/>
                <a:ea typeface="+mn-ea"/>
                <a:cs typeface="+mn-cs"/>
              </a:rPr>
              <a:t>Though there was a general consensus among the teachers that they still had much to learn regarding AT, the teachers described the ways that they had acquired their current AT knowledge and skill. Most often, teachers referred to experiences in which they learned from colleagues and formal professional development sessions. As they described these experiences, they provided insights into the aspects of these experiences that they found most beneficial. Professional development experiences, however, need to provide teachers with opportunities to not only increase their AT awareness and skill but also expose their underlying beliefs about AT use in their classrooms and engage in dialogue with colleagues as they explore the impact of technology on their professional practices. As observed in the Apple Classrooms of Tomorrow (ACOT) project, technology integration efforts are aided by professional development opportunities that allow teachers to “think about instruction and learning; to confront their actions and examine their motives; to bring their beliefs to the surface; and to critically reflect on the consequences of their choices, decisions, and actions” (Dwyer, </a:t>
            </a:r>
            <a:r>
              <a:rPr lang="en-US" sz="1200" kern="1200" dirty="0" err="1" smtClean="0">
                <a:solidFill>
                  <a:schemeClr val="tx1"/>
                </a:solidFill>
                <a:latin typeface="+mn-lt"/>
                <a:ea typeface="+mn-ea"/>
                <a:cs typeface="+mn-cs"/>
              </a:rPr>
              <a:t>Ringstaff</a:t>
            </a:r>
            <a:r>
              <a:rPr lang="en-US" sz="1200" kern="1200" dirty="0" smtClean="0">
                <a:solidFill>
                  <a:schemeClr val="tx1"/>
                </a:solidFill>
                <a:latin typeface="+mn-lt"/>
                <a:ea typeface="+mn-ea"/>
                <a:cs typeface="+mn-cs"/>
              </a:rPr>
              <a:t>, &amp; </a:t>
            </a:r>
            <a:r>
              <a:rPr lang="en-US" sz="1200" kern="1200" dirty="0" err="1" smtClean="0">
                <a:solidFill>
                  <a:schemeClr val="tx1"/>
                </a:solidFill>
                <a:latin typeface="+mn-lt"/>
                <a:ea typeface="+mn-ea"/>
                <a:cs typeface="+mn-cs"/>
              </a:rPr>
              <a:t>Sandholtz</a:t>
            </a:r>
            <a:r>
              <a:rPr lang="en-US" sz="1200" kern="1200" dirty="0" smtClean="0">
                <a:solidFill>
                  <a:schemeClr val="tx1"/>
                </a:solidFill>
                <a:latin typeface="+mn-lt"/>
                <a:ea typeface="+mn-ea"/>
                <a:cs typeface="+mn-cs"/>
              </a:rPr>
              <a:t>, 1991,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51). Significant increases in AT use by students with mild disabilities in inclusive settings are not likely to be observed if these second-order barriers are not addressed.</a:t>
            </a:r>
          </a:p>
        </p:txBody>
      </p:sp>
      <p:sp>
        <p:nvSpPr>
          <p:cNvPr id="4" name="Slide Number Placeholder 3"/>
          <p:cNvSpPr>
            <a:spLocks noGrp="1"/>
          </p:cNvSpPr>
          <p:nvPr>
            <p:ph type="sldNum" sz="quarter" idx="10"/>
          </p:nvPr>
        </p:nvSpPr>
        <p:spPr/>
        <p:txBody>
          <a:bodyPr/>
          <a:lstStyle/>
          <a:p>
            <a:fld id="{F37F5DD7-1466-274E-A926-389077DD1953}"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smtClean="0"/>
              <a:t>Instrument design: </a:t>
            </a:r>
            <a:r>
              <a:rPr lang="en-US" sz="1200" kern="1200" dirty="0" smtClean="0">
                <a:solidFill>
                  <a:schemeClr val="tx1"/>
                </a:solidFill>
                <a:latin typeface="+mn-lt"/>
                <a:ea typeface="+mn-ea"/>
                <a:cs typeface="+mn-cs"/>
              </a:rPr>
              <a:t>In future development instruments for collecting data on AT use, including an extensive listing of AT support options (e.g. Quinn et al., 2009) may facilitate gathering information on a more complete scope of the variety of AT used by students with disabilities. In addition, providing AT definitional information on the instrument can help educators more accurately report the AT supports that their students are using.</a:t>
            </a:r>
            <a:r>
              <a:rPr lang="en-US"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Significance of contextual factors on AT use: </a:t>
            </a:r>
            <a:r>
              <a:rPr lang="en-US" sz="1200" kern="1200" dirty="0" smtClean="0">
                <a:solidFill>
                  <a:schemeClr val="tx1"/>
                </a:solidFill>
                <a:latin typeface="+mn-lt"/>
                <a:ea typeface="+mn-ea"/>
                <a:cs typeface="+mn-cs"/>
              </a:rPr>
              <a:t>Due to the limited amount of variance explained by the full regression model, proposing a revised framework for AT consideration and implementation is not feasible from the analysis. The body of factors that contribute to the use of AT likely include more than mathematics, whole class computer use, and perceptions of teacher training adequacy. The analysis does offer, however, an indication of the significance that contextual factors have on a students’ use of AT. With schools being the </a:t>
            </a:r>
            <a:r>
              <a:rPr lang="en-US" sz="1200" i="1" kern="1200" dirty="0" smtClean="0">
                <a:solidFill>
                  <a:schemeClr val="tx1"/>
                </a:solidFill>
                <a:latin typeface="+mn-lt"/>
                <a:ea typeface="+mn-ea"/>
                <a:cs typeface="+mn-cs"/>
              </a:rPr>
              <a:t>provider</a:t>
            </a:r>
            <a:r>
              <a:rPr lang="en-US" sz="1200" kern="1200" dirty="0" smtClean="0">
                <a:solidFill>
                  <a:schemeClr val="tx1"/>
                </a:solidFill>
                <a:latin typeface="+mn-lt"/>
                <a:ea typeface="+mn-ea"/>
                <a:cs typeface="+mn-cs"/>
              </a:rPr>
              <a:t> of AT to eligible students [according to IDEIA (2004)], it may be reasonable to assume that schools can better ensure appropriate AT consideration and implementation for students with mild disabilities by giving attention to variables that can be manipulated. For instance, increasing use of classroom technology supports may positively impact AT provisions for eligible students. Helping general and special educators increase awareness of technology that reduces barriers for students with mild disabilities in inclusive settings may result in more adequate consideration of possible technologies for these students.</a:t>
            </a: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AT awareness of current educators: </a:t>
            </a:r>
            <a:r>
              <a:rPr lang="en-US" sz="1200" kern="1200" dirty="0" smtClean="0">
                <a:solidFill>
                  <a:schemeClr val="tx1"/>
                </a:solidFill>
                <a:latin typeface="+mn-lt"/>
                <a:ea typeface="+mn-ea"/>
                <a:cs typeface="+mn-cs"/>
              </a:rPr>
              <a:t>Having a selection of AT available can facilitate educator awareness of potential AT supports as well as promote trial use of possible AT devices with students (</a:t>
            </a:r>
            <a:r>
              <a:rPr lang="en-US" sz="1200" kern="1200" dirty="0" err="1" smtClean="0">
                <a:solidFill>
                  <a:schemeClr val="tx1"/>
                </a:solidFill>
                <a:latin typeface="+mn-lt"/>
                <a:ea typeface="+mn-ea"/>
                <a:cs typeface="+mn-cs"/>
              </a:rPr>
              <a:t>Edyburn</a:t>
            </a:r>
            <a:r>
              <a:rPr lang="en-US" sz="1200" kern="1200" dirty="0" smtClean="0">
                <a:solidFill>
                  <a:schemeClr val="tx1"/>
                </a:solidFill>
                <a:latin typeface="+mn-lt"/>
                <a:ea typeface="+mn-ea"/>
                <a:cs typeface="+mn-cs"/>
              </a:rPr>
              <a:t>, 2000; Puckett, 2004, 2006). Increasing AT awareness for current teachers can include involving teachers in traditional and face-to-face workshops (</a:t>
            </a:r>
            <a:r>
              <a:rPr lang="en-US" sz="1200" kern="1200" dirty="0" err="1" smtClean="0">
                <a:solidFill>
                  <a:schemeClr val="tx1"/>
                </a:solidFill>
                <a:latin typeface="+mn-lt"/>
                <a:ea typeface="+mn-ea"/>
                <a:cs typeface="+mn-cs"/>
              </a:rPr>
              <a:t>Schumaker</a:t>
            </a:r>
            <a:r>
              <a:rPr lang="en-US" sz="1200" kern="1200" dirty="0" smtClean="0">
                <a:solidFill>
                  <a:schemeClr val="tx1"/>
                </a:solidFill>
                <a:latin typeface="+mn-lt"/>
                <a:ea typeface="+mn-ea"/>
                <a:cs typeface="+mn-cs"/>
              </a:rPr>
              <a:t>, Fisher, &amp; Walsh, 2010) and user groups (</a:t>
            </a:r>
            <a:r>
              <a:rPr lang="en-US" sz="1200" kern="1200" dirty="0" err="1" smtClean="0">
                <a:solidFill>
                  <a:schemeClr val="tx1"/>
                </a:solidFill>
                <a:latin typeface="+mn-lt"/>
                <a:ea typeface="+mn-ea"/>
                <a:cs typeface="+mn-cs"/>
              </a:rPr>
              <a:t>Parette</a:t>
            </a:r>
            <a:r>
              <a:rPr lang="en-US" sz="1200" kern="1200" dirty="0" smtClean="0">
                <a:solidFill>
                  <a:schemeClr val="tx1"/>
                </a:solidFill>
                <a:latin typeface="+mn-lt"/>
                <a:ea typeface="+mn-ea"/>
                <a:cs typeface="+mn-cs"/>
              </a:rPr>
              <a:t> et al., 2007). Though several interviewees mentioned that traditional college courses or in-service trainings would likely equip them with the AT skills and knowledge they need, they also expressed concerns that these forms of training tend to lack in timeliness and specificity for them to be able to learn and apply information near the time when they are engaging in AT consideration and implementation for a student. When asked how he could best increase his AT knowledge and skill, </a:t>
            </a:r>
            <a:r>
              <a:rPr lang="en-US" sz="1200" kern="1200" dirty="0" err="1" smtClean="0">
                <a:solidFill>
                  <a:schemeClr val="tx1"/>
                </a:solidFill>
                <a:latin typeface="+mn-lt"/>
                <a:ea typeface="+mn-ea"/>
                <a:cs typeface="+mn-cs"/>
              </a:rPr>
              <a:t>Ertmer</a:t>
            </a:r>
            <a:r>
              <a:rPr lang="en-US" sz="1200" kern="1200" dirty="0" smtClean="0">
                <a:solidFill>
                  <a:schemeClr val="tx1"/>
                </a:solidFill>
                <a:latin typeface="+mn-lt"/>
                <a:ea typeface="+mn-ea"/>
                <a:cs typeface="+mn-cs"/>
              </a:rPr>
              <a:t> (2005) recommends three strategies for changing teacher beliefs in relation to technology integration – personal experiences, vicarious experiences, and social-cultural influences. Oliver mentioned an example of a vicarious experience that he thought would help him to increase his consideration and implementation of AT - a catalogue of 5 minute </a:t>
            </a:r>
            <a:r>
              <a:rPr lang="en-US" sz="1200" kern="1200" dirty="0" err="1" smtClean="0">
                <a:solidFill>
                  <a:schemeClr val="tx1"/>
                </a:solidFill>
                <a:latin typeface="+mn-lt"/>
                <a:ea typeface="+mn-ea"/>
                <a:cs typeface="+mn-cs"/>
              </a:rPr>
              <a:t>Youtube</a:t>
            </a:r>
            <a:r>
              <a:rPr lang="en-US" sz="1200" kern="1200" dirty="0" smtClean="0">
                <a:solidFill>
                  <a:schemeClr val="tx1"/>
                </a:solidFill>
                <a:latin typeface="+mn-lt"/>
                <a:ea typeface="+mn-ea"/>
                <a:cs typeface="+mn-cs"/>
              </a:rPr>
              <a:t> clips on various AT supports. He explained that this would be helpful to him, because he could access clips when he needed to know more about AT for specific student needs and watch the AT being used effectively with a student. </a:t>
            </a:r>
            <a:endParaRPr lang="en-US" dirty="0" smtClean="0"/>
          </a:p>
          <a:p>
            <a:r>
              <a:rPr lang="en-US" b="1" dirty="0" smtClean="0"/>
              <a:t>AT awareness</a:t>
            </a:r>
            <a:r>
              <a:rPr lang="en-US" b="1" baseline="0" dirty="0" smtClean="0"/>
              <a:t> in teacher preparation: </a:t>
            </a:r>
            <a:r>
              <a:rPr lang="en-US" sz="1200" kern="1200" dirty="0" smtClean="0">
                <a:solidFill>
                  <a:schemeClr val="tx1"/>
                </a:solidFill>
                <a:latin typeface="+mn-lt"/>
                <a:ea typeface="+mn-ea"/>
                <a:cs typeface="+mn-cs"/>
              </a:rPr>
              <a:t>AT experiences may be provided as part of instructional technology experiences; however, many faculty do not feel that they have sufficient time, equipment, and personnel resources to address this topic adequately (Gronseth et al., 2010; </a:t>
            </a:r>
            <a:r>
              <a:rPr lang="en-US" sz="1200" kern="1200" dirty="0" err="1" smtClean="0">
                <a:solidFill>
                  <a:schemeClr val="tx1"/>
                </a:solidFill>
                <a:latin typeface="+mn-lt"/>
                <a:ea typeface="+mn-ea"/>
                <a:cs typeface="+mn-cs"/>
              </a:rPr>
              <a:t>Maushak</a:t>
            </a:r>
            <a:r>
              <a:rPr lang="en-US" sz="1200" kern="1200" dirty="0" smtClean="0">
                <a:solidFill>
                  <a:schemeClr val="tx1"/>
                </a:solidFill>
                <a:latin typeface="+mn-lt"/>
                <a:ea typeface="+mn-ea"/>
                <a:cs typeface="+mn-cs"/>
              </a:rPr>
              <a:t>, Kelley, &amp; Blodgett, 2001). AT instruction may be provided as AT-focused courses, as well as within introductory special education coursework, through the alignment of general and special education technology standards, and as part of actual and simulated field experiences (Judge &amp; Simms, 2009; Michaels &amp; McDermott, 2003).</a:t>
            </a:r>
            <a:endParaRPr lang="en-US" dirty="0" smtClean="0"/>
          </a:p>
        </p:txBody>
      </p:sp>
      <p:sp>
        <p:nvSpPr>
          <p:cNvPr id="4" name="Slide Number Placeholder 3"/>
          <p:cNvSpPr>
            <a:spLocks noGrp="1"/>
          </p:cNvSpPr>
          <p:nvPr>
            <p:ph type="sldNum" sz="quarter" idx="10"/>
          </p:nvPr>
        </p:nvSpPr>
        <p:spPr/>
        <p:txBody>
          <a:bodyPr/>
          <a:lstStyle/>
          <a:p>
            <a:fld id="{F37F5DD7-1466-274E-A926-389077DD1953}"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Defining AT: </a:t>
            </a:r>
            <a:r>
              <a:rPr lang="en-US" sz="1200" kern="1200" dirty="0" smtClean="0">
                <a:solidFill>
                  <a:schemeClr val="tx1"/>
                </a:solidFill>
                <a:latin typeface="+mn-lt"/>
                <a:ea typeface="+mn-ea"/>
                <a:cs typeface="+mn-cs"/>
              </a:rPr>
              <a:t>The findings generated from this study suggest that further research is needed in determining what constitutes an “assistive” technology. It was apparent in this study that a discrepancy exists between the federal definition and how AT is defined in practice. The issue is important for several reasons, one being that schools are required under IDEIA to provide AT, as it is federally defined, to a student if it is determined by the IEP team to be a necessary support for the student’s education. Educators are thus sometimes unsure that the support they are identifying “counts” as AT. With research on AT often revealing benefits to both general and special education students, it is sometimes necessary for a case to be made that a student’s use of an AT support is warranted, particularly on high-stakes assessments. Additionally, being able to clearly define AT, whether as determined by the features of a tool or by the context in which it is used, would aid in future studies of usage patterns.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Exploration</a:t>
            </a:r>
            <a:r>
              <a:rPr lang="en-US" sz="1200" b="1" kern="1200" baseline="0" dirty="0" smtClean="0">
                <a:solidFill>
                  <a:schemeClr val="tx1"/>
                </a:solidFill>
                <a:latin typeface="+mn-lt"/>
                <a:ea typeface="+mn-ea"/>
                <a:cs typeface="+mn-cs"/>
              </a:rPr>
              <a:t> of additional factors: </a:t>
            </a:r>
            <a:r>
              <a:rPr lang="en-US" sz="1200" kern="1200" dirty="0" smtClean="0">
                <a:solidFill>
                  <a:schemeClr val="tx1"/>
                </a:solidFill>
                <a:latin typeface="+mn-lt"/>
                <a:ea typeface="+mn-ea"/>
                <a:cs typeface="+mn-cs"/>
              </a:rPr>
              <a:t>Studies are needed that examine the relationship between AT use and contextual variables, particularly those that can be manipulated, to ensure appropriate AT consideration and implementation for students with mild disabilities. Exploring variables that were not possible to explore using the NLTS2 data, such as school culture and AT availability, would also be helpful in better understanding the impact these factors might have on AT use.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Negative relationship explanations: </a:t>
            </a:r>
            <a:r>
              <a:rPr lang="en-US" sz="1200" kern="1200" dirty="0" smtClean="0">
                <a:solidFill>
                  <a:schemeClr val="tx1"/>
                </a:solidFill>
                <a:latin typeface="+mn-lt"/>
                <a:ea typeface="+mn-ea"/>
                <a:cs typeface="+mn-cs"/>
              </a:rPr>
              <a:t>The researcher proposed several possible explanations for the negative relationship observed between AT use and general educator perceptions of training adequacy in teaching students with disabilities. Studies are needed that help to further inform these interpretations.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EBD: </a:t>
            </a:r>
            <a:r>
              <a:rPr lang="en-US" sz="1200" kern="1200" dirty="0" smtClean="0">
                <a:solidFill>
                  <a:schemeClr val="tx1"/>
                </a:solidFill>
                <a:latin typeface="+mn-lt"/>
                <a:ea typeface="+mn-ea"/>
                <a:cs typeface="+mn-cs"/>
              </a:rPr>
              <a:t>Research into how technology can be used to effectively support students with EBD would serve to broaden understanding of availability and applicability of AT tools with this population. There were few studies located on this topic in the review of the literature, and many interviewees could not identify technology tools that would address the academic, behavioral, and interpersonal needs of their students with EBD. The potential of using distance education technologies for including secondary students with EBD in general education classrooms is an area yet to be explored.</a:t>
            </a:r>
            <a:r>
              <a:rPr lang="en-US" dirty="0" smtClean="0"/>
              <a:t> </a:t>
            </a:r>
            <a:endParaRPr lang="en-US" sz="1200" b="1"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Teacher</a:t>
            </a:r>
            <a:r>
              <a:rPr lang="en-US" b="1" baseline="0" dirty="0" smtClean="0"/>
              <a:t> AT knowledge and skill: </a:t>
            </a:r>
            <a:r>
              <a:rPr lang="en-US" sz="1200" kern="1200" dirty="0" smtClean="0">
                <a:solidFill>
                  <a:schemeClr val="tx1"/>
                </a:solidFill>
                <a:latin typeface="+mn-lt"/>
                <a:ea typeface="+mn-ea"/>
                <a:cs typeface="+mn-cs"/>
              </a:rPr>
              <a:t>The overall limited AT awareness observed in this study raises questions about how to better prepare future teachers and inform current teachers concerning AT. Studies that examine ways in which AT experiences can be successfully incorporated into general and special educator teacher preparation programs are needed. Design cases of ways in which current educators increased AT awareness and dealt with personal beliefs about AT use would provide direction as to how to address this issue. Research on the design and usability of a web-based portal of AT tutorial videos may serve to indicate whether or not this type of intervention is an effective way for individuals to experience AT use vicariously. Research efforts could also focus on investigating IEP team use of an AT information portal and the impact that the just-in-time information aspect of the portal has on the prevalence of AT use.</a:t>
            </a:r>
          </a:p>
        </p:txBody>
      </p:sp>
      <p:sp>
        <p:nvSpPr>
          <p:cNvPr id="4" name="Slide Number Placeholder 3"/>
          <p:cNvSpPr>
            <a:spLocks noGrp="1"/>
          </p:cNvSpPr>
          <p:nvPr>
            <p:ph type="sldNum" sz="quarter" idx="10"/>
          </p:nvPr>
        </p:nvSpPr>
        <p:spPr/>
        <p:txBody>
          <a:bodyPr/>
          <a:lstStyle/>
          <a:p>
            <a:fld id="{F37F5DD7-1466-274E-A926-389077DD1953}"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Prevalence - Quinn et al., (2009) found 18% of school-age AT users were students with mild disabilities.</a:t>
            </a:r>
            <a:r>
              <a:rPr lang="en-US" baseline="0" dirty="0" smtClean="0"/>
              <a:t> </a:t>
            </a:r>
            <a:r>
              <a:rPr lang="en-US" dirty="0" err="1" smtClean="0"/>
              <a:t>Derer</a:t>
            </a:r>
            <a:r>
              <a:rPr lang="en-US" dirty="0" smtClean="0"/>
              <a:t> et al. (1996) found 34% of eligible students used AT.</a:t>
            </a:r>
          </a:p>
          <a:p>
            <a:r>
              <a:rPr lang="en-US" dirty="0" smtClean="0"/>
              <a:t>AT Consideration Mandate - According to the IDEIA (2004), AT must be considered by a student’s IEP team.</a:t>
            </a:r>
          </a:p>
          <a:p>
            <a:r>
              <a:rPr lang="en-US" dirty="0" smtClean="0"/>
              <a:t>AT consideration and implementation models - suggest factors that may impact AT use.</a:t>
            </a:r>
          </a:p>
          <a:p>
            <a:r>
              <a:rPr lang="en-US" dirty="0" smtClean="0"/>
              <a:t>Challenges - Matching AT to need</a:t>
            </a:r>
          </a:p>
          <a:p>
            <a:pPr lvl="1"/>
            <a:r>
              <a:rPr lang="en-US" dirty="0" smtClean="0"/>
              <a:t>Social stigma (</a:t>
            </a:r>
            <a:r>
              <a:rPr lang="en-US" dirty="0" err="1" smtClean="0"/>
              <a:t>Bouck</a:t>
            </a:r>
            <a:r>
              <a:rPr lang="en-US" dirty="0" smtClean="0"/>
              <a:t> et al., 2010)</a:t>
            </a:r>
          </a:p>
          <a:p>
            <a:pPr lvl="1"/>
            <a:r>
              <a:rPr lang="en-US" dirty="0" smtClean="0"/>
              <a:t>Mixed empirical findings (</a:t>
            </a:r>
            <a:r>
              <a:rPr lang="en-US" dirty="0" err="1" smtClean="0"/>
              <a:t>Berninger</a:t>
            </a:r>
            <a:r>
              <a:rPr lang="en-US" dirty="0" smtClean="0"/>
              <a:t> et al., 2009).</a:t>
            </a:r>
          </a:p>
          <a:p>
            <a:r>
              <a:rPr lang="en-US" dirty="0" smtClean="0"/>
              <a:t>Access</a:t>
            </a:r>
          </a:p>
          <a:p>
            <a:pPr lvl="1"/>
            <a:r>
              <a:rPr lang="en-US" dirty="0" smtClean="0"/>
              <a:t>School district financial concerns (</a:t>
            </a:r>
            <a:r>
              <a:rPr lang="en-US" dirty="0" err="1" smtClean="0"/>
              <a:t>Edyburn</a:t>
            </a:r>
            <a:r>
              <a:rPr lang="en-US" dirty="0" smtClean="0"/>
              <a:t>, 2006)</a:t>
            </a:r>
          </a:p>
          <a:p>
            <a:pPr lvl="1"/>
            <a:r>
              <a:rPr lang="en-US" dirty="0" smtClean="0"/>
              <a:t>Financial strain on families (</a:t>
            </a:r>
            <a:r>
              <a:rPr lang="en-US" dirty="0" err="1" smtClean="0"/>
              <a:t>Todis</a:t>
            </a:r>
            <a:r>
              <a:rPr lang="en-US" dirty="0" smtClean="0"/>
              <a:t> &amp; Walker, 1993)</a:t>
            </a:r>
          </a:p>
          <a:p>
            <a:r>
              <a:rPr lang="en-US" dirty="0" smtClean="0"/>
              <a:t>Professional expertise</a:t>
            </a:r>
          </a:p>
          <a:p>
            <a:pPr lvl="1"/>
            <a:r>
              <a:rPr lang="en-US" dirty="0" smtClean="0"/>
              <a:t>Teacher education graduates often feel lacking in AT knowledge/skills (</a:t>
            </a:r>
            <a:r>
              <a:rPr lang="en-US" dirty="0" err="1" smtClean="0"/>
              <a:t>Abner</a:t>
            </a:r>
            <a:r>
              <a:rPr lang="en-US" dirty="0" smtClean="0"/>
              <a:t> &amp; </a:t>
            </a:r>
            <a:r>
              <a:rPr lang="en-US" dirty="0" err="1" smtClean="0"/>
              <a:t>Lahm</a:t>
            </a:r>
            <a:r>
              <a:rPr lang="en-US" dirty="0" smtClean="0"/>
              <a:t>, 2002; </a:t>
            </a:r>
            <a:r>
              <a:rPr lang="en-US" dirty="0" err="1" smtClean="0"/>
              <a:t>Bouck</a:t>
            </a:r>
            <a:r>
              <a:rPr lang="en-US" dirty="0" smtClean="0"/>
              <a:t> et al., 2006; </a:t>
            </a:r>
            <a:r>
              <a:rPr lang="en-US" dirty="0" err="1" smtClean="0"/>
              <a:t>Edyburn</a:t>
            </a:r>
            <a:r>
              <a:rPr lang="en-US" dirty="0" smtClean="0"/>
              <a:t>, 2000; Puckett, 2004, 2006; </a:t>
            </a:r>
            <a:r>
              <a:rPr lang="en-US" dirty="0" err="1" smtClean="0"/>
              <a:t>Todis</a:t>
            </a:r>
            <a:r>
              <a:rPr lang="en-US" dirty="0" smtClean="0"/>
              <a:t>, 1996).</a:t>
            </a:r>
          </a:p>
          <a:p>
            <a:pPr lvl="1"/>
            <a:r>
              <a:rPr lang="en-US" dirty="0" smtClean="0"/>
              <a:t>Lack of preparation in AT is often greater for general educators (Buell et al., 1999). </a:t>
            </a:r>
          </a:p>
          <a:p>
            <a:r>
              <a:rPr lang="en-US" dirty="0" smtClean="0"/>
              <a:t>Family and cultural mismatches</a:t>
            </a:r>
          </a:p>
          <a:p>
            <a:pPr lvl="1"/>
            <a:r>
              <a:rPr lang="en-US" dirty="0" smtClean="0"/>
              <a:t>Differences in culture, values, and social expectations (</a:t>
            </a:r>
            <a:r>
              <a:rPr lang="en-US" dirty="0" err="1" smtClean="0"/>
              <a:t>Dawe</a:t>
            </a:r>
            <a:r>
              <a:rPr lang="en-US" dirty="0" smtClean="0"/>
              <a:t>, 2006; </a:t>
            </a:r>
            <a:r>
              <a:rPr lang="en-US" dirty="0" err="1" smtClean="0"/>
              <a:t>Parette</a:t>
            </a:r>
            <a:r>
              <a:rPr lang="en-US" dirty="0" smtClean="0"/>
              <a:t> et al., 2000, 2004)</a:t>
            </a:r>
          </a:p>
          <a:p>
            <a:pPr lvl="1"/>
            <a:r>
              <a:rPr lang="en-US" dirty="0" smtClean="0"/>
              <a:t>Family frustrations when professionals are limited in AT knowledge/skills (McNaughton et al., 2008)</a:t>
            </a:r>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Despite the empirically supported benefits of AT in enhancing the educational experiences of students with mild disabilities, research indicates that AT use is limited in practice (</a:t>
            </a:r>
            <a:r>
              <a:rPr lang="en-US" dirty="0" err="1" smtClean="0"/>
              <a:t>Derer</a:t>
            </a:r>
            <a:r>
              <a:rPr lang="en-US" dirty="0" smtClean="0"/>
              <a:t>, </a:t>
            </a:r>
            <a:r>
              <a:rPr lang="en-US" dirty="0" err="1" smtClean="0"/>
              <a:t>Polsgrove</a:t>
            </a:r>
            <a:r>
              <a:rPr lang="en-US" dirty="0" smtClean="0"/>
              <a:t>, &amp; </a:t>
            </a:r>
            <a:r>
              <a:rPr lang="en-US" dirty="0" err="1" smtClean="0"/>
              <a:t>Rieth</a:t>
            </a:r>
            <a:r>
              <a:rPr lang="en-US" dirty="0" smtClean="0"/>
              <a:t>, 1996; </a:t>
            </a:r>
            <a:r>
              <a:rPr lang="en-US" dirty="0" err="1" smtClean="0"/>
              <a:t>Edyburn</a:t>
            </a:r>
            <a:r>
              <a:rPr lang="en-US" dirty="0" smtClean="0"/>
              <a:t>, 2006; </a:t>
            </a:r>
            <a:r>
              <a:rPr lang="en-US" dirty="0" err="1" smtClean="0"/>
              <a:t>Lesar</a:t>
            </a:r>
            <a:r>
              <a:rPr lang="en-US" dirty="0" smtClean="0"/>
              <a:t>, 1998; Quinn et al., 2009; Wahl, 2004). </a:t>
            </a:r>
          </a:p>
          <a:p>
            <a:r>
              <a:rPr lang="en-US" dirty="0" smtClean="0"/>
              <a:t>Though the proposed AT consideration and implementation models suggest variables that might be integral to orchestrating AT use experiences in which the AT was appropriately considered and implemented, there is little empirical evidence in regards to the significance of these variables when identifying and using AT with students with mild disabilities. </a:t>
            </a:r>
          </a:p>
          <a:p>
            <a:r>
              <a:rPr lang="en-US" dirty="0" smtClean="0"/>
              <a:t>Prior studies, however, have primarily focused on special education professionals’ perceptions on this topic (</a:t>
            </a:r>
            <a:r>
              <a:rPr lang="en-US" dirty="0" err="1" smtClean="0"/>
              <a:t>Derer</a:t>
            </a:r>
            <a:r>
              <a:rPr lang="en-US" dirty="0" smtClean="0"/>
              <a:t>, 1996; Judge, 2001: </a:t>
            </a:r>
            <a:r>
              <a:rPr lang="en-US" dirty="0" err="1" smtClean="0"/>
              <a:t>Lesar</a:t>
            </a:r>
            <a:r>
              <a:rPr lang="en-US" dirty="0" smtClean="0"/>
              <a:t>, 1998; </a:t>
            </a:r>
            <a:r>
              <a:rPr lang="en-US" dirty="0" err="1" smtClean="0"/>
              <a:t>Todis</a:t>
            </a:r>
            <a:r>
              <a:rPr lang="en-US" dirty="0" smtClean="0"/>
              <a:t>, 1996; Wahl, 2004). Gaining insight into teacher perspectives can provide teacher preparation programs with information relating to training needs of future teachers and inform future policy initiatives that may then facilitate increased use of appropriate tools.</a:t>
            </a:r>
          </a:p>
        </p:txBody>
      </p:sp>
      <p:sp>
        <p:nvSpPr>
          <p:cNvPr id="4" name="Slide Number Placeholder 3"/>
          <p:cNvSpPr>
            <a:spLocks noGrp="1"/>
          </p:cNvSpPr>
          <p:nvPr>
            <p:ph type="sldNum" sz="quarter" idx="10"/>
          </p:nvPr>
        </p:nvSpPr>
        <p:spPr/>
        <p:txBody>
          <a:bodyPr/>
          <a:lstStyle/>
          <a:p>
            <a:fld id="{F37F5DD7-1466-274E-A926-389077DD1953}"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Purpose of NLTS2 was to investigate factors relating to the experiences of students with disabilities in high school and beyond </a:t>
            </a:r>
          </a:p>
          <a:p>
            <a:pPr lvl="1"/>
            <a:r>
              <a:rPr lang="en-US" dirty="0" smtClean="0"/>
              <a:t>In 2000, a nationally representative sample of 11,272 students with disabilities ages 13-16 was selected to participate in the study. </a:t>
            </a:r>
          </a:p>
          <a:p>
            <a:pPr lvl="1"/>
            <a:r>
              <a:rPr lang="en-US" dirty="0" smtClean="0"/>
              <a:t>Over the next ten years, data was gathered from multiple perspectives – special and general educators, school staff, parents, and the students themselves – on a broad range of topics including high school coursework, academic performance, educational supports, community involvement, employment, post-secondary education, independent living, and extracurricular activities (NLTS2, 2010a). </a:t>
            </a:r>
          </a:p>
          <a:p>
            <a:pPr lvl="1"/>
            <a:r>
              <a:rPr lang="en-US" dirty="0" smtClean="0"/>
              <a:t>For the present study, the primary source of NLTS2 data is the teacher survey. Each survey was completed by the teacher of a student’s first academic general education class that was taken on a typical Monday. “ </a:t>
            </a:r>
          </a:p>
          <a:p>
            <a:pPr lvl="1"/>
            <a:r>
              <a:rPr lang="en-US" dirty="0" smtClean="0"/>
              <a:t>The present study focuses specifically on students classified as having Specific Learning Disability (SLD) or Emotional Disturbance (now more commonly referred to as “emotional and behavioral disorder; EBD”) as their primary disability. </a:t>
            </a:r>
          </a:p>
        </p:txBody>
      </p:sp>
      <p:sp>
        <p:nvSpPr>
          <p:cNvPr id="4" name="Slide Number Placeholder 3"/>
          <p:cNvSpPr>
            <a:spLocks noGrp="1"/>
          </p:cNvSpPr>
          <p:nvPr>
            <p:ph type="sldNum" sz="quarter" idx="10"/>
          </p:nvPr>
        </p:nvSpPr>
        <p:spPr/>
        <p:txBody>
          <a:bodyPr/>
          <a:lstStyle/>
          <a:p>
            <a:fld id="{F37F5DD7-1466-274E-A926-389077DD1953}"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Eight currently practicing general and special education teachers were selected for exploratory interviews to follow-up on findings from the NLTS2 secondary analysis. A list of potential interviewees was compiled through colleague referrals, with a target of interviewing at least one general and one special education teacher each at four secondary schools. . For each school “case,” each initial contact referred the researcher to a colleague at his or her school. All four schools are high schools located in the Southeastern United States, though they vary in </a:t>
            </a:r>
            <a:r>
              <a:rPr lang="en-US" sz="1200" kern="1200" dirty="0" err="1" smtClean="0">
                <a:solidFill>
                  <a:schemeClr val="tx1"/>
                </a:solidFill>
                <a:latin typeface="+mn-lt"/>
                <a:ea typeface="+mn-ea"/>
                <a:cs typeface="+mn-cs"/>
              </a:rPr>
              <a:t>urbanicity</a:t>
            </a:r>
            <a:r>
              <a:rPr lang="en-US" sz="1200" kern="1200" dirty="0" smtClean="0">
                <a:solidFill>
                  <a:schemeClr val="tx1"/>
                </a:solidFill>
                <a:latin typeface="+mn-lt"/>
                <a:ea typeface="+mn-ea"/>
                <a:cs typeface="+mn-cs"/>
              </a:rPr>
              <a:t>, district size, and percentage of students who qualify for free/reduced lunch.</a:t>
            </a:r>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Though the range of supports used was five, the majority of students who used AT only used one support. So, for substantive and methodological reasons, it was decided to collapse the number of supports to create a dichotomous variable coded 1 for students who used one or more AT supports and 0 for those who used none.</a:t>
            </a:r>
            <a:r>
              <a:rPr lang="en-US" dirty="0" smtClean="0"/>
              <a:t> </a:t>
            </a:r>
          </a:p>
          <a:p>
            <a:endParaRPr lang="en-US" dirty="0" smtClean="0"/>
          </a:p>
          <a:p>
            <a:r>
              <a:rPr lang="en-US" dirty="0" smtClean="0"/>
              <a:t>Independent</a:t>
            </a:r>
          </a:p>
          <a:p>
            <a:pPr lvl="1"/>
            <a:r>
              <a:rPr lang="en-US" dirty="0" smtClean="0"/>
              <a:t>Student: Disability, gender, age, self-determination, student performance</a:t>
            </a:r>
          </a:p>
          <a:p>
            <a:pPr lvl="1"/>
            <a:r>
              <a:rPr lang="en-US" dirty="0" smtClean="0"/>
              <a:t>Contextual: Subject, family involvement, family economic status, # of students with special needs in a class, whole class computer usage, co-teaching classroom</a:t>
            </a:r>
          </a:p>
          <a:p>
            <a:pPr lvl="1"/>
            <a:r>
              <a:rPr lang="en-US" dirty="0" smtClean="0"/>
              <a:t>Teacher: Teacher preparation in teaching students with disabilities, teacher technology professional development, teaching experience</a:t>
            </a:r>
          </a:p>
        </p:txBody>
      </p:sp>
      <p:sp>
        <p:nvSpPr>
          <p:cNvPr id="4" name="Slide Number Placeholder 3"/>
          <p:cNvSpPr>
            <a:spLocks noGrp="1"/>
          </p:cNvSpPr>
          <p:nvPr>
            <p:ph type="sldNum" sz="quarter" idx="10"/>
          </p:nvPr>
        </p:nvSpPr>
        <p:spPr/>
        <p:txBody>
          <a:bodyPr/>
          <a:lstStyle/>
          <a:p>
            <a:fld id="{F37F5DD7-1466-274E-A926-389077DD1953}"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NLTS2 Teacher Survey</a:t>
            </a:r>
          </a:p>
          <a:p>
            <a:pPr lvl="1"/>
            <a:r>
              <a:rPr lang="en-US" dirty="0" smtClean="0"/>
              <a:t>Developed with the input of an advisory panel and a stakeholder panel that represented more than 25 stakeholder groups,</a:t>
            </a:r>
            <a:r>
              <a:rPr lang="en-US" sz="1200" kern="1200" dirty="0" smtClean="0">
                <a:solidFill>
                  <a:schemeClr val="tx1"/>
                </a:solidFill>
                <a:latin typeface="+mn-lt"/>
                <a:ea typeface="+mn-ea"/>
                <a:cs typeface="+mn-cs"/>
              </a:rPr>
              <a:t> it was field tested prior to use </a:t>
            </a:r>
            <a:endParaRPr lang="en-US" dirty="0" smtClean="0"/>
          </a:p>
          <a:p>
            <a:pPr lvl="1"/>
            <a:r>
              <a:rPr lang="en-US" dirty="0" smtClean="0"/>
              <a:t>Questions are mostly closed response.</a:t>
            </a:r>
          </a:p>
          <a:p>
            <a:pPr lvl="1"/>
            <a:r>
              <a:rPr lang="en-US" dirty="0" smtClean="0"/>
              <a:t>Sections include A) About this class, B) About the instruction this student receives in this class, C) Student performance and family support, and D) About you. </a:t>
            </a:r>
          </a:p>
          <a:p>
            <a:r>
              <a:rPr lang="en-US" dirty="0" smtClean="0"/>
              <a:t>Interview Protocol</a:t>
            </a:r>
          </a:p>
          <a:p>
            <a:pPr lvl="1"/>
            <a:r>
              <a:rPr lang="en-US" dirty="0" smtClean="0"/>
              <a:t>Developed to further inform the NLTS2 analysis results and illuminate perceptions of barriers and benefits of AT use for secondary students with mild disabilities. </a:t>
            </a:r>
            <a:r>
              <a:rPr lang="en-US" sz="1200" kern="1200" dirty="0" smtClean="0">
                <a:solidFill>
                  <a:schemeClr val="tx1"/>
                </a:solidFill>
                <a:latin typeface="+mn-lt"/>
                <a:ea typeface="+mn-ea"/>
                <a:cs typeface="+mn-cs"/>
              </a:rPr>
              <a:t>Feedback received through expert review and pilot testing was incorporated into the development of the protocol.</a:t>
            </a:r>
            <a:r>
              <a:rPr lang="en-US" dirty="0" smtClean="0"/>
              <a:t> </a:t>
            </a:r>
          </a:p>
          <a:p>
            <a:pPr lvl="1"/>
            <a:r>
              <a:rPr lang="en-US" dirty="0" smtClean="0"/>
              <a:t>Contains four broad questions and numerous sub-questions, providing the interviewer with flexibility concerning the order and/or wording of the questions </a:t>
            </a:r>
          </a:p>
          <a:p>
            <a:pPr lvl="1"/>
            <a:r>
              <a:rPr lang="en-US" dirty="0" smtClean="0"/>
              <a:t>Contains questions relating to the perceptions, preparation experiences, and training needs of the teachers being interviewed </a:t>
            </a:r>
          </a:p>
        </p:txBody>
      </p:sp>
      <p:sp>
        <p:nvSpPr>
          <p:cNvPr id="4" name="Slide Number Placeholder 3"/>
          <p:cNvSpPr>
            <a:spLocks noGrp="1"/>
          </p:cNvSpPr>
          <p:nvPr>
            <p:ph type="sldNum" sz="quarter" idx="10"/>
          </p:nvPr>
        </p:nvSpPr>
        <p:spPr/>
        <p:txBody>
          <a:bodyPr/>
          <a:lstStyle/>
          <a:p>
            <a:fld id="{F37F5DD7-1466-274E-A926-389077DD1953}"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During the preliminary analysis, it was found that household income data was missing for 16% of the cases, thus the family economic status variable was dropped from the regression analysis.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Because survey research often violates the simple random sample assumption of statistical formulas, replicate weights are one method for correcting the statistical calculations. Replicate weights also have the advantage of including adjustments for </a:t>
            </a:r>
            <a:r>
              <a:rPr lang="en-US" sz="1200" kern="1200" dirty="0" err="1" smtClean="0">
                <a:solidFill>
                  <a:schemeClr val="tx1"/>
                </a:solidFill>
                <a:latin typeface="+mn-lt"/>
                <a:ea typeface="+mn-ea"/>
                <a:cs typeface="+mn-cs"/>
              </a:rPr>
              <a:t>nonresponse</a:t>
            </a:r>
            <a:r>
              <a:rPr lang="en-US" sz="1200" kern="1200" dirty="0" smtClean="0">
                <a:solidFill>
                  <a:schemeClr val="tx1"/>
                </a:solidFill>
                <a:latin typeface="+mn-lt"/>
                <a:ea typeface="+mn-ea"/>
                <a:cs typeface="+mn-cs"/>
              </a:rPr>
              <a:t>. To create the weights, estimates are compared between subsamples, called “replicates,” and the full sample to determine variance. Balanced repeated replication (BRR) was used to create the NLTS2 replicate weights, because the sampling plan involved stratification and has two primary sampling units – local educational agency (LEA) and students.</a:t>
            </a:r>
            <a:r>
              <a:rPr lang="en-US" dirty="0" smtClean="0"/>
              <a:t>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Six interviews over the telephone and two in person.</a:t>
            </a:r>
            <a:r>
              <a:rPr lang="en-US" sz="1200" kern="1200" baseline="0" dirty="0" smtClean="0">
                <a:solidFill>
                  <a:schemeClr val="tx1"/>
                </a:solidFill>
                <a:latin typeface="+mn-lt"/>
                <a:ea typeface="+mn-ea"/>
                <a:cs typeface="+mn-cs"/>
              </a:rPr>
              <a:t> Interviews were about </a:t>
            </a:r>
            <a:r>
              <a:rPr lang="en-US" sz="1200" kern="1200" dirty="0" smtClean="0">
                <a:solidFill>
                  <a:schemeClr val="tx1"/>
                </a:solidFill>
                <a:latin typeface="+mn-lt"/>
                <a:ea typeface="+mn-ea"/>
                <a:cs typeface="+mn-cs"/>
              </a:rPr>
              <a:t>45-75 minutes in length.</a:t>
            </a:r>
          </a:p>
          <a:p>
            <a:r>
              <a:rPr lang="en-US" sz="1200" kern="1200" dirty="0" smtClean="0">
                <a:solidFill>
                  <a:schemeClr val="tx1"/>
                </a:solidFill>
                <a:latin typeface="+mn-lt"/>
                <a:ea typeface="+mn-ea"/>
                <a:cs typeface="+mn-cs"/>
              </a:rPr>
              <a:t>A portion of the interviews were dual-coded by the author and another researcher to establish inter-rater reliability.</a:t>
            </a:r>
            <a:r>
              <a:rPr lang="en-US" dirty="0" smtClean="0"/>
              <a:t> </a:t>
            </a:r>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of AT - </a:t>
            </a:r>
            <a:r>
              <a:rPr lang="en-US" sz="1200" kern="1200" dirty="0" smtClean="0">
                <a:solidFill>
                  <a:schemeClr val="tx1"/>
                </a:solidFill>
                <a:latin typeface="+mn-lt"/>
                <a:ea typeface="+mn-ea"/>
                <a:cs typeface="+mn-cs"/>
              </a:rPr>
              <a:t>26% of students with mild disabilities used one or more AT supports</a:t>
            </a:r>
            <a:r>
              <a:rPr lang="en-US" dirty="0" smtClean="0"/>
              <a:t> </a:t>
            </a:r>
          </a:p>
          <a:p>
            <a:endParaRPr lang="en-US" dirty="0" smtClean="0"/>
          </a:p>
          <a:p>
            <a:r>
              <a:rPr lang="en-US" dirty="0" smtClean="0"/>
              <a:t>AT was found most</a:t>
            </a:r>
            <a:r>
              <a:rPr lang="en-US" baseline="0" dirty="0" smtClean="0"/>
              <a:t> often in mathematics courses, possibly due to calculator use (when other students are not allowed). Books on tape was a popular support for use in language arts courses. Many students with SLD and EBD struggle with reading fluency and comprehension. Use of hardware and software supports was low.</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37F5DD7-1466-274E-A926-389077DD1953}"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DD912627-D0D0-8D49-B4B4-59A905C9C26F}" type="datetimeFigureOut">
              <a:rPr lang="en-US" smtClean="0"/>
              <a:pPr/>
              <a:t>6/28/11</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912627-D0D0-8D49-B4B4-59A905C9C26F}" type="datetimeFigureOut">
              <a:rPr lang="en-US" smtClean="0"/>
              <a:pPr/>
              <a:t>6/28/11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912627-D0D0-8D49-B4B4-59A905C9C26F}" type="datetimeFigureOut">
              <a:rPr lang="en-US" smtClean="0"/>
              <a:pPr/>
              <a:t>6/28/11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912627-D0D0-8D49-B4B4-59A905C9C26F}" type="datetimeFigureOut">
              <a:rPr lang="en-US" smtClean="0"/>
              <a:pPr/>
              <a:t>6/28/11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912627-D0D0-8D49-B4B4-59A905C9C26F}" type="datetimeFigureOut">
              <a:rPr lang="en-US" smtClean="0"/>
              <a:pPr/>
              <a:t>6/28/11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912627-D0D0-8D49-B4B4-59A905C9C26F}" type="datetimeFigureOut">
              <a:rPr lang="en-US" smtClean="0"/>
              <a:pPr/>
              <a:t>6/28/11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912627-D0D0-8D49-B4B4-59A905C9C26F}" type="datetimeFigureOut">
              <a:rPr lang="en-US" smtClean="0"/>
              <a:pPr/>
              <a:t>6/28/11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912627-D0D0-8D49-B4B4-59A905C9C26F}" type="datetimeFigureOut">
              <a:rPr lang="en-US" smtClean="0"/>
              <a:pPr/>
              <a:t>6/28/11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DD912627-D0D0-8D49-B4B4-59A905C9C26F}" type="datetimeFigureOut">
              <a:rPr lang="en-US" smtClean="0"/>
              <a:pPr/>
              <a:t>6/28/11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5E5BD0-C6F3-B44D-AC1C-D41AC3B8F64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912627-D0D0-8D49-B4B4-59A905C9C26F}" type="datetimeFigureOut">
              <a:rPr lang="en-US" smtClean="0"/>
              <a:pPr/>
              <a:t>6/28/11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E5BD0-C6F3-B44D-AC1C-D41AC3B8F6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D912627-D0D0-8D49-B4B4-59A905C9C26F}" type="datetimeFigureOut">
              <a:rPr lang="en-US" smtClean="0"/>
              <a:pPr/>
              <a:t>6/28/11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5E5BD0-C6F3-B44D-AC1C-D41AC3B8F64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DD912627-D0D0-8D49-B4B4-59A905C9C26F}" type="datetimeFigureOut">
              <a:rPr lang="en-US" smtClean="0"/>
              <a:pPr/>
              <a:t>6/28/11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295E5BD0-C6F3-B44D-AC1C-D41AC3B8F64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gronset@indiana.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mailto:sgronset@indiana.edu"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6810" y="909032"/>
            <a:ext cx="7947190" cy="1924050"/>
          </a:xfrm>
        </p:spPr>
        <p:txBody>
          <a:bodyPr anchor="ctr">
            <a:noAutofit/>
          </a:bodyPr>
          <a:lstStyle/>
          <a:p>
            <a:pPr algn="ctr"/>
            <a:r>
              <a:rPr lang="en-US" sz="3600" dirty="0" smtClean="0"/>
              <a:t>Using Technology to Support Secondary Students with Mild Disabilities</a:t>
            </a:r>
            <a:endParaRPr lang="en-US" sz="3300" i="1" dirty="0"/>
          </a:p>
        </p:txBody>
      </p:sp>
      <p:sp>
        <p:nvSpPr>
          <p:cNvPr id="3" name="Subtitle 2"/>
          <p:cNvSpPr>
            <a:spLocks noGrp="1"/>
          </p:cNvSpPr>
          <p:nvPr>
            <p:ph type="subTitle" idx="1"/>
          </p:nvPr>
        </p:nvSpPr>
        <p:spPr>
          <a:xfrm>
            <a:off x="1196809" y="3126711"/>
            <a:ext cx="6765645" cy="3273275"/>
          </a:xfrm>
        </p:spPr>
        <p:txBody>
          <a:bodyPr>
            <a:normAutofit fontScale="92500" lnSpcReduction="10000"/>
          </a:bodyPr>
          <a:lstStyle/>
          <a:p>
            <a:endParaRPr lang="en-US" i="1" dirty="0" smtClean="0"/>
          </a:p>
          <a:p>
            <a:r>
              <a:rPr lang="en-US" sz="2400" i="1" dirty="0" smtClean="0"/>
              <a:t>Susie Gronseth</a:t>
            </a:r>
          </a:p>
          <a:p>
            <a:r>
              <a:rPr lang="en-US" sz="2400" dirty="0" smtClean="0"/>
              <a:t>Department of Instructional Systems Technology</a:t>
            </a:r>
          </a:p>
          <a:p>
            <a:r>
              <a:rPr lang="en-US" sz="2400" dirty="0" smtClean="0"/>
              <a:t>Indiana University</a:t>
            </a:r>
          </a:p>
          <a:p>
            <a:r>
              <a:rPr lang="en-US" sz="2400" dirty="0" smtClean="0">
                <a:hlinkClick r:id="rId2"/>
              </a:rPr>
              <a:t>sgronset@indiana.edu</a:t>
            </a:r>
            <a:r>
              <a:rPr lang="en-US" sz="2400" dirty="0" smtClean="0"/>
              <a:t> </a:t>
            </a:r>
          </a:p>
          <a:p>
            <a:endParaRPr lang="en-US" sz="2400" dirty="0" smtClean="0"/>
          </a:p>
          <a:p>
            <a:r>
              <a:rPr lang="en-US" sz="2400" dirty="0" smtClean="0"/>
              <a:t>2011 ISTE Conference</a:t>
            </a:r>
          </a:p>
          <a:p>
            <a:r>
              <a:rPr lang="en-US" sz="2400" dirty="0" smtClean="0"/>
              <a:t>June 27, 2011</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NLTS2 Analytic Sample </a:t>
            </a:r>
            <a:r>
              <a:rPr lang="en-US" dirty="0" err="1" smtClean="0"/>
              <a:t>Descriptives</a:t>
            </a:r>
            <a:endParaRPr lang="en-US" dirty="0"/>
          </a:p>
        </p:txBody>
      </p:sp>
      <p:graphicFrame>
        <p:nvGraphicFramePr>
          <p:cNvPr id="4" name="Content Placeholder 3"/>
          <p:cNvGraphicFramePr>
            <a:graphicFrameLocks noGrp="1"/>
          </p:cNvGraphicFramePr>
          <p:nvPr>
            <p:ph idx="1"/>
          </p:nvPr>
        </p:nvGraphicFramePr>
        <p:xfrm>
          <a:off x="1337907" y="1466497"/>
          <a:ext cx="7498081" cy="4947730"/>
        </p:xfrm>
        <a:graphic>
          <a:graphicData uri="http://schemas.openxmlformats.org/drawingml/2006/table">
            <a:tbl>
              <a:tblPr firstRow="1" bandRow="1">
                <a:tableStyleId>{5C22544A-7EE6-4342-B048-85BDC9FD1C3A}</a:tableStyleId>
              </a:tblPr>
              <a:tblGrid>
                <a:gridCol w="5027615"/>
                <a:gridCol w="1321917"/>
                <a:gridCol w="1148549"/>
              </a:tblGrid>
              <a:tr h="412782">
                <a:tc>
                  <a:txBody>
                    <a:bodyPr/>
                    <a:lstStyle/>
                    <a:p>
                      <a:r>
                        <a:rPr lang="en-US" sz="2000" b="0" dirty="0" smtClean="0">
                          <a:solidFill>
                            <a:srgbClr val="000000"/>
                          </a:solidFill>
                        </a:rPr>
                        <a:t>Specific Learning Disability (SLD)</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b="0" dirty="0" smtClean="0">
                          <a:solidFill>
                            <a:srgbClr val="000000"/>
                          </a:solidFill>
                        </a:rPr>
                        <a:t>66%</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b="0" dirty="0" smtClean="0">
                          <a:solidFill>
                            <a:srgbClr val="000000"/>
                          </a:solidFill>
                        </a:rPr>
                        <a:t>(480)</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r>
              <a:tr h="412782">
                <a:tc>
                  <a:txBody>
                    <a:bodyPr/>
                    <a:lstStyle/>
                    <a:p>
                      <a:r>
                        <a:rPr lang="en-US" sz="2000" b="0" dirty="0" smtClean="0">
                          <a:solidFill>
                            <a:srgbClr val="000000"/>
                          </a:solidFill>
                        </a:rPr>
                        <a:t>Emotional and/or Behavioral Disorder (EBD)</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b="0" dirty="0" smtClean="0">
                          <a:solidFill>
                            <a:srgbClr val="000000"/>
                          </a:solidFill>
                        </a:rPr>
                        <a:t>34%</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b="0" dirty="0" smtClean="0">
                          <a:solidFill>
                            <a:srgbClr val="000000"/>
                          </a:solidFill>
                        </a:rPr>
                        <a:t>(250)</a:t>
                      </a:r>
                      <a:endParaRPr lang="en-US" sz="2000" b="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r>
              <a:tr h="412782">
                <a:tc>
                  <a:txBody>
                    <a:bodyPr/>
                    <a:lstStyle/>
                    <a:p>
                      <a:r>
                        <a:rPr lang="en-US" sz="2000" dirty="0" smtClean="0">
                          <a:solidFill>
                            <a:srgbClr val="000000"/>
                          </a:solidFill>
                        </a:rPr>
                        <a:t>Male</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71%</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(510)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2782">
                <a:tc>
                  <a:txBody>
                    <a:bodyPr/>
                    <a:lstStyle/>
                    <a:p>
                      <a:r>
                        <a:rPr lang="en-US" sz="2000" dirty="0" smtClean="0">
                          <a:solidFill>
                            <a:srgbClr val="000000"/>
                          </a:solidFill>
                        </a:rPr>
                        <a:t>Female</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28%</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(200)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2782">
                <a:tc>
                  <a:txBody>
                    <a:bodyPr/>
                    <a:lstStyle/>
                    <a:p>
                      <a:r>
                        <a:rPr lang="en-US" sz="2000" dirty="0" smtClean="0">
                          <a:solidFill>
                            <a:srgbClr val="000000"/>
                          </a:solidFill>
                        </a:rPr>
                        <a:t>White</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69%</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(500)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r>
              <a:tr h="412782">
                <a:tc>
                  <a:txBody>
                    <a:bodyPr/>
                    <a:lstStyle/>
                    <a:p>
                      <a:r>
                        <a:rPr lang="en-US" sz="2000" dirty="0" smtClean="0">
                          <a:solidFill>
                            <a:srgbClr val="000000"/>
                          </a:solidFill>
                        </a:rPr>
                        <a:t>African American</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15%</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(110)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r>
              <a:tr h="412782">
                <a:tc>
                  <a:txBody>
                    <a:bodyPr/>
                    <a:lstStyle/>
                    <a:p>
                      <a:r>
                        <a:rPr lang="en-US" sz="2000" dirty="0" smtClean="0">
                          <a:solidFill>
                            <a:srgbClr val="000000"/>
                          </a:solidFill>
                        </a:rPr>
                        <a:t>Other</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15%</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US" sz="2000" dirty="0" smtClean="0">
                          <a:solidFill>
                            <a:srgbClr val="000000"/>
                          </a:solidFill>
                        </a:rPr>
                        <a:t>(110)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r>
              <a:tr h="412782">
                <a:tc>
                  <a:txBody>
                    <a:bodyPr/>
                    <a:lstStyle/>
                    <a:p>
                      <a:r>
                        <a:rPr lang="en-US" sz="2000" dirty="0" smtClean="0">
                          <a:solidFill>
                            <a:srgbClr val="000000"/>
                          </a:solidFill>
                        </a:rPr>
                        <a:t>14 years</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15%</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(110)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2782">
                <a:tc>
                  <a:txBody>
                    <a:bodyPr/>
                    <a:lstStyle/>
                    <a:p>
                      <a:r>
                        <a:rPr lang="en-US" sz="2000" dirty="0" smtClean="0">
                          <a:solidFill>
                            <a:srgbClr val="000000"/>
                          </a:solidFill>
                        </a:rPr>
                        <a:t>15 years</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19%</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(130)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2782">
                <a:tc>
                  <a:txBody>
                    <a:bodyPr/>
                    <a:lstStyle/>
                    <a:p>
                      <a:r>
                        <a:rPr lang="en-US" sz="2000" dirty="0" smtClean="0">
                          <a:solidFill>
                            <a:srgbClr val="000000"/>
                          </a:solidFill>
                        </a:rPr>
                        <a:t>16 years</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25%</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(180)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2782">
                <a:tc>
                  <a:txBody>
                    <a:bodyPr/>
                    <a:lstStyle/>
                    <a:p>
                      <a:r>
                        <a:rPr lang="en-US" sz="2000" dirty="0" smtClean="0">
                          <a:solidFill>
                            <a:srgbClr val="000000"/>
                          </a:solidFill>
                        </a:rPr>
                        <a:t>17 years</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28%</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(200)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07128">
                <a:tc>
                  <a:txBody>
                    <a:bodyPr/>
                    <a:lstStyle/>
                    <a:p>
                      <a:r>
                        <a:rPr lang="en-US" sz="2000" dirty="0" smtClean="0">
                          <a:solidFill>
                            <a:srgbClr val="000000"/>
                          </a:solidFill>
                        </a:rPr>
                        <a:t>18-20 years</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12%</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pPr algn="ctr"/>
                      <a:r>
                        <a:rPr lang="en-US" sz="2000" dirty="0" smtClean="0">
                          <a:solidFill>
                            <a:srgbClr val="000000"/>
                          </a:solidFill>
                        </a:rPr>
                        <a:t>(90)</a:t>
                      </a: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Sources</a:t>
            </a:r>
            <a:endParaRPr lang="en-US" dirty="0"/>
          </a:p>
        </p:txBody>
      </p:sp>
      <p:sp>
        <p:nvSpPr>
          <p:cNvPr id="3" name="Content Placeholder 2"/>
          <p:cNvSpPr>
            <a:spLocks noGrp="1"/>
          </p:cNvSpPr>
          <p:nvPr>
            <p:ph idx="1"/>
          </p:nvPr>
        </p:nvSpPr>
        <p:spPr>
          <a:xfrm>
            <a:off x="1435608" y="1417638"/>
            <a:ext cx="7259006" cy="4932361"/>
          </a:xfrm>
        </p:spPr>
        <p:txBody>
          <a:bodyPr>
            <a:normAutofit/>
          </a:bodyPr>
          <a:lstStyle/>
          <a:p>
            <a:r>
              <a:rPr lang="en-US" sz="2800" dirty="0" smtClean="0"/>
              <a:t>Teacher Interviews</a:t>
            </a:r>
          </a:p>
          <a:p>
            <a:pPr lvl="1"/>
            <a:r>
              <a:rPr lang="en-US" sz="2800" dirty="0" smtClean="0"/>
              <a:t>Eight currently practicing general and special education teachers</a:t>
            </a:r>
          </a:p>
          <a:p>
            <a:pPr lvl="1"/>
            <a:r>
              <a:rPr lang="en-US" sz="2800" dirty="0" smtClean="0"/>
              <a:t>Four high schools in Southeastern US</a:t>
            </a:r>
          </a:p>
          <a:p>
            <a:pPr lvl="1"/>
            <a:r>
              <a:rPr lang="en-US" sz="2800" dirty="0" smtClean="0"/>
              <a:t>Referral approach used</a:t>
            </a:r>
          </a:p>
          <a:p>
            <a:pPr lvl="1"/>
            <a:r>
              <a:rPr lang="en-US" sz="2800" dirty="0" smtClean="0"/>
              <a:t>Taught or co-taught 9-12 grade level language arts, mathematics, sciences, and social sciences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Interviewee </a:t>
            </a:r>
            <a:r>
              <a:rPr lang="en-US" dirty="0" err="1" smtClean="0"/>
              <a:t>Descriptives</a:t>
            </a:r>
            <a:endParaRPr lang="en-US" dirty="0"/>
          </a:p>
        </p:txBody>
      </p:sp>
      <p:graphicFrame>
        <p:nvGraphicFramePr>
          <p:cNvPr id="4" name="Content Placeholder 3"/>
          <p:cNvGraphicFramePr>
            <a:graphicFrameLocks noGrp="1"/>
          </p:cNvGraphicFramePr>
          <p:nvPr>
            <p:ph idx="1"/>
          </p:nvPr>
        </p:nvGraphicFramePr>
        <p:xfrm>
          <a:off x="1337908" y="1417642"/>
          <a:ext cx="7498080" cy="5177407"/>
        </p:xfrm>
        <a:graphic>
          <a:graphicData uri="http://schemas.openxmlformats.org/drawingml/2006/table">
            <a:tbl>
              <a:tblPr firstRow="1" bandRow="1">
                <a:tableStyleId>{5C22544A-7EE6-4342-B048-85BDC9FD1C3A}</a:tableStyleId>
              </a:tblPr>
              <a:tblGrid>
                <a:gridCol w="1659928"/>
                <a:gridCol w="2186314"/>
                <a:gridCol w="1781654"/>
                <a:gridCol w="1870184"/>
              </a:tblGrid>
              <a:tr h="645818">
                <a:tc>
                  <a:txBody>
                    <a:bodyPr/>
                    <a:lstStyle/>
                    <a:p>
                      <a:r>
                        <a:rPr lang="en-US" sz="1700" dirty="0" smtClean="0">
                          <a:solidFill>
                            <a:srgbClr val="000000"/>
                          </a:solidFill>
                        </a:rPr>
                        <a:t>General/Special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700" dirty="0" err="1" smtClean="0">
                          <a:solidFill>
                            <a:srgbClr val="000000"/>
                          </a:solidFill>
                        </a:rPr>
                        <a:t>Subject(s</a:t>
                      </a:r>
                      <a:r>
                        <a:rPr lang="en-US" sz="1700" dirty="0" smtClean="0">
                          <a:solidFill>
                            <a:srgbClr val="000000"/>
                          </a:solidFill>
                        </a:rPr>
                        <a:t>)</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700" dirty="0" smtClean="0">
                          <a:solidFill>
                            <a:srgbClr val="000000"/>
                          </a:solidFill>
                        </a:rPr>
                        <a:t>Years Experience</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700" dirty="0" smtClean="0">
                          <a:solidFill>
                            <a:srgbClr val="000000"/>
                          </a:solidFill>
                        </a:rPr>
                        <a:t>Grade </a:t>
                      </a:r>
                      <a:r>
                        <a:rPr lang="en-US" sz="1700" dirty="0" err="1" smtClean="0">
                          <a:solidFill>
                            <a:srgbClr val="000000"/>
                          </a:solidFill>
                        </a:rPr>
                        <a:t>Level(s</a:t>
                      </a:r>
                      <a:r>
                        <a:rPr lang="en-US" sz="1700" dirty="0" smtClean="0">
                          <a:solidFill>
                            <a:srgbClr val="000000"/>
                          </a:solidFill>
                        </a:rPr>
                        <a:t>)</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3894">
                <a:tc gridSpan="4">
                  <a:txBody>
                    <a:bodyPr/>
                    <a:lstStyle/>
                    <a:p>
                      <a:r>
                        <a:rPr lang="en-US" sz="1700" b="1" kern="1200" dirty="0" smtClean="0">
                          <a:solidFill>
                            <a:srgbClr val="000000"/>
                          </a:solidFill>
                          <a:latin typeface="+mn-lt"/>
                          <a:ea typeface="+mn-ea"/>
                          <a:cs typeface="+mn-cs"/>
                        </a:rPr>
                        <a:t>School 1 – Rural; Very Large District; 41% Free/Reduced Lunch</a:t>
                      </a:r>
                      <a:r>
                        <a:rPr lang="en-US" sz="1700" dirty="0" smtClean="0">
                          <a:solidFill>
                            <a:srgbClr val="000000"/>
                          </a:solidFill>
                        </a:rPr>
                        <a:t> </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tc>
              </a:tr>
              <a:tr h="373894">
                <a:tc>
                  <a:txBody>
                    <a:bodyPr/>
                    <a:lstStyle/>
                    <a:p>
                      <a:r>
                        <a:rPr lang="en-US" sz="1700" dirty="0" smtClean="0">
                          <a:solidFill>
                            <a:srgbClr val="000000"/>
                          </a:solidFill>
                        </a:rPr>
                        <a:t>General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Social</a:t>
                      </a:r>
                      <a:r>
                        <a:rPr lang="en-US" sz="1700" baseline="0" dirty="0" smtClean="0">
                          <a:solidFill>
                            <a:srgbClr val="000000"/>
                          </a:solidFill>
                        </a:rPr>
                        <a:t> sciences</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13</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10-12</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418755">
                <a:tc>
                  <a:txBody>
                    <a:bodyPr/>
                    <a:lstStyle/>
                    <a:p>
                      <a:r>
                        <a:rPr lang="en-US" sz="1700" dirty="0" smtClean="0">
                          <a:solidFill>
                            <a:srgbClr val="000000"/>
                          </a:solidFill>
                        </a:rPr>
                        <a:t>Special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Language arts, Science</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9-12</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gridSpan="4">
                  <a:txBody>
                    <a:bodyPr/>
                    <a:lstStyle/>
                    <a:p>
                      <a:r>
                        <a:rPr lang="en-US" sz="1700" b="1" kern="1200" dirty="0" smtClean="0">
                          <a:solidFill>
                            <a:srgbClr val="000000"/>
                          </a:solidFill>
                          <a:latin typeface="+mn-lt"/>
                          <a:ea typeface="+mn-ea"/>
                          <a:cs typeface="+mn-cs"/>
                        </a:rPr>
                        <a:t>School 2 – Rural; Medium District; 42% Free/Reduced Lunch</a:t>
                      </a:r>
                      <a:r>
                        <a:rPr lang="en-US" sz="1700" dirty="0" smtClean="0">
                          <a:solidFill>
                            <a:srgbClr val="000000"/>
                          </a:solidFill>
                        </a:rPr>
                        <a:t> </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dirty="0">
                        <a:solidFill>
                          <a:schemeClr val="tx1"/>
                        </a:solidFill>
                      </a:endParaRPr>
                    </a:p>
                  </a:txBody>
                  <a:tcPr/>
                </a:tc>
              </a:tr>
              <a:tr h="373894">
                <a:tc>
                  <a:txBody>
                    <a:bodyPr/>
                    <a:lstStyle/>
                    <a:p>
                      <a:r>
                        <a:rPr lang="en-US" sz="1700" dirty="0" smtClean="0">
                          <a:solidFill>
                            <a:srgbClr val="000000"/>
                          </a:solidFill>
                        </a:rPr>
                        <a:t>General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Language</a:t>
                      </a:r>
                      <a:r>
                        <a:rPr lang="en-US" sz="1700" baseline="0" dirty="0" smtClean="0">
                          <a:solidFill>
                            <a:srgbClr val="000000"/>
                          </a:solidFill>
                        </a:rPr>
                        <a:t> arts</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5</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9-12</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a:txBody>
                    <a:bodyPr/>
                    <a:lstStyle/>
                    <a:p>
                      <a:r>
                        <a:rPr lang="en-US" sz="1700" dirty="0" smtClean="0">
                          <a:solidFill>
                            <a:srgbClr val="000000"/>
                          </a:solidFill>
                        </a:rPr>
                        <a:t>Special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Language</a:t>
                      </a:r>
                      <a:r>
                        <a:rPr lang="en-US" sz="1700" baseline="0" dirty="0" smtClean="0">
                          <a:solidFill>
                            <a:srgbClr val="000000"/>
                          </a:solidFill>
                        </a:rPr>
                        <a:t> arts,</a:t>
                      </a:r>
                      <a:r>
                        <a:rPr lang="en-US" sz="1700" dirty="0" smtClean="0">
                          <a:solidFill>
                            <a:srgbClr val="000000"/>
                          </a:solidFill>
                        </a:rPr>
                        <a:t> Science</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16</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9-12</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gridSpan="4">
                  <a:txBody>
                    <a:bodyPr/>
                    <a:lstStyle/>
                    <a:p>
                      <a:r>
                        <a:rPr lang="en-US" sz="1700" b="1" kern="1200" dirty="0" smtClean="0">
                          <a:solidFill>
                            <a:srgbClr val="000000"/>
                          </a:solidFill>
                          <a:latin typeface="+mn-lt"/>
                          <a:ea typeface="+mn-ea"/>
                          <a:cs typeface="+mn-cs"/>
                        </a:rPr>
                        <a:t>School 3 – Suburban; Large District; 29% Free/Reduced Lunch</a:t>
                      </a:r>
                      <a:r>
                        <a:rPr lang="en-US" sz="1700" dirty="0" smtClean="0">
                          <a:solidFill>
                            <a:srgbClr val="000000"/>
                          </a:solidFill>
                        </a:rPr>
                        <a:t> </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dirty="0">
                        <a:solidFill>
                          <a:schemeClr val="tx1"/>
                        </a:solidFill>
                      </a:endParaRPr>
                    </a:p>
                  </a:txBody>
                  <a:tcPr/>
                </a:tc>
              </a:tr>
              <a:tr h="373894">
                <a:tc>
                  <a:txBody>
                    <a:bodyPr/>
                    <a:lstStyle/>
                    <a:p>
                      <a:r>
                        <a:rPr lang="en-US" sz="1700" dirty="0" smtClean="0">
                          <a:solidFill>
                            <a:srgbClr val="000000"/>
                          </a:solidFill>
                        </a:rPr>
                        <a:t>General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Math</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16</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a:txBody>
                    <a:bodyPr/>
                    <a:lstStyle/>
                    <a:p>
                      <a:r>
                        <a:rPr lang="en-US" sz="1700" dirty="0" smtClean="0">
                          <a:solidFill>
                            <a:srgbClr val="000000"/>
                          </a:solidFill>
                        </a:rPr>
                        <a:t>Special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Math, Language</a:t>
                      </a:r>
                      <a:r>
                        <a:rPr lang="en-US" sz="1700" baseline="0" dirty="0" smtClean="0">
                          <a:solidFill>
                            <a:srgbClr val="000000"/>
                          </a:solidFill>
                        </a:rPr>
                        <a:t> arts</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7</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gridSpan="4">
                  <a:txBody>
                    <a:bodyPr/>
                    <a:lstStyle/>
                    <a:p>
                      <a:r>
                        <a:rPr lang="en-US" sz="1700" b="1" kern="1200" dirty="0" smtClean="0">
                          <a:solidFill>
                            <a:srgbClr val="000000"/>
                          </a:solidFill>
                          <a:latin typeface="+mn-lt"/>
                          <a:ea typeface="+mn-ea"/>
                          <a:cs typeface="+mn-cs"/>
                        </a:rPr>
                        <a:t>School 4 – Urban; Medium District; 63% Free/Reduced Lunch</a:t>
                      </a:r>
                      <a:r>
                        <a:rPr lang="en-US" sz="1700" dirty="0" smtClean="0">
                          <a:solidFill>
                            <a:srgbClr val="000000"/>
                          </a:solidFill>
                        </a:rPr>
                        <a:t> </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dirty="0">
                        <a:solidFill>
                          <a:srgbClr val="000000"/>
                        </a:solidFill>
                      </a:endParaRPr>
                    </a:p>
                  </a:txBody>
                  <a:tcPr/>
                </a:tc>
              </a:tr>
              <a:tr h="373894">
                <a:tc>
                  <a:txBody>
                    <a:bodyPr/>
                    <a:lstStyle/>
                    <a:p>
                      <a:r>
                        <a:rPr lang="en-US" sz="1700" dirty="0" smtClean="0">
                          <a:solidFill>
                            <a:srgbClr val="000000"/>
                          </a:solidFill>
                        </a:rPr>
                        <a:t>General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Math</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7</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9-12</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r h="373894">
                <a:tc>
                  <a:txBody>
                    <a:bodyPr/>
                    <a:lstStyle/>
                    <a:p>
                      <a:r>
                        <a:rPr lang="en-US" sz="1700" dirty="0" smtClean="0">
                          <a:solidFill>
                            <a:srgbClr val="000000"/>
                          </a:solidFill>
                        </a:rPr>
                        <a:t>Special</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Math, Science</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10</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r>
                        <a:rPr lang="en-US" sz="1700" dirty="0" smtClean="0">
                          <a:solidFill>
                            <a:srgbClr val="000000"/>
                          </a:solidFill>
                        </a:rPr>
                        <a:t>9</a:t>
                      </a:r>
                      <a:endParaRPr lang="en-US" sz="17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NLTS2 Variables</a:t>
            </a:r>
            <a:endParaRPr lang="en-US" dirty="0"/>
          </a:p>
        </p:txBody>
      </p:sp>
      <p:sp>
        <p:nvSpPr>
          <p:cNvPr id="3" name="Content Placeholder 2"/>
          <p:cNvSpPr>
            <a:spLocks noGrp="1"/>
          </p:cNvSpPr>
          <p:nvPr>
            <p:ph idx="1"/>
          </p:nvPr>
        </p:nvSpPr>
        <p:spPr>
          <a:xfrm>
            <a:off x="1435608" y="1417638"/>
            <a:ext cx="7298083" cy="4893285"/>
          </a:xfrm>
        </p:spPr>
        <p:txBody>
          <a:bodyPr>
            <a:normAutofit/>
          </a:bodyPr>
          <a:lstStyle/>
          <a:p>
            <a:r>
              <a:rPr lang="en-US" sz="2800" dirty="0" smtClean="0"/>
              <a:t>Dependent variable</a:t>
            </a:r>
          </a:p>
          <a:p>
            <a:pPr lvl="1"/>
            <a:r>
              <a:rPr lang="en-US" dirty="0" smtClean="0"/>
              <a:t>Assistive technology use (</a:t>
            </a:r>
            <a:r>
              <a:rPr lang="en-US" i="1" dirty="0" err="1" smtClean="0"/>
              <a:t>AT_use</a:t>
            </a:r>
            <a:r>
              <a:rPr lang="en-US" dirty="0" smtClean="0"/>
              <a:t>)</a:t>
            </a:r>
          </a:p>
          <a:p>
            <a:pPr lvl="1"/>
            <a:r>
              <a:rPr lang="en-US" dirty="0" smtClean="0"/>
              <a:t>Dichotomous; created from responses to AT tool categories that </a:t>
            </a:r>
            <a:r>
              <a:rPr lang="en-US" dirty="0"/>
              <a:t>are provided to the students as part of their IEP or 504 </a:t>
            </a:r>
            <a:r>
              <a:rPr lang="en-US" dirty="0" smtClean="0"/>
              <a:t>plans</a:t>
            </a:r>
          </a:p>
          <a:p>
            <a:r>
              <a:rPr lang="en-US" sz="2800" dirty="0" smtClean="0"/>
              <a:t>Blocks of independent variables</a:t>
            </a:r>
          </a:p>
          <a:p>
            <a:pPr lvl="1"/>
            <a:r>
              <a:rPr lang="en-US" dirty="0" smtClean="0"/>
              <a:t>Student</a:t>
            </a:r>
          </a:p>
          <a:p>
            <a:pPr lvl="1"/>
            <a:r>
              <a:rPr lang="en-US" dirty="0" smtClean="0"/>
              <a:t>Contextual</a:t>
            </a:r>
          </a:p>
          <a:p>
            <a:pPr lvl="1"/>
            <a:r>
              <a:rPr lang="en-US" dirty="0" smtClean="0"/>
              <a:t>Teacher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Instruments</a:t>
            </a:r>
            <a:endParaRPr lang="en-US" dirty="0"/>
          </a:p>
        </p:txBody>
      </p:sp>
      <p:sp>
        <p:nvSpPr>
          <p:cNvPr id="3" name="Content Placeholder 2"/>
          <p:cNvSpPr>
            <a:spLocks noGrp="1"/>
          </p:cNvSpPr>
          <p:nvPr>
            <p:ph idx="1"/>
          </p:nvPr>
        </p:nvSpPr>
        <p:spPr/>
        <p:txBody>
          <a:bodyPr>
            <a:normAutofit/>
          </a:bodyPr>
          <a:lstStyle/>
          <a:p>
            <a:r>
              <a:rPr lang="en-US" sz="2800" dirty="0" smtClean="0"/>
              <a:t>NLTS2 Teacher Survey</a:t>
            </a:r>
          </a:p>
          <a:p>
            <a:pPr lvl="1"/>
            <a:r>
              <a:rPr lang="en-US" dirty="0" smtClean="0"/>
              <a:t>Development</a:t>
            </a:r>
          </a:p>
          <a:p>
            <a:pPr lvl="1"/>
            <a:r>
              <a:rPr lang="en-US" dirty="0" smtClean="0"/>
              <a:t>Format</a:t>
            </a:r>
          </a:p>
          <a:p>
            <a:pPr lvl="1"/>
            <a:r>
              <a:rPr lang="en-US" dirty="0" smtClean="0"/>
              <a:t>Content</a:t>
            </a:r>
          </a:p>
          <a:p>
            <a:r>
              <a:rPr lang="en-US" sz="2800" dirty="0" smtClean="0"/>
              <a:t>Interview Protocol</a:t>
            </a:r>
          </a:p>
          <a:p>
            <a:pPr lvl="1"/>
            <a:r>
              <a:rPr lang="en-US" dirty="0" smtClean="0"/>
              <a:t>Development</a:t>
            </a:r>
          </a:p>
          <a:p>
            <a:pPr lvl="1"/>
            <a:r>
              <a:rPr lang="en-US" dirty="0" smtClean="0"/>
              <a:t>Format</a:t>
            </a:r>
          </a:p>
          <a:p>
            <a:pPr lvl="1"/>
            <a:r>
              <a:rPr lang="en-US" dirty="0" smtClean="0"/>
              <a:t>Content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a:xfrm>
            <a:off x="1435608" y="1417638"/>
            <a:ext cx="7298083" cy="4932361"/>
          </a:xfrm>
        </p:spPr>
        <p:txBody>
          <a:bodyPr>
            <a:normAutofit/>
          </a:bodyPr>
          <a:lstStyle/>
          <a:p>
            <a:r>
              <a:rPr lang="en-US" sz="2800" dirty="0" smtClean="0"/>
              <a:t>NLTS2 Secondary Analysis</a:t>
            </a:r>
          </a:p>
          <a:p>
            <a:pPr lvl="1"/>
            <a:r>
              <a:rPr lang="en-US" dirty="0" smtClean="0"/>
              <a:t>Merging and preliminary analysis of datasets</a:t>
            </a:r>
          </a:p>
          <a:p>
            <a:pPr lvl="1"/>
            <a:r>
              <a:rPr lang="en-US" dirty="0" smtClean="0"/>
              <a:t>Creation and recoding of variables</a:t>
            </a:r>
          </a:p>
          <a:p>
            <a:pPr lvl="1"/>
            <a:r>
              <a:rPr lang="en-US" dirty="0" smtClean="0"/>
              <a:t>Missing data</a:t>
            </a:r>
          </a:p>
          <a:p>
            <a:pPr lvl="1"/>
            <a:r>
              <a:rPr lang="en-US" i="1" dirty="0" smtClean="0"/>
              <a:t>SPSS </a:t>
            </a:r>
            <a:r>
              <a:rPr lang="en-US" dirty="0" smtClean="0"/>
              <a:t>and </a:t>
            </a:r>
            <a:r>
              <a:rPr lang="en-US" i="1" dirty="0" err="1" smtClean="0"/>
              <a:t>WesVar</a:t>
            </a:r>
            <a:endParaRPr lang="en-US" i="1" dirty="0" smtClean="0"/>
          </a:p>
          <a:p>
            <a:r>
              <a:rPr lang="en-US" sz="2800" dirty="0" smtClean="0"/>
              <a:t>Teacher Interviews</a:t>
            </a:r>
          </a:p>
          <a:p>
            <a:pPr lvl="1"/>
            <a:r>
              <a:rPr lang="en-US" dirty="0" smtClean="0"/>
              <a:t>Conducted 8 interviews in Oct.-Dec. 2010</a:t>
            </a:r>
          </a:p>
          <a:p>
            <a:pPr lvl="1"/>
            <a:r>
              <a:rPr lang="en-US" dirty="0" smtClean="0"/>
              <a:t>Transcriptions of interview recordings</a:t>
            </a:r>
          </a:p>
          <a:p>
            <a:pPr lvl="1"/>
            <a:r>
              <a:rPr lang="en-US" i="1" dirty="0" smtClean="0"/>
              <a:t>TAMS Analyzer</a:t>
            </a:r>
          </a:p>
          <a:p>
            <a:pPr lvl="1"/>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graphicFrame>
        <p:nvGraphicFramePr>
          <p:cNvPr id="6" name="Content Placeholder 5"/>
          <p:cNvGraphicFramePr>
            <a:graphicFrameLocks noGrp="1"/>
          </p:cNvGraphicFramePr>
          <p:nvPr>
            <p:ph idx="1"/>
          </p:nvPr>
        </p:nvGraphicFramePr>
        <p:xfrm>
          <a:off x="1435608" y="1417638"/>
          <a:ext cx="7219931" cy="5114415"/>
        </p:xfrm>
        <a:graphic>
          <a:graphicData uri="http://schemas.openxmlformats.org/drawingml/2006/table">
            <a:tbl>
              <a:tblPr firstRow="1" bandRow="1">
                <a:tableStyleId>{5C22544A-7EE6-4342-B048-85BDC9FD1C3A}</a:tableStyleId>
              </a:tblPr>
              <a:tblGrid>
                <a:gridCol w="2526309"/>
                <a:gridCol w="2180806"/>
                <a:gridCol w="2512816"/>
              </a:tblGrid>
              <a:tr h="821644">
                <a:tc>
                  <a:txBody>
                    <a:bodyPr/>
                    <a:lstStyle/>
                    <a:p>
                      <a:pPr marL="0" marR="0" algn="ctr">
                        <a:spcBef>
                          <a:spcPts val="0"/>
                        </a:spcBef>
                        <a:spcAft>
                          <a:spcPts val="0"/>
                        </a:spcAft>
                      </a:pPr>
                      <a:r>
                        <a:rPr lang="en-US" sz="2400" b="1" dirty="0">
                          <a:solidFill>
                            <a:schemeClr val="tx1"/>
                          </a:solidFill>
                          <a:latin typeface="+mj-lt"/>
                          <a:ea typeface="Cambria"/>
                          <a:cs typeface="Times New Roman"/>
                        </a:rPr>
                        <a:t>Research Questions</a:t>
                      </a:r>
                      <a:endParaRPr lang="en-US" sz="2400" dirty="0">
                        <a:solidFill>
                          <a:schemeClr val="tx1"/>
                        </a:solidFill>
                        <a:latin typeface="+mj-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lgn="ctr">
                        <a:spcBef>
                          <a:spcPts val="0"/>
                        </a:spcBef>
                        <a:spcAft>
                          <a:spcPts val="0"/>
                        </a:spcAft>
                      </a:pPr>
                      <a:r>
                        <a:rPr lang="en-US" sz="2400" b="1" dirty="0">
                          <a:solidFill>
                            <a:schemeClr val="tx1"/>
                          </a:solidFill>
                          <a:latin typeface="+mj-lt"/>
                          <a:ea typeface="Cambria"/>
                          <a:cs typeface="Times New Roman"/>
                        </a:rPr>
                        <a:t>Data Sources</a:t>
                      </a:r>
                      <a:endParaRPr lang="en-US" sz="2400" dirty="0">
                        <a:solidFill>
                          <a:schemeClr val="tx1"/>
                        </a:solidFill>
                        <a:latin typeface="+mj-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lgn="ctr">
                        <a:spcBef>
                          <a:spcPts val="0"/>
                        </a:spcBef>
                        <a:spcAft>
                          <a:spcPts val="0"/>
                        </a:spcAft>
                      </a:pPr>
                      <a:r>
                        <a:rPr lang="en-US" sz="2400" b="1" dirty="0">
                          <a:solidFill>
                            <a:schemeClr val="tx1"/>
                          </a:solidFill>
                          <a:latin typeface="+mj-lt"/>
                          <a:ea typeface="Cambria"/>
                          <a:cs typeface="Times New Roman"/>
                        </a:rPr>
                        <a:t>Data </a:t>
                      </a:r>
                      <a:r>
                        <a:rPr lang="en-US" sz="2400" b="1" dirty="0" smtClean="0">
                          <a:solidFill>
                            <a:schemeClr val="tx1"/>
                          </a:solidFill>
                          <a:latin typeface="+mj-lt"/>
                          <a:ea typeface="Cambria"/>
                          <a:cs typeface="Times New Roman"/>
                        </a:rPr>
                        <a:t>Analysis</a:t>
                      </a:r>
                      <a:endParaRPr lang="en-US" sz="2400" dirty="0">
                        <a:solidFill>
                          <a:schemeClr val="tx1"/>
                        </a:solidFill>
                        <a:latin typeface="+mj-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006198">
                <a:tc>
                  <a:txBody>
                    <a:bodyPr/>
                    <a:lstStyle/>
                    <a:p>
                      <a:pPr marL="350838" lvl="0" indent="-301625">
                        <a:buFont typeface="+mj-lt"/>
                        <a:buAutoNum type="arabicPeriod"/>
                      </a:pPr>
                      <a:r>
                        <a:rPr lang="en-US" sz="2400" dirty="0" smtClean="0">
                          <a:solidFill>
                            <a:schemeClr val="tx1"/>
                          </a:solidFill>
                          <a:latin typeface="+mn-lt"/>
                        </a:rPr>
                        <a:t>Prevalence of AT</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solidFill>
                            <a:schemeClr val="tx1"/>
                          </a:solidFill>
                          <a:latin typeface="+mn-lt"/>
                          <a:ea typeface="Cambria"/>
                          <a:cs typeface="Times New Roman"/>
                        </a:rPr>
                        <a:t>NLTS2 teacher survey</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solidFill>
                            <a:schemeClr val="tx1"/>
                          </a:solidFill>
                          <a:latin typeface="+mn-lt"/>
                          <a:ea typeface="Cambria"/>
                          <a:cs typeface="Times New Roman"/>
                        </a:rPr>
                        <a:t>Descriptive statistics</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232465">
                <a:tc>
                  <a:txBody>
                    <a:bodyPr/>
                    <a:lstStyle/>
                    <a:p>
                      <a:pPr marL="350838" lvl="0" indent="-301625">
                        <a:buFont typeface="+mj-lt"/>
                        <a:buAutoNum type="arabicPeriod" startAt="2"/>
                      </a:pPr>
                      <a:r>
                        <a:rPr lang="en-US" sz="2400" dirty="0" smtClean="0">
                          <a:solidFill>
                            <a:schemeClr val="tx1"/>
                          </a:solidFill>
                          <a:latin typeface="+mn-lt"/>
                        </a:rPr>
                        <a:t>Factors predictive of</a:t>
                      </a:r>
                      <a:r>
                        <a:rPr lang="en-US" sz="2400" baseline="0" dirty="0" smtClean="0">
                          <a:solidFill>
                            <a:schemeClr val="tx1"/>
                          </a:solidFill>
                          <a:latin typeface="+mn-lt"/>
                        </a:rPr>
                        <a:t> AT use</a:t>
                      </a:r>
                      <a:endParaRPr lang="en-US" sz="2400" dirty="0" smtClean="0">
                        <a:solidFill>
                          <a:schemeClr val="tx1"/>
                        </a:solidFill>
                        <a:latin typeface="+mn-lt"/>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solidFill>
                            <a:schemeClr val="tx1"/>
                          </a:solidFill>
                          <a:latin typeface="+mn-lt"/>
                          <a:ea typeface="Cambria"/>
                          <a:cs typeface="Times New Roman"/>
                        </a:rPr>
                        <a:t>NLTS2 teacher survey</a:t>
                      </a: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smtClean="0">
                          <a:solidFill>
                            <a:schemeClr val="tx1"/>
                          </a:solidFill>
                          <a:latin typeface="+mn-lt"/>
                          <a:ea typeface="Cambria"/>
                          <a:cs typeface="Times New Roman"/>
                        </a:rPr>
                        <a:t>Sequential binary logistic regression</a:t>
                      </a:r>
                      <a:endParaRPr lang="en-US" sz="2400" dirty="0">
                        <a:solidFill>
                          <a:schemeClr val="tx1"/>
                        </a:solidFill>
                        <a:latin typeface="+mn-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054108">
                <a:tc>
                  <a:txBody>
                    <a:bodyPr/>
                    <a:lstStyle/>
                    <a:p>
                      <a:pPr marL="350838" lvl="0" indent="-301625">
                        <a:buFont typeface="+mj-lt"/>
                        <a:buAutoNum type="arabicPeriod" startAt="3"/>
                      </a:pPr>
                      <a:r>
                        <a:rPr lang="en-US" sz="2400" dirty="0" smtClean="0">
                          <a:solidFill>
                            <a:schemeClr val="tx1"/>
                          </a:solidFill>
                          <a:latin typeface="+mn-lt"/>
                        </a:rPr>
                        <a:t>Teacher</a:t>
                      </a:r>
                      <a:r>
                        <a:rPr lang="en-US" sz="2400" baseline="0" dirty="0" smtClean="0">
                          <a:solidFill>
                            <a:schemeClr val="tx1"/>
                          </a:solidFill>
                          <a:latin typeface="+mn-lt"/>
                        </a:rPr>
                        <a:t> support perspectives</a:t>
                      </a:r>
                      <a:endParaRPr lang="en-US" sz="2400" dirty="0">
                        <a:solidFill>
                          <a:schemeClr val="tx1"/>
                        </a:solidFill>
                        <a:latin typeface="+mn-lt"/>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smtClean="0">
                          <a:solidFill>
                            <a:schemeClr val="tx1"/>
                          </a:solidFill>
                          <a:latin typeface="+mn-lt"/>
                          <a:ea typeface="Cambria"/>
                          <a:cs typeface="Times New Roman"/>
                        </a:rPr>
                        <a:t>Interview transcripts</a:t>
                      </a:r>
                      <a:endParaRPr lang="en-US" sz="2400" dirty="0">
                        <a:solidFill>
                          <a:schemeClr val="tx1"/>
                        </a:solidFill>
                        <a:latin typeface="+mn-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kern="1200" dirty="0" smtClean="0">
                          <a:solidFill>
                            <a:srgbClr val="000000"/>
                          </a:solidFill>
                          <a:latin typeface="+mn-lt"/>
                          <a:ea typeface="+mn-ea"/>
                          <a:cs typeface="+mn-cs"/>
                        </a:rPr>
                        <a:t>Emerging coding structure; constant comparative method</a:t>
                      </a:r>
                    </a:p>
                    <a:p>
                      <a:pPr marL="0" marR="0">
                        <a:spcBef>
                          <a:spcPts val="0"/>
                        </a:spcBef>
                        <a:spcAft>
                          <a:spcPts val="0"/>
                        </a:spcAft>
                      </a:pPr>
                      <a:r>
                        <a:rPr lang="en-US" sz="2400" dirty="0" smtClean="0">
                          <a:solidFill>
                            <a:srgbClr val="000000"/>
                          </a:solidFill>
                          <a:latin typeface="+mn-lt"/>
                        </a:rPr>
                        <a:t> </a:t>
                      </a:r>
                      <a:endParaRPr lang="en-US" sz="2400" dirty="0">
                        <a:solidFill>
                          <a:srgbClr val="000000"/>
                        </a:solidFill>
                        <a:latin typeface="+mn-lt"/>
                        <a:ea typeface="Cambria"/>
                        <a:cs typeface="Times New Roman"/>
                      </a:endParaRPr>
                    </a:p>
                  </a:txBody>
                  <a:tcPr marL="68580" marR="68580"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RQ1: Prevalence of AT Use</a:t>
            </a:r>
            <a:endParaRPr lang="en-US" dirty="0"/>
          </a:p>
        </p:txBody>
      </p:sp>
      <p:graphicFrame>
        <p:nvGraphicFramePr>
          <p:cNvPr id="4" name="C 3"/>
          <p:cNvGraphicFramePr/>
          <p:nvPr/>
        </p:nvGraphicFramePr>
        <p:xfrm>
          <a:off x="1435608" y="1734347"/>
          <a:ext cx="7161072" cy="476599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 on AT Use Prevalence</a:t>
            </a:r>
            <a:endParaRPr lang="en-US" dirty="0"/>
          </a:p>
        </p:txBody>
      </p:sp>
      <p:sp>
        <p:nvSpPr>
          <p:cNvPr id="3" name="Content Placeholder 2"/>
          <p:cNvSpPr>
            <a:spLocks noGrp="1"/>
          </p:cNvSpPr>
          <p:nvPr>
            <p:ph idx="1"/>
          </p:nvPr>
        </p:nvSpPr>
        <p:spPr/>
        <p:txBody>
          <a:bodyPr>
            <a:normAutofit/>
          </a:bodyPr>
          <a:lstStyle/>
          <a:p>
            <a:r>
              <a:rPr lang="en-US" sz="2800" dirty="0" smtClean="0"/>
              <a:t>Higher expectations than prevalence observed</a:t>
            </a:r>
          </a:p>
          <a:p>
            <a:r>
              <a:rPr lang="en-US" sz="2800" dirty="0" smtClean="0"/>
              <a:t>Consistency with prior research</a:t>
            </a:r>
          </a:p>
          <a:p>
            <a:r>
              <a:rPr lang="en-US" sz="2800" dirty="0" smtClean="0"/>
              <a:t>Prevalence figures may be impacted by definitional variations</a:t>
            </a:r>
          </a:p>
          <a:p>
            <a:r>
              <a:rPr lang="en-US" sz="2800" dirty="0" smtClean="0"/>
              <a:t>Indications of low AT awareness among educational professionals</a:t>
            </a:r>
          </a:p>
          <a:p>
            <a:r>
              <a:rPr lang="en-US" sz="2800" dirty="0" smtClean="0"/>
              <a:t>Possible tool incompatibilities with classroom routines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392208" y="73169"/>
            <a:ext cx="7243791" cy="1339850"/>
          </a:xfrm>
        </p:spPr>
        <p:txBody>
          <a:bodyPr anchor="b">
            <a:normAutofit/>
          </a:bodyPr>
          <a:lstStyle/>
          <a:p>
            <a:r>
              <a:rPr lang="en-US" dirty="0" smtClean="0"/>
              <a:t>RQ2: Significant AT Use Factors</a:t>
            </a:r>
            <a:endParaRPr lang="en-US" dirty="0"/>
          </a:p>
        </p:txBody>
      </p:sp>
      <p:graphicFrame>
        <p:nvGraphicFramePr>
          <p:cNvPr id="4" name="C 2"/>
          <p:cNvGraphicFramePr>
            <a:graphicFrameLocks noGrp="1"/>
          </p:cNvGraphicFramePr>
          <p:nvPr>
            <p:ph idx="1"/>
          </p:nvPr>
        </p:nvGraphicFramePr>
        <p:xfrm>
          <a:off x="1392208" y="1856153"/>
          <a:ext cx="7243791" cy="424978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7678677" y="6105943"/>
            <a:ext cx="1152526" cy="369332"/>
          </a:xfrm>
          <a:prstGeom prst="rect">
            <a:avLst/>
          </a:prstGeom>
          <a:noFill/>
        </p:spPr>
        <p:txBody>
          <a:bodyPr wrap="square" rtlCol="0">
            <a:spAutoFit/>
          </a:bodyPr>
          <a:lstStyle/>
          <a:p>
            <a:r>
              <a:rPr lang="en-US" dirty="0" smtClean="0"/>
              <a:t>*</a:t>
            </a:r>
            <a:r>
              <a:rPr lang="en-US" i="1" dirty="0" err="1" smtClean="0"/>
              <a:t>p</a:t>
            </a:r>
            <a:r>
              <a:rPr lang="en-US" dirty="0" smtClean="0"/>
              <a:t> &lt; .05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Assistive Technology (AT)</a:t>
            </a:r>
            <a:endParaRPr lang="en-US" dirty="0"/>
          </a:p>
        </p:txBody>
      </p:sp>
      <p:sp>
        <p:nvSpPr>
          <p:cNvPr id="3" name="Content Placeholder 2"/>
          <p:cNvSpPr>
            <a:spLocks noGrp="1"/>
          </p:cNvSpPr>
          <p:nvPr>
            <p:ph idx="1"/>
          </p:nvPr>
        </p:nvSpPr>
        <p:spPr/>
        <p:txBody>
          <a:bodyPr>
            <a:noAutofit/>
          </a:bodyPr>
          <a:lstStyle/>
          <a:p>
            <a:r>
              <a:rPr lang="en-US" sz="2700" dirty="0" smtClean="0"/>
              <a:t>AT is defined in US legislation as technology used to “increase</a:t>
            </a:r>
            <a:r>
              <a:rPr lang="en-US" sz="2700" dirty="0"/>
              <a:t>, maintain, or improve functional capabilities” of individuals with</a:t>
            </a:r>
            <a:r>
              <a:rPr lang="en-US" sz="2700" dirty="0" smtClean="0"/>
              <a:t> disabilities (</a:t>
            </a:r>
            <a:r>
              <a:rPr lang="en-US" sz="2700" dirty="0"/>
              <a:t>Tech Act, 1998, §</a:t>
            </a:r>
            <a:r>
              <a:rPr lang="en-US" sz="2700" dirty="0" smtClean="0"/>
              <a:t>300.5).</a:t>
            </a:r>
          </a:p>
          <a:p>
            <a:r>
              <a:rPr lang="en-US" sz="2700" dirty="0" smtClean="0"/>
              <a:t>AT to support students with mild disabilities may include adapted </a:t>
            </a:r>
            <a:r>
              <a:rPr lang="en-US" sz="2700" dirty="0"/>
              <a:t>furniture, large print materials, talking books, calculators, communication aids, computer-based tools, specialized software, hardware adaptations, and other supports.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on AT Use Factors</a:t>
            </a:r>
            <a:endParaRPr lang="en-US" dirty="0"/>
          </a:p>
        </p:txBody>
      </p:sp>
      <p:sp>
        <p:nvSpPr>
          <p:cNvPr id="3" name="Content Placeholder 2"/>
          <p:cNvSpPr>
            <a:spLocks noGrp="1"/>
          </p:cNvSpPr>
          <p:nvPr>
            <p:ph idx="1"/>
          </p:nvPr>
        </p:nvSpPr>
        <p:spPr>
          <a:xfrm>
            <a:off x="1435607" y="1417638"/>
            <a:ext cx="6927343" cy="5055630"/>
          </a:xfrm>
        </p:spPr>
        <p:txBody>
          <a:bodyPr>
            <a:normAutofit/>
          </a:bodyPr>
          <a:lstStyle/>
          <a:p>
            <a:r>
              <a:rPr lang="en-US" sz="2800" dirty="0" smtClean="0"/>
              <a:t>Mathematics</a:t>
            </a:r>
          </a:p>
          <a:p>
            <a:pPr lvl="1"/>
            <a:r>
              <a:rPr lang="en-US" dirty="0" smtClean="0"/>
              <a:t>4x more likely to use AT</a:t>
            </a:r>
          </a:p>
          <a:p>
            <a:pPr lvl="1"/>
            <a:r>
              <a:rPr lang="en-US" dirty="0" smtClean="0"/>
              <a:t>Calculator use</a:t>
            </a:r>
          </a:p>
          <a:p>
            <a:pPr lvl="1"/>
            <a:r>
              <a:rPr lang="en-US" dirty="0" smtClean="0"/>
              <a:t>Possible limitations in AT awareness in other content areas</a:t>
            </a:r>
          </a:p>
          <a:p>
            <a:r>
              <a:rPr lang="en-US" sz="2800" dirty="0" smtClean="0"/>
              <a:t>Some whole class use of computers</a:t>
            </a:r>
          </a:p>
          <a:p>
            <a:pPr lvl="1"/>
            <a:r>
              <a:rPr lang="en-US" dirty="0" smtClean="0"/>
              <a:t>2x more likely to use AT</a:t>
            </a:r>
          </a:p>
          <a:p>
            <a:pPr lvl="1"/>
            <a:r>
              <a:rPr lang="en-US" dirty="0" smtClean="0"/>
              <a:t>Overlap of educational technologies and AT</a:t>
            </a:r>
          </a:p>
          <a:p>
            <a:pPr lvl="1"/>
            <a:r>
              <a:rPr lang="en-US" dirty="0" smtClean="0"/>
              <a:t>Benefits of technology use</a:t>
            </a:r>
          </a:p>
          <a:p>
            <a:pPr lvl="1"/>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on AT Use Factors</a:t>
            </a:r>
            <a:endParaRPr lang="en-US" dirty="0"/>
          </a:p>
        </p:txBody>
      </p:sp>
      <p:sp>
        <p:nvSpPr>
          <p:cNvPr id="3" name="Content Placeholder 2"/>
          <p:cNvSpPr>
            <a:spLocks noGrp="1"/>
          </p:cNvSpPr>
          <p:nvPr>
            <p:ph idx="1"/>
          </p:nvPr>
        </p:nvSpPr>
        <p:spPr/>
        <p:txBody>
          <a:bodyPr>
            <a:normAutofit/>
          </a:bodyPr>
          <a:lstStyle/>
          <a:p>
            <a:r>
              <a:rPr lang="en-US" sz="2800" dirty="0" smtClean="0"/>
              <a:t>General educator training adequacy in teaching students with disabilities</a:t>
            </a:r>
          </a:p>
          <a:p>
            <a:pPr lvl="1"/>
            <a:r>
              <a:rPr lang="en-US" dirty="0" smtClean="0"/>
              <a:t>Half as likely to use AT</a:t>
            </a:r>
          </a:p>
          <a:p>
            <a:pPr lvl="1"/>
            <a:r>
              <a:rPr lang="en-US" dirty="0" smtClean="0"/>
              <a:t>Co-teaching considerations</a:t>
            </a:r>
          </a:p>
          <a:p>
            <a:pPr lvl="1"/>
            <a:r>
              <a:rPr lang="en-US" dirty="0" smtClean="0"/>
              <a:t>Challenges</a:t>
            </a:r>
          </a:p>
          <a:p>
            <a:pPr lvl="1"/>
            <a:r>
              <a:rPr lang="en-US" dirty="0" smtClean="0"/>
              <a:t>“Second-order barriers” (</a:t>
            </a:r>
            <a:r>
              <a:rPr lang="en-US" dirty="0" err="1" smtClean="0"/>
              <a:t>Ertmer</a:t>
            </a:r>
            <a:r>
              <a:rPr lang="en-US" dirty="0" smtClean="0"/>
              <a:t>, 1999)</a:t>
            </a:r>
          </a:p>
          <a:p>
            <a:pPr lvl="1"/>
            <a:r>
              <a:rPr lang="en-US" dirty="0" smtClean="0"/>
              <a:t>Limited support for AT as evidence-based practice</a:t>
            </a:r>
          </a:p>
          <a:p>
            <a:pPr lvl="1"/>
            <a:endParaRPr lang="en-US" sz="2400" dirty="0" smtClean="0"/>
          </a:p>
          <a:p>
            <a:pPr lvl="1"/>
            <a:endParaRPr 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RQ3: Teacher Support Issues</a:t>
            </a:r>
            <a:endParaRPr lang="en-US" dirty="0"/>
          </a:p>
        </p:txBody>
      </p:sp>
      <p:sp>
        <p:nvSpPr>
          <p:cNvPr id="3" name="Content Placeholder 2"/>
          <p:cNvSpPr>
            <a:spLocks noGrp="1"/>
          </p:cNvSpPr>
          <p:nvPr>
            <p:ph idx="1"/>
          </p:nvPr>
        </p:nvSpPr>
        <p:spPr/>
        <p:txBody>
          <a:bodyPr>
            <a:normAutofit/>
          </a:bodyPr>
          <a:lstStyle/>
          <a:p>
            <a:r>
              <a:rPr lang="en-US" sz="2800" dirty="0" smtClean="0"/>
              <a:t>Defining assistive technology</a:t>
            </a:r>
          </a:p>
          <a:p>
            <a:r>
              <a:rPr lang="en-US" sz="2800" dirty="0" smtClean="0"/>
              <a:t>Assistive technology academic uses and benefits</a:t>
            </a:r>
          </a:p>
          <a:p>
            <a:r>
              <a:rPr lang="en-US" sz="2800" dirty="0" smtClean="0"/>
              <a:t>Challenges</a:t>
            </a:r>
          </a:p>
          <a:p>
            <a:r>
              <a:rPr lang="en-US" sz="2800" dirty="0" smtClean="0"/>
              <a:t>Co-teaching perspectives</a:t>
            </a:r>
          </a:p>
          <a:p>
            <a:r>
              <a:rPr lang="en-US" sz="2800" dirty="0" smtClean="0"/>
              <a:t>Increasing teacher awareness in assistive technology</a:t>
            </a:r>
          </a:p>
          <a:p>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for Practice</a:t>
            </a:r>
            <a:endParaRPr lang="en-US" dirty="0"/>
          </a:p>
        </p:txBody>
      </p:sp>
      <p:sp>
        <p:nvSpPr>
          <p:cNvPr id="3" name="Content Placeholder 2"/>
          <p:cNvSpPr>
            <a:spLocks noGrp="1"/>
          </p:cNvSpPr>
          <p:nvPr>
            <p:ph idx="1"/>
          </p:nvPr>
        </p:nvSpPr>
        <p:spPr/>
        <p:txBody>
          <a:bodyPr>
            <a:normAutofit/>
          </a:bodyPr>
          <a:lstStyle/>
          <a:p>
            <a:r>
              <a:rPr lang="en-US" sz="2800" dirty="0" smtClean="0"/>
              <a:t>Survey instrument design</a:t>
            </a:r>
          </a:p>
          <a:p>
            <a:r>
              <a:rPr lang="en-US" sz="2800" dirty="0" smtClean="0"/>
              <a:t>Significance of contextual factors on AT use</a:t>
            </a:r>
          </a:p>
          <a:p>
            <a:r>
              <a:rPr lang="en-US" sz="2800" dirty="0" smtClean="0"/>
              <a:t>AT awareness of current educators</a:t>
            </a:r>
          </a:p>
          <a:p>
            <a:r>
              <a:rPr lang="en-US" sz="2800" dirty="0" smtClean="0"/>
              <a:t>AT awareness in teacher preparation</a:t>
            </a:r>
          </a:p>
          <a:p>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Research</a:t>
            </a:r>
            <a:endParaRPr lang="en-US" dirty="0"/>
          </a:p>
        </p:txBody>
      </p:sp>
      <p:sp>
        <p:nvSpPr>
          <p:cNvPr id="3" name="Content Placeholder 2"/>
          <p:cNvSpPr>
            <a:spLocks noGrp="1"/>
          </p:cNvSpPr>
          <p:nvPr>
            <p:ph idx="1"/>
          </p:nvPr>
        </p:nvSpPr>
        <p:spPr/>
        <p:txBody>
          <a:bodyPr>
            <a:normAutofit/>
          </a:bodyPr>
          <a:lstStyle/>
          <a:p>
            <a:r>
              <a:rPr lang="en-US" sz="2800" dirty="0" smtClean="0"/>
              <a:t>Defining AT</a:t>
            </a:r>
          </a:p>
          <a:p>
            <a:r>
              <a:rPr lang="en-US" sz="2800" dirty="0" smtClean="0"/>
              <a:t>Exploration of additional factors</a:t>
            </a:r>
          </a:p>
          <a:p>
            <a:r>
              <a:rPr lang="en-US" sz="2800" dirty="0" smtClean="0"/>
              <a:t>Relationship between general educator training in special education and AT use</a:t>
            </a:r>
          </a:p>
          <a:p>
            <a:r>
              <a:rPr lang="en-US" sz="2800" dirty="0" smtClean="0"/>
              <a:t>Technology use to support students with emotional and/or behavioral disorders (EBD)</a:t>
            </a:r>
          </a:p>
          <a:p>
            <a:r>
              <a:rPr lang="en-US" sz="2800" dirty="0" smtClean="0"/>
              <a:t>Increasing teacher AT knowledge and skill</a:t>
            </a:r>
            <a:endParaRPr lang="en-U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6810" y="909032"/>
            <a:ext cx="7947190" cy="1924050"/>
          </a:xfrm>
        </p:spPr>
        <p:txBody>
          <a:bodyPr anchor="ctr">
            <a:noAutofit/>
          </a:bodyPr>
          <a:lstStyle/>
          <a:p>
            <a:pPr algn="ctr"/>
            <a:r>
              <a:rPr lang="en-US" sz="3600" dirty="0" smtClean="0"/>
              <a:t>Using Technology to Support Secondary Students with Mild Disabilities</a:t>
            </a:r>
            <a:endParaRPr lang="en-US" sz="3300" i="1" dirty="0"/>
          </a:p>
        </p:txBody>
      </p:sp>
      <p:sp>
        <p:nvSpPr>
          <p:cNvPr id="3" name="Subtitle 2"/>
          <p:cNvSpPr>
            <a:spLocks noGrp="1"/>
          </p:cNvSpPr>
          <p:nvPr>
            <p:ph type="subTitle" idx="1"/>
          </p:nvPr>
        </p:nvSpPr>
        <p:spPr>
          <a:xfrm>
            <a:off x="1196809" y="3126711"/>
            <a:ext cx="6765645" cy="3273275"/>
          </a:xfrm>
        </p:spPr>
        <p:txBody>
          <a:bodyPr>
            <a:normAutofit fontScale="92500" lnSpcReduction="10000"/>
          </a:bodyPr>
          <a:lstStyle/>
          <a:p>
            <a:endParaRPr lang="en-US" i="1" dirty="0" smtClean="0"/>
          </a:p>
          <a:p>
            <a:r>
              <a:rPr lang="en-US" sz="2400" i="1" dirty="0" smtClean="0"/>
              <a:t>Susie Gronseth</a:t>
            </a:r>
          </a:p>
          <a:p>
            <a:r>
              <a:rPr lang="en-US" sz="2400" dirty="0" smtClean="0"/>
              <a:t>Department of Instructional Systems Technology</a:t>
            </a:r>
          </a:p>
          <a:p>
            <a:r>
              <a:rPr lang="en-US" sz="2400" dirty="0" smtClean="0"/>
              <a:t>Indiana University</a:t>
            </a:r>
          </a:p>
          <a:p>
            <a:r>
              <a:rPr lang="en-US" sz="2400" dirty="0" smtClean="0">
                <a:hlinkClick r:id="rId2"/>
              </a:rPr>
              <a:t>sgronset@indiana.edu</a:t>
            </a:r>
            <a:r>
              <a:rPr lang="en-US" sz="2400" dirty="0" smtClean="0"/>
              <a:t> </a:t>
            </a:r>
          </a:p>
          <a:p>
            <a:endParaRPr lang="en-US" sz="2400" dirty="0" smtClean="0"/>
          </a:p>
          <a:p>
            <a:r>
              <a:rPr lang="en-US" sz="2400" dirty="0" smtClean="0"/>
              <a:t>2011 ISTE Conference</a:t>
            </a:r>
          </a:p>
          <a:p>
            <a:r>
              <a:rPr lang="en-US" sz="2400" dirty="0" smtClean="0"/>
              <a:t>June 27, 2011</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AT</a:t>
            </a:r>
            <a:endParaRPr lang="en-US" dirty="0"/>
          </a:p>
        </p:txBody>
      </p:sp>
      <p:sp>
        <p:nvSpPr>
          <p:cNvPr id="3" name="Content Placeholder 2"/>
          <p:cNvSpPr>
            <a:spLocks noGrp="1"/>
          </p:cNvSpPr>
          <p:nvPr>
            <p:ph idx="1"/>
          </p:nvPr>
        </p:nvSpPr>
        <p:spPr/>
        <p:txBody>
          <a:bodyPr>
            <a:normAutofit/>
          </a:bodyPr>
          <a:lstStyle/>
          <a:p>
            <a:r>
              <a:rPr lang="en-US" sz="2800" dirty="0" smtClean="0"/>
              <a:t>Academic support</a:t>
            </a:r>
          </a:p>
          <a:p>
            <a:r>
              <a:rPr lang="en-US" sz="2800" dirty="0" smtClean="0"/>
              <a:t>Behavioral support</a:t>
            </a:r>
          </a:p>
          <a:p>
            <a:r>
              <a:rPr lang="en-US" sz="2800" dirty="0" smtClean="0"/>
              <a:t>Social support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in US Schools</a:t>
            </a:r>
            <a:endParaRPr lang="en-US" dirty="0"/>
          </a:p>
        </p:txBody>
      </p:sp>
      <p:sp>
        <p:nvSpPr>
          <p:cNvPr id="3" name="Content Placeholder 2"/>
          <p:cNvSpPr>
            <a:spLocks noGrp="1"/>
          </p:cNvSpPr>
          <p:nvPr>
            <p:ph idx="1"/>
          </p:nvPr>
        </p:nvSpPr>
        <p:spPr/>
        <p:txBody>
          <a:bodyPr>
            <a:normAutofit/>
          </a:bodyPr>
          <a:lstStyle/>
          <a:p>
            <a:r>
              <a:rPr lang="en-US" sz="2800" dirty="0" smtClean="0"/>
              <a:t>Prevalence</a:t>
            </a:r>
          </a:p>
          <a:p>
            <a:r>
              <a:rPr lang="en-US" sz="2800" dirty="0" smtClean="0"/>
              <a:t>AT consideration mandate</a:t>
            </a:r>
          </a:p>
          <a:p>
            <a:r>
              <a:rPr lang="en-US" sz="2800" dirty="0" smtClean="0"/>
              <a:t>AT consideration and implementation models</a:t>
            </a:r>
          </a:p>
          <a:p>
            <a:r>
              <a:rPr lang="en-US" sz="2800" dirty="0" smtClean="0"/>
              <a:t>Challenges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the Problem</a:t>
            </a:r>
            <a:endParaRPr lang="en-US" dirty="0"/>
          </a:p>
        </p:txBody>
      </p:sp>
      <p:sp>
        <p:nvSpPr>
          <p:cNvPr id="3" name="Content Placeholder 2"/>
          <p:cNvSpPr>
            <a:spLocks noGrp="1"/>
          </p:cNvSpPr>
          <p:nvPr>
            <p:ph idx="1"/>
          </p:nvPr>
        </p:nvSpPr>
        <p:spPr/>
        <p:txBody>
          <a:bodyPr>
            <a:normAutofit/>
          </a:bodyPr>
          <a:lstStyle/>
          <a:p>
            <a:r>
              <a:rPr lang="en-US" sz="2800" dirty="0" smtClean="0"/>
              <a:t>Indications of limited AT use in practice</a:t>
            </a:r>
          </a:p>
          <a:p>
            <a:r>
              <a:rPr lang="en-US" sz="2800" dirty="0" smtClean="0"/>
              <a:t>Empirical evidence needed for significance of model variables when identifying and using AT with students with mild disabilities</a:t>
            </a:r>
          </a:p>
          <a:p>
            <a:r>
              <a:rPr lang="en-US" sz="2800" dirty="0" smtClean="0"/>
              <a:t>General educator perspectives needed</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a:bodyPr>
          <a:lstStyle/>
          <a:p>
            <a:pPr lvl="0"/>
            <a:r>
              <a:rPr lang="en-US" sz="2800" dirty="0" smtClean="0"/>
              <a:t>To gain a better understanding of AT use by students with mild disabilities and how teachers perceive the consideration and implementation of AT with this student population </a:t>
            </a:r>
          </a:p>
          <a:p>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a:xfrm>
            <a:off x="1435608" y="1417639"/>
            <a:ext cx="7259587" cy="4933492"/>
          </a:xfrm>
        </p:spPr>
        <p:txBody>
          <a:bodyPr>
            <a:noAutofit/>
          </a:bodyPr>
          <a:lstStyle/>
          <a:p>
            <a:pPr marL="457200" lvl="0" indent="-457200">
              <a:buFont typeface="+mj-lt"/>
              <a:buAutoNum type="arabicPeriod"/>
            </a:pPr>
            <a:r>
              <a:rPr lang="en-US" sz="2800" dirty="0" smtClean="0"/>
              <a:t>What is the prevalence of AT use to support secondary students with mild disabilities in the US?</a:t>
            </a:r>
          </a:p>
          <a:p>
            <a:pPr marL="457200" lvl="0" indent="-457200">
              <a:buFont typeface="+mj-lt"/>
              <a:buAutoNum type="arabicPeriod"/>
            </a:pPr>
            <a:r>
              <a:rPr lang="en-US" sz="2800" dirty="0" smtClean="0"/>
              <a:t>What factors are predictive of AT use to support secondary students with mild disabilities?</a:t>
            </a:r>
          </a:p>
          <a:p>
            <a:pPr marL="457200" lvl="0" indent="-457200">
              <a:buFont typeface="+mj-lt"/>
              <a:buAutoNum type="arabicPeriod"/>
            </a:pPr>
            <a:r>
              <a:rPr lang="en-US" sz="2800" dirty="0" smtClean="0"/>
              <a:t>What contributes to the level of support teachers provide to students with mild disabilities who use AT in their classrooms?</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Design</a:t>
            </a:r>
            <a:endParaRPr lang="en-US" dirty="0"/>
          </a:p>
        </p:txBody>
      </p:sp>
      <p:sp>
        <p:nvSpPr>
          <p:cNvPr id="3" name="Content Placeholder 2"/>
          <p:cNvSpPr>
            <a:spLocks noGrp="1"/>
          </p:cNvSpPr>
          <p:nvPr>
            <p:ph idx="1"/>
          </p:nvPr>
        </p:nvSpPr>
        <p:spPr>
          <a:xfrm>
            <a:off x="1435608" y="1417637"/>
            <a:ext cx="7259587" cy="4933493"/>
          </a:xfrm>
        </p:spPr>
        <p:txBody>
          <a:bodyPr>
            <a:noAutofit/>
          </a:bodyPr>
          <a:lstStyle/>
          <a:p>
            <a:r>
              <a:rPr lang="en-US" sz="2800" dirty="0" smtClean="0"/>
              <a:t>Explanatory mixed methods (</a:t>
            </a:r>
            <a:r>
              <a:rPr lang="en-US" sz="2800" i="1" dirty="0" err="1" smtClean="0"/>
              <a:t>QUANT</a:t>
            </a:r>
            <a:r>
              <a:rPr lang="en-US" sz="2800" i="1" dirty="0" err="1">
                <a:sym typeface="Wingdings"/>
              </a:rPr>
              <a:t></a:t>
            </a:r>
            <a:r>
              <a:rPr lang="en-US" sz="2800" i="1" dirty="0" err="1" smtClean="0"/>
              <a:t>qual</a:t>
            </a:r>
            <a:r>
              <a:rPr lang="en-US" sz="2800" dirty="0" smtClean="0"/>
              <a:t>; </a:t>
            </a:r>
            <a:r>
              <a:rPr lang="en-US" sz="2800" dirty="0"/>
              <a:t>Creswell, 2005)</a:t>
            </a:r>
            <a:r>
              <a:rPr lang="en-US" sz="2800" dirty="0" smtClean="0"/>
              <a:t> </a:t>
            </a:r>
          </a:p>
          <a:p>
            <a:r>
              <a:rPr lang="en-US" sz="2800" dirty="0" smtClean="0"/>
              <a:t>The teacher </a:t>
            </a:r>
            <a:r>
              <a:rPr lang="en-US" sz="2800" dirty="0"/>
              <a:t>interviews are intended to explain and expand upon the NLTS2</a:t>
            </a:r>
            <a:r>
              <a:rPr lang="en-US" sz="2800" dirty="0" smtClean="0"/>
              <a:t> analysis.</a:t>
            </a:r>
          </a:p>
          <a:p>
            <a:r>
              <a:rPr lang="en-US" sz="2800" dirty="0" smtClean="0"/>
              <a:t>The selected design is appropriate </a:t>
            </a:r>
            <a:r>
              <a:rPr lang="en-US" sz="2800" dirty="0"/>
              <a:t>for this study in that it affords more comprehensive data, facilitates the investigation of different types of research questions, and provides triangulation of </a:t>
            </a:r>
            <a:r>
              <a:rPr lang="en-US" sz="2800" dirty="0" smtClean="0"/>
              <a:t>findings. </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Sources</a:t>
            </a:r>
            <a:endParaRPr lang="en-US" dirty="0"/>
          </a:p>
        </p:txBody>
      </p:sp>
      <p:sp>
        <p:nvSpPr>
          <p:cNvPr id="3" name="Content Placeholder 2"/>
          <p:cNvSpPr>
            <a:spLocks noGrp="1"/>
          </p:cNvSpPr>
          <p:nvPr>
            <p:ph idx="1"/>
          </p:nvPr>
        </p:nvSpPr>
        <p:spPr>
          <a:xfrm>
            <a:off x="1435607" y="1417638"/>
            <a:ext cx="7498081" cy="4932362"/>
          </a:xfrm>
        </p:spPr>
        <p:txBody>
          <a:bodyPr>
            <a:noAutofit/>
          </a:bodyPr>
          <a:lstStyle/>
          <a:p>
            <a:r>
              <a:rPr lang="en-US" sz="2800" dirty="0" smtClean="0"/>
              <a:t>National Longitudinal Transition Study-2 (NLTS2)</a:t>
            </a:r>
          </a:p>
          <a:p>
            <a:pPr lvl="1"/>
            <a:r>
              <a:rPr lang="en-US" dirty="0" smtClean="0"/>
              <a:t>Purpose</a:t>
            </a:r>
          </a:p>
          <a:p>
            <a:pPr lvl="1"/>
            <a:r>
              <a:rPr lang="en-US" dirty="0" smtClean="0"/>
              <a:t>Nationally representative sample of secondary students with disabilities in US</a:t>
            </a:r>
          </a:p>
          <a:p>
            <a:pPr lvl="1"/>
            <a:r>
              <a:rPr lang="en-US" dirty="0" smtClean="0"/>
              <a:t>Data collected from multiple perspectives</a:t>
            </a:r>
          </a:p>
          <a:p>
            <a:pPr lvl="1"/>
            <a:r>
              <a:rPr lang="en-US" dirty="0" smtClean="0"/>
              <a:t>Present study utilized NLTS2 Teacher Survey data on students with SLD and EBD (</a:t>
            </a:r>
            <a:r>
              <a:rPr lang="en-US" i="1" dirty="0" err="1" smtClean="0"/>
              <a:t>n</a:t>
            </a:r>
            <a:r>
              <a:rPr lang="en-US" dirty="0" smtClean="0"/>
              <a:t>=720)</a:t>
            </a:r>
          </a:p>
          <a:p>
            <a:pPr lvl="1">
              <a:buNone/>
            </a:pPr>
            <a:r>
              <a:rPr lang="en-US" i="1" dirty="0" smtClean="0"/>
              <a:t>*Note: Raw numbers reported from NLTS2 dataset have been rounded to the nearest 10.</a:t>
            </a:r>
          </a:p>
          <a:p>
            <a:pPr lvl="1"/>
            <a:endParaRPr lang="en-US" sz="265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388</TotalTime>
  <Words>6826</Words>
  <Application>Microsoft Macintosh PowerPoint</Application>
  <PresentationFormat>On-screen Show (4:3)</PresentationFormat>
  <Paragraphs>323</Paragraphs>
  <Slides>25</Slides>
  <Notes>16</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Solstice</vt:lpstr>
      <vt:lpstr>Using Technology to Support Secondary Students with Mild Disabilities</vt:lpstr>
      <vt:lpstr>Assistive Technology (AT)</vt:lpstr>
      <vt:lpstr>Benefits of AT</vt:lpstr>
      <vt:lpstr>AT in US Schools</vt:lpstr>
      <vt:lpstr>Statement of the Problem</vt:lpstr>
      <vt:lpstr>Purpose</vt:lpstr>
      <vt:lpstr>Research Questions</vt:lpstr>
      <vt:lpstr>Research Design</vt:lpstr>
      <vt:lpstr>Data Sources</vt:lpstr>
      <vt:lpstr>NLTS2 Analytic Sample Descriptives</vt:lpstr>
      <vt:lpstr>Data Sources</vt:lpstr>
      <vt:lpstr>Interviewee Descriptives</vt:lpstr>
      <vt:lpstr>NLTS2 Variables</vt:lpstr>
      <vt:lpstr>Instruments</vt:lpstr>
      <vt:lpstr>Procedure</vt:lpstr>
      <vt:lpstr>Data Analysis</vt:lpstr>
      <vt:lpstr>RQ1: Prevalence of AT Use</vt:lpstr>
      <vt:lpstr>Discussion on AT Use Prevalence</vt:lpstr>
      <vt:lpstr>RQ2: Significant AT Use Factors</vt:lpstr>
      <vt:lpstr>Discussion on AT Use Factors</vt:lpstr>
      <vt:lpstr>Discussion on AT Use Factors</vt:lpstr>
      <vt:lpstr>RQ3: Teacher Support Issues</vt:lpstr>
      <vt:lpstr>Implications for Practice</vt:lpstr>
      <vt:lpstr>Further Research</vt:lpstr>
      <vt:lpstr>Using Technology to Support Secondary Students with Mild Disabilities</vt:lpstr>
    </vt:vector>
  </TitlesOfParts>
  <Company>Indiana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Factors that Impact the Use of Assistive Technologies to Support  Secondary Students with Mild Disabilities </dc:title>
  <dc:creator>Susie Gronseth</dc:creator>
  <cp:lastModifiedBy>Gayle Thieman</cp:lastModifiedBy>
  <cp:revision>52</cp:revision>
  <dcterms:created xsi:type="dcterms:W3CDTF">2011-06-28T13:03:47Z</dcterms:created>
  <dcterms:modified xsi:type="dcterms:W3CDTF">2011-06-28T13:04:46Z</dcterms:modified>
</cp:coreProperties>
</file>