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7" r:id="rId4"/>
    <p:sldId id="266" r:id="rId5"/>
    <p:sldId id="268" r:id="rId6"/>
    <p:sldId id="259" r:id="rId7"/>
    <p:sldId id="257" r:id="rId8"/>
    <p:sldId id="258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1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DFFA2"/>
    <a:srgbClr val="FFFCC7"/>
    <a:srgbClr val="1E1BB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2787"/>
    <p:restoredTop sz="90929"/>
  </p:normalViewPr>
  <p:slideViewPr>
    <p:cSldViewPr>
      <p:cViewPr varScale="1">
        <p:scale>
          <a:sx n="77" d="100"/>
          <a:sy n="77" d="100"/>
        </p:scale>
        <p:origin x="-3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632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6172AB-1766-9B42-ADB0-7628752D5C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AC1030-BB62-1B48-92D4-821E0628F3E0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74A1C1-0AA4-E24A-97FA-2FBDBB2E9F58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774063-1E82-AF42-835F-7335ECEA6687}" type="slidenum">
              <a:rPr lang="en-US"/>
              <a:pPr/>
              <a:t>7</a:t>
            </a:fld>
            <a:endParaRPr lang="en-US"/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1132C-CE0E-5A43-9773-A26197A68170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58054BC-B3E2-7944-B5F2-7B74AAF00B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BEACC6A-6099-064D-9474-C20595D7AB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B0606A1-8B09-E546-A433-9766E2CE0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195145BE-83B6-C545-8452-FAD3C75F4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55199FE-9C75-E742-8447-8BE0E7F8A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A938AF-7E77-7D41-8A5E-9556ECF1D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56023F7-5D9A-9947-8606-BF4421D4D9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C837812-0278-6F46-AEBE-ABD278C36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BB4E657-7CEE-2B44-9509-C04F10E371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F6C4987-D921-D645-B4E6-DB019E39AE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04E6B3-FAF9-0A44-A385-4B214BCCE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439A58B-B944-9543-8FDE-E06E8BAA5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8B13B1-974F-944C-B89A-B1160E9739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2954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Differentiated Instruction for Diverse Learners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/>
              <a:t>Gayle Y. Thieman, Ed.D.</a:t>
            </a:r>
          </a:p>
          <a:p>
            <a:r>
              <a:rPr lang="en-US" sz="2800"/>
              <a:t>Portland State University</a:t>
            </a:r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114925" y="60547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1E1BB3"/>
                </a:solidFill>
              </a:rPr>
              <a:t>Differentiate Product by which student demonstrates learning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Provide options for student choice</a:t>
            </a:r>
          </a:p>
          <a:p>
            <a:r>
              <a:rPr lang="en-US"/>
              <a:t>Varied working arrangements</a:t>
            </a:r>
          </a:p>
          <a:p>
            <a:r>
              <a:rPr lang="en-US"/>
              <a:t>Varied resources</a:t>
            </a:r>
          </a:p>
          <a:p>
            <a:r>
              <a:rPr lang="en-US"/>
              <a:t>Varying degrees of difficulty</a:t>
            </a:r>
          </a:p>
          <a:p>
            <a:r>
              <a:rPr lang="en-US"/>
              <a:t>Variety of assessments</a:t>
            </a:r>
          </a:p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Differentiate timelines</a:t>
            </a:r>
          </a:p>
          <a:p>
            <a:r>
              <a:rPr lang="en-US"/>
              <a:t>Use formative &amp; summative evaluation</a:t>
            </a:r>
          </a:p>
          <a:p>
            <a:r>
              <a:rPr lang="en-US"/>
              <a:t>Peer &amp; self evaluation</a:t>
            </a:r>
          </a:p>
          <a:p>
            <a:r>
              <a:rPr lang="en-US"/>
              <a:t>Develop rubrics with students</a:t>
            </a:r>
          </a:p>
          <a:p>
            <a:r>
              <a:rPr lang="en-US"/>
              <a:t>Authentic audience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609600"/>
            <a:ext cx="3733800" cy="1143000"/>
          </a:xfrm>
        </p:spPr>
        <p:txBody>
          <a:bodyPr/>
          <a:lstStyle/>
          <a:p>
            <a:r>
              <a:rPr lang="en-US" sz="3200" b="1">
                <a:solidFill>
                  <a:srgbClr val="1E1BB3"/>
                </a:solidFill>
              </a:rPr>
              <a:t>Checklist for Group Work</a:t>
            </a:r>
            <a:endParaRPr lang="en-US" sz="3200"/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447800" y="228600"/>
          <a:ext cx="2667000" cy="2308225"/>
        </p:xfrm>
        <a:graphic>
          <a:graphicData uri="http://schemas.openxmlformats.org/presentationml/2006/ole">
            <p:oleObj spid="_x0000_s12291" r:id="rId3" imgW="1450848" imgH="1255776" progId="MS_ClipArt_Gallery">
              <p:embed/>
            </p:oleObj>
          </a:graphicData>
        </a:graphic>
      </p:graphicFrame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2438400"/>
            <a:ext cx="7620000" cy="3657600"/>
          </a:xfrm>
        </p:spPr>
        <p:txBody>
          <a:bodyPr/>
          <a:lstStyle/>
          <a:p>
            <a:r>
              <a:rPr lang="en-US" sz="2400"/>
              <a:t>Students understand task &amp; expectation for each member</a:t>
            </a:r>
          </a:p>
          <a:p>
            <a:r>
              <a:rPr lang="en-US" sz="2400"/>
              <a:t>Task is interesting &amp; matches instructional goals</a:t>
            </a:r>
          </a:p>
          <a:p>
            <a:r>
              <a:rPr lang="en-US" sz="2400"/>
              <a:t>Task requires genuine collaboration and important contribution from each member</a:t>
            </a:r>
          </a:p>
          <a:p>
            <a:r>
              <a:rPr lang="en-US" sz="2400"/>
              <a:t>Timelines are brisk.   Students know what to do next.</a:t>
            </a:r>
          </a:p>
          <a:p>
            <a:r>
              <a:rPr lang="en-US" sz="2400"/>
              <a:t>“Way out for students who are not succeeding with the group</a:t>
            </a:r>
          </a:p>
          <a:p>
            <a:r>
              <a:rPr lang="en-US" sz="2400"/>
              <a:t>Opportunity for teacher/peer coaching &amp; in-process quality checks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762000"/>
          </a:xfrm>
        </p:spPr>
        <p:txBody>
          <a:bodyPr/>
          <a:lstStyle/>
          <a:p>
            <a:r>
              <a:rPr lang="en-US" sz="3200" b="1" dirty="0">
                <a:solidFill>
                  <a:srgbClr val="1E1BB3"/>
                </a:solidFill>
              </a:rPr>
              <a:t>Linking Quality Teaching &amp; Differentiation.</a:t>
            </a:r>
            <a:r>
              <a:rPr lang="en-US" sz="3200" b="1" dirty="0">
                <a:solidFill>
                  <a:schemeClr val="accent2"/>
                </a:solidFill>
              </a:rPr>
              <a:t>  </a:t>
            </a:r>
            <a:endParaRPr lang="en-US" sz="32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/>
          <a:p>
            <a:r>
              <a:rPr lang="en-US" sz="2400"/>
              <a:t>Curriculum is based on essential ideas &amp; skills related to the discipline</a:t>
            </a:r>
          </a:p>
          <a:p>
            <a:r>
              <a:rPr lang="en-US" sz="2400"/>
              <a:t>Curriculum is relevant, coherent, &amp; connected</a:t>
            </a:r>
          </a:p>
          <a:p>
            <a:r>
              <a:rPr lang="en-US" sz="2400"/>
              <a:t>Clear expectations for learning</a:t>
            </a:r>
          </a:p>
          <a:p>
            <a:r>
              <a:rPr lang="en-US" sz="2400"/>
              <a:t>Instruction, activities, products focus on goals</a:t>
            </a:r>
          </a:p>
          <a:p>
            <a:r>
              <a:rPr lang="en-US" sz="2400"/>
              <a:t>Lesson interests &amp; engages learners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r>
              <a:rPr lang="en-US" sz="2400"/>
              <a:t>Activities &amp; products require higher level thinking &amp; complex problem solving</a:t>
            </a:r>
          </a:p>
          <a:p>
            <a:r>
              <a:rPr lang="en-US" sz="2400"/>
              <a:t>Students understand criteria for high quality work</a:t>
            </a:r>
          </a:p>
          <a:p>
            <a:r>
              <a:rPr lang="en-US" sz="2400"/>
              <a:t>Classroom environment is respectful of each student &amp; group as a whole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3200" b="1" dirty="0">
                <a:solidFill>
                  <a:srgbClr val="1E1BB3"/>
                </a:solidFill>
              </a:rPr>
              <a:t>Resources for Promoting Differentiation</a:t>
            </a:r>
            <a:endParaRPr lang="en-US" sz="3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sz="2400" dirty="0" err="1" smtClean="0"/>
              <a:t>Haager</a:t>
            </a:r>
            <a:r>
              <a:rPr lang="en-US" sz="2400" dirty="0" smtClean="0"/>
              <a:t>, D. &amp; </a:t>
            </a:r>
            <a:r>
              <a:rPr lang="en-US" sz="2400" dirty="0" err="1" smtClean="0"/>
              <a:t>Klingner</a:t>
            </a:r>
            <a:r>
              <a:rPr lang="en-US" sz="2400" dirty="0" smtClean="0"/>
              <a:t>, J. (2005). </a:t>
            </a:r>
            <a:r>
              <a:rPr lang="en-US" sz="2400" i="1" dirty="0" smtClean="0"/>
              <a:t>Differentiating instruction in inclusive classrooms. </a:t>
            </a:r>
            <a:r>
              <a:rPr lang="en-US" sz="2400" dirty="0" smtClean="0"/>
              <a:t>Pearson</a:t>
            </a:r>
          </a:p>
          <a:p>
            <a:r>
              <a:rPr lang="en-US" sz="2400" dirty="0" smtClean="0"/>
              <a:t>Tomlinson</a:t>
            </a:r>
            <a:r>
              <a:rPr lang="en-US" sz="2400" dirty="0"/>
              <a:t>, C. A. (1999</a:t>
            </a:r>
            <a:r>
              <a:rPr lang="en-US" sz="2400" dirty="0" smtClean="0"/>
              <a:t>). </a:t>
            </a:r>
            <a:r>
              <a:rPr lang="en-US" sz="2400" i="1" dirty="0" smtClean="0"/>
              <a:t>The </a:t>
            </a:r>
            <a:r>
              <a:rPr lang="en-US" sz="2400" i="1" dirty="0"/>
              <a:t>differentiated classroom: Responding to the needs of all learners</a:t>
            </a:r>
            <a:r>
              <a:rPr lang="en-US" sz="2400" dirty="0"/>
              <a:t>. ASCD</a:t>
            </a:r>
          </a:p>
          <a:p>
            <a:r>
              <a:rPr lang="en-US" sz="2400" dirty="0"/>
              <a:t>Tomlinson, C.A. &amp; </a:t>
            </a:r>
            <a:r>
              <a:rPr lang="en-US" sz="2400" dirty="0" err="1"/>
              <a:t>Allan,S.D</a:t>
            </a:r>
            <a:r>
              <a:rPr lang="en-US" sz="2400" dirty="0"/>
              <a:t>. (2000) </a:t>
            </a:r>
            <a:r>
              <a:rPr lang="en-US" sz="2400" i="1" dirty="0"/>
              <a:t>Leadership for differentiating schools and classrooms.  </a:t>
            </a:r>
            <a:r>
              <a:rPr lang="en-US" sz="2400" dirty="0"/>
              <a:t>ASCD</a:t>
            </a:r>
          </a:p>
          <a:p>
            <a:r>
              <a:rPr lang="en-US" sz="2400" dirty="0"/>
              <a:t>Tomlinson, C.A. (2001)  </a:t>
            </a:r>
            <a:r>
              <a:rPr lang="en-US" sz="2400" i="1" dirty="0"/>
              <a:t>How to differentiate instruction in mixed-ability classrooms.  </a:t>
            </a:r>
            <a:r>
              <a:rPr lang="en-US" sz="2400" dirty="0"/>
              <a:t>2nd ed. </a:t>
            </a:r>
            <a:r>
              <a:rPr lang="en-US" sz="2400" dirty="0" smtClean="0"/>
              <a:t>ASCD</a:t>
            </a:r>
          </a:p>
          <a:p>
            <a:r>
              <a:rPr lang="en-US" sz="2400" dirty="0" smtClean="0"/>
              <a:t>Tomlinson, C.A. &amp; </a:t>
            </a:r>
            <a:r>
              <a:rPr lang="en-US" sz="2400" dirty="0" err="1" smtClean="0"/>
              <a:t>McTighe</a:t>
            </a:r>
            <a:r>
              <a:rPr lang="en-US" sz="2400" dirty="0" smtClean="0"/>
              <a:t>, J. (2006). </a:t>
            </a:r>
            <a:r>
              <a:rPr lang="en-US" sz="2400" i="1" dirty="0" smtClean="0"/>
              <a:t>Integrating differentiated instruction and understanding by design</a:t>
            </a:r>
            <a:r>
              <a:rPr lang="en-US" sz="2400" dirty="0" smtClean="0"/>
              <a:t>. ASCD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</a:rPr>
              <a:t>Individuals with Disabilities Education Act  I.D.E.A.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5029200"/>
          </a:xfrm>
        </p:spPr>
        <p:txBody>
          <a:bodyPr/>
          <a:lstStyle/>
          <a:p>
            <a:r>
              <a:rPr lang="en-US" sz="2000" dirty="0" smtClean="0"/>
              <a:t>1975 PL 94-142  to ensure all children with disabilities have free appropriate public education with special education services to meet unique needs; provided federal funding to states</a:t>
            </a:r>
          </a:p>
          <a:p>
            <a:r>
              <a:rPr lang="en-US" sz="2000" dirty="0" smtClean="0"/>
              <a:t>1986 requires early intervention and pre-school programs be provided from birth</a:t>
            </a:r>
          </a:p>
          <a:p>
            <a:r>
              <a:rPr lang="en-US" sz="2000" dirty="0" smtClean="0"/>
              <a:t>1983,1990 requires culturally relevant intervention and assessments linked to instruction</a:t>
            </a:r>
          </a:p>
          <a:p>
            <a:r>
              <a:rPr lang="en-US" sz="2000" dirty="0" smtClean="0"/>
              <a:t>1997: requires collaborative partnerships, family-friendly practices, emphasizes need to provide services in least restrictive environment (partial or full inclusion in regular education setting)</a:t>
            </a:r>
          </a:p>
          <a:p>
            <a:r>
              <a:rPr lang="en-US" sz="2000" dirty="0" smtClean="0"/>
              <a:t>1990 Americans with Disabilities ACT (ADA accommodations)</a:t>
            </a:r>
          </a:p>
          <a:p>
            <a:r>
              <a:rPr lang="en-US" sz="2000" dirty="0" smtClean="0"/>
              <a:t>Section 504 of Civil Rights Act </a:t>
            </a:r>
            <a:r>
              <a:rPr lang="en-US" sz="2000" dirty="0" smtClean="0"/>
              <a:t>) requires accommodations to individuals with impairment that affects major life activities    (ADHD, physical handicap, etc.)</a:t>
            </a:r>
            <a:r>
              <a:rPr lang="en-US" sz="2000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</a:rPr>
              <a:t>Some Definitions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Individual Education Plan (IEP): reviewed, updated annually for each student receiving special education services, includes assessment data, learning goals, accommodations </a:t>
            </a:r>
          </a:p>
          <a:p>
            <a:r>
              <a:rPr lang="en-US" sz="2800" dirty="0" smtClean="0"/>
              <a:t>Specially Designed Instruction:  provided by SPED staff (e.g., individual, small group, tutorial)</a:t>
            </a:r>
          </a:p>
          <a:p>
            <a:r>
              <a:rPr lang="en-US" sz="2800" dirty="0" smtClean="0"/>
              <a:t>Related Services:  provided by specialists (e.g. physical therapy, speech/language, counseling, transportation)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33400"/>
            <a:ext cx="7543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077200" cy="838200"/>
          </a:xfr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</a:rPr>
              <a:t>Accommodation  Modification  Intervention</a:t>
            </a:r>
            <a:endParaRPr lang="en-US" sz="3200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371600"/>
          <a:ext cx="7772400" cy="50291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in how student accesses information but same content/skills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 in content  &amp; learning</a:t>
                      </a:r>
                      <a:r>
                        <a:rPr lang="en-US" baseline="0" dirty="0" smtClean="0"/>
                        <a:t> expectations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</a:t>
                      </a:r>
                      <a:r>
                        <a:rPr lang="en-US" baseline="0" dirty="0" smtClean="0"/>
                        <a:t> instructional strategy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Preferential seating in regular</a:t>
                      </a:r>
                      <a:r>
                        <a:rPr lang="en-US" baseline="0" dirty="0" smtClean="0"/>
                        <a:t> classroom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Works</a:t>
                      </a:r>
                      <a:r>
                        <a:rPr lang="en-US" baseline="0" dirty="0" smtClean="0"/>
                        <a:t> individually in resource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Explicit teaching</a:t>
                      </a:r>
                      <a:r>
                        <a:rPr lang="en-US" baseline="0" dirty="0" smtClean="0"/>
                        <a:t> of behavior expectations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Reduce essay length</a:t>
                      </a:r>
                      <a:r>
                        <a:rPr lang="en-US" baseline="0" dirty="0" smtClean="0"/>
                        <a:t> but similar requirements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Substitute oral report</a:t>
                      </a:r>
                      <a:r>
                        <a:rPr lang="en-US" baseline="0" dirty="0" smtClean="0"/>
                        <a:t> for written essay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Tutoring</a:t>
                      </a:r>
                      <a:r>
                        <a:rPr lang="en-US" baseline="0" dirty="0" smtClean="0"/>
                        <a:t> in how to write a paragraph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Extended time on test or assignment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</a:t>
                      </a:r>
                      <a:r>
                        <a:rPr lang="en-US" baseline="0" dirty="0" smtClean="0"/>
                        <a:t> proficiency on fewer learning outcomes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Assistance with homework completion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Reduced number of math</a:t>
                      </a:r>
                      <a:r>
                        <a:rPr lang="en-US" baseline="0" dirty="0" smtClean="0"/>
                        <a:t> problems—same level of difficulty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worksheet with simplified vocabulary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Remedial</a:t>
                      </a:r>
                      <a:r>
                        <a:rPr lang="en-US" baseline="0" dirty="0" smtClean="0"/>
                        <a:t> math class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Digital textbook ;</a:t>
                      </a:r>
                      <a:r>
                        <a:rPr lang="en-US" baseline="0" dirty="0" smtClean="0"/>
                        <a:t> enlarged font on handouts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Textbook</a:t>
                      </a:r>
                      <a:r>
                        <a:rPr lang="en-US" baseline="0" dirty="0" smtClean="0"/>
                        <a:t> on tape or text </a:t>
                      </a:r>
                      <a:r>
                        <a:rPr lang="en-US" dirty="0" smtClean="0"/>
                        <a:t>with lower reading</a:t>
                      </a:r>
                      <a:r>
                        <a:rPr lang="en-US" baseline="0" dirty="0" smtClean="0"/>
                        <a:t>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Additional</a:t>
                      </a:r>
                      <a:r>
                        <a:rPr lang="en-US" baseline="0" dirty="0" smtClean="0"/>
                        <a:t> period of reading instruction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</a:t>
                      </a:r>
                      <a:r>
                        <a:rPr lang="en-US" baseline="0" dirty="0" smtClean="0"/>
                        <a:t> uses word processor to write essay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dictates story rather than writing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Small group instruction on grammar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81000" y="457200"/>
            <a:ext cx="8153400" cy="1295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>
                <a:solidFill>
                  <a:srgbClr val="0000FF"/>
                </a:solidFill>
              </a:rPr>
              <a:t>Differentiated Instruction is the teacher’s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sz="3200" b="1" dirty="0">
                <a:solidFill>
                  <a:srgbClr val="0000FF"/>
                </a:solidFill>
              </a:rPr>
              <a:t>r</a:t>
            </a:r>
            <a:r>
              <a:rPr lang="en-US" sz="3200" b="1" dirty="0" smtClean="0">
                <a:solidFill>
                  <a:srgbClr val="0000FF"/>
                </a:solidFill>
              </a:rPr>
              <a:t>esponse to </a:t>
            </a:r>
            <a:r>
              <a:rPr lang="en-US" sz="3200" b="1" dirty="0">
                <a:solidFill>
                  <a:srgbClr val="0000FF"/>
                </a:solidFill>
              </a:rPr>
              <a:t>learners’ needs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4495800" y="1828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1000" y="2743200"/>
            <a:ext cx="7772400" cy="762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dirty="0">
                <a:solidFill>
                  <a:srgbClr val="1E1BB3"/>
                </a:solidFill>
              </a:rPr>
              <a:t>guided by principles of differentiation such as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2438400" y="37338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4572000" y="3657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5410200" y="3657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838200" y="4953000"/>
            <a:ext cx="19050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dirty="0"/>
              <a:t>respectful </a:t>
            </a:r>
          </a:p>
          <a:p>
            <a:pPr algn="ctr"/>
            <a:r>
              <a:rPr lang="en-US" sz="2800" dirty="0"/>
              <a:t>tasks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715000" y="4953000"/>
            <a:ext cx="28956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dirty="0"/>
              <a:t>ongoing assessment</a:t>
            </a:r>
          </a:p>
          <a:p>
            <a:pPr algn="ctr"/>
            <a:r>
              <a:rPr lang="en-US" sz="2800" dirty="0"/>
              <a:t>&amp; adjustment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048000" y="4953000"/>
            <a:ext cx="2286000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dirty="0"/>
              <a:t>flexible</a:t>
            </a:r>
          </a:p>
          <a:p>
            <a:pPr algn="ctr"/>
            <a:r>
              <a:rPr lang="en-US" sz="2800" dirty="0"/>
              <a:t>grouping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rgbClr val="1E1BB3"/>
                </a:solidFill>
              </a:rPr>
              <a:t>WHAT CAN BE DIFFERENTIATED?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5800" y="1371600"/>
            <a:ext cx="2286000" cy="8382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CONTENT	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505200" y="1371600"/>
            <a:ext cx="2209800" cy="9144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PROCESS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96000" y="1371600"/>
            <a:ext cx="2362200" cy="9144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PRODUCT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514600" y="3048000"/>
            <a:ext cx="342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1E1BB3"/>
                </a:solidFill>
              </a:rPr>
              <a:t>According to students’</a:t>
            </a:r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38200" y="4419600"/>
            <a:ext cx="2286000" cy="8382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Readiness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505200" y="4419600"/>
            <a:ext cx="2286000" cy="8382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Interests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096000" y="4343400"/>
            <a:ext cx="2286000" cy="838200"/>
          </a:xfrm>
          <a:prstGeom prst="rect">
            <a:avLst/>
          </a:prstGeom>
          <a:solidFill>
            <a:srgbClr val="FDFFA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Learning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200" b="1" dirty="0">
                <a:solidFill>
                  <a:srgbClr val="1E1BB3"/>
                </a:solidFill>
              </a:rPr>
              <a:t>MODIFY ACCESS TO INSTRUCTIONAL CONTENT : same skills &amp; concepts</a:t>
            </a:r>
            <a:endParaRPr lang="en-US" sz="32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Math manipulatives</a:t>
            </a:r>
          </a:p>
          <a:p>
            <a:r>
              <a:rPr lang="en-US"/>
              <a:t>Texts, e.g. novels at multiple reading levels</a:t>
            </a:r>
          </a:p>
          <a:p>
            <a:r>
              <a:rPr lang="en-US"/>
              <a:t>Reading partners</a:t>
            </a:r>
          </a:p>
          <a:p>
            <a:r>
              <a:rPr lang="en-US"/>
              <a:t>Tape recordings or videos of books</a:t>
            </a:r>
          </a:p>
          <a:p>
            <a:r>
              <a:rPr lang="en-US"/>
              <a:t>Highlighted texts</a:t>
            </a:r>
          </a:p>
          <a:p>
            <a:r>
              <a:rPr lang="en-US"/>
              <a:t>Web quests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Curriculum compacting  (TAG)</a:t>
            </a:r>
          </a:p>
          <a:p>
            <a:r>
              <a:rPr lang="en-US"/>
              <a:t>Graphic organizers</a:t>
            </a:r>
          </a:p>
          <a:p>
            <a:r>
              <a:rPr lang="en-US"/>
              <a:t>Reteaching</a:t>
            </a:r>
          </a:p>
          <a:p>
            <a:r>
              <a:rPr lang="en-US"/>
              <a:t>Synopsis of unit</a:t>
            </a:r>
          </a:p>
          <a:p>
            <a:r>
              <a:rPr lang="en-US"/>
              <a:t>Peer/adult mentors</a:t>
            </a:r>
          </a:p>
          <a:p>
            <a:r>
              <a:rPr lang="en-US"/>
              <a:t>Scaffolding</a:t>
            </a:r>
          </a:p>
          <a:p>
            <a:r>
              <a:rPr lang="en-US"/>
              <a:t>Independent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76400"/>
          </a:xfrm>
        </p:spPr>
        <p:txBody>
          <a:bodyPr/>
          <a:lstStyle/>
          <a:p>
            <a:r>
              <a:rPr lang="en-US" sz="3200" b="1">
                <a:solidFill>
                  <a:srgbClr val="1E1BB3"/>
                </a:solidFill>
              </a:rPr>
              <a:t>Modify Process or activity by which learner makes sense of concepts or skills  based on  readiness, interest, learning style</a:t>
            </a:r>
            <a:endParaRPr lang="en-US" sz="32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3810000" cy="4114800"/>
          </a:xfrm>
        </p:spPr>
        <p:txBody>
          <a:bodyPr/>
          <a:lstStyle/>
          <a:p>
            <a:r>
              <a:rPr lang="en-US"/>
              <a:t>Tiered activities or projects at different levels</a:t>
            </a:r>
          </a:p>
          <a:p>
            <a:r>
              <a:rPr lang="en-US"/>
              <a:t>KWL</a:t>
            </a:r>
          </a:p>
          <a:p>
            <a:r>
              <a:rPr lang="en-US"/>
              <a:t>Learning logs</a:t>
            </a:r>
          </a:p>
          <a:p>
            <a:r>
              <a:rPr lang="en-US"/>
              <a:t>Journals with varied prompts</a:t>
            </a:r>
          </a:p>
          <a:p>
            <a:r>
              <a:rPr lang="en-US"/>
              <a:t>Learning centers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362200"/>
            <a:ext cx="3810000" cy="4114800"/>
          </a:xfrm>
        </p:spPr>
        <p:txBody>
          <a:bodyPr/>
          <a:lstStyle/>
          <a:p>
            <a:r>
              <a:rPr lang="en-US" dirty="0"/>
              <a:t>Literature circles</a:t>
            </a:r>
          </a:p>
          <a:p>
            <a:r>
              <a:rPr lang="en-US" dirty="0"/>
              <a:t>Role playing</a:t>
            </a:r>
          </a:p>
          <a:p>
            <a:r>
              <a:rPr lang="en-US" dirty="0"/>
              <a:t>Jigsaw</a:t>
            </a:r>
          </a:p>
          <a:p>
            <a:r>
              <a:rPr lang="en-US" dirty="0"/>
              <a:t>Think-pair-share</a:t>
            </a:r>
            <a:endParaRPr lang="en-US" dirty="0" smtClean="0"/>
          </a:p>
          <a:p>
            <a:r>
              <a:rPr lang="en-US" dirty="0" smtClean="0"/>
              <a:t>Model making</a:t>
            </a:r>
          </a:p>
          <a:p>
            <a:r>
              <a:rPr lang="en-US" dirty="0" smtClean="0"/>
              <a:t>Instructional strategies for “multiple learning modalities”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8FAB3"/>
      </a:accent1>
      <a:accent2>
        <a:srgbClr val="FFFCC7"/>
      </a:accent2>
      <a:accent3>
        <a:srgbClr val="FFFFFF"/>
      </a:accent3>
      <a:accent4>
        <a:srgbClr val="000000"/>
      </a:accent4>
      <a:accent5>
        <a:srgbClr val="FBFCD6"/>
      </a:accent5>
      <a:accent6>
        <a:srgbClr val="E7E4B4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98:Templates:Blank Presentation</Template>
  <TotalTime>316</TotalTime>
  <Words>804</Words>
  <Application>Microsoft Macintosh PowerPoint</Application>
  <PresentationFormat>On-screen Show (4:3)</PresentationFormat>
  <Paragraphs>119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Times</vt:lpstr>
      <vt:lpstr>Blank Presentation</vt:lpstr>
      <vt:lpstr>MS_ClipArt_Gallery</vt:lpstr>
      <vt:lpstr>Differentiated Instruction for Diverse Learners</vt:lpstr>
      <vt:lpstr>Individuals with Disabilities Education Act  I.D.E.A.</vt:lpstr>
      <vt:lpstr>Some Definitions</vt:lpstr>
      <vt:lpstr>Slide 4</vt:lpstr>
      <vt:lpstr>Accommodation  Modification  Intervention</vt:lpstr>
      <vt:lpstr>Slide 6</vt:lpstr>
      <vt:lpstr>Slide 7</vt:lpstr>
      <vt:lpstr>MODIFY ACCESS TO INSTRUCTIONAL CONTENT : same skills &amp; concepts</vt:lpstr>
      <vt:lpstr>Modify Process or activity by which learner makes sense of concepts or skills  based on  readiness, interest, learning style</vt:lpstr>
      <vt:lpstr>Differentiate Product by which student demonstrates learning</vt:lpstr>
      <vt:lpstr>Checklist for Group Work</vt:lpstr>
      <vt:lpstr>Linking Quality Teaching &amp; Differentiation.  </vt:lpstr>
      <vt:lpstr>Resources for Promoting Differentiation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DIFFERENTIATED INSTRUCTION</dc:title>
  <dc:creator>Gayle Y. Thieman</dc:creator>
  <cp:lastModifiedBy>Gayle Thieman</cp:lastModifiedBy>
  <cp:revision>16</cp:revision>
  <dcterms:created xsi:type="dcterms:W3CDTF">2011-08-02T01:19:52Z</dcterms:created>
  <dcterms:modified xsi:type="dcterms:W3CDTF">2011-08-02T03:22:25Z</dcterms:modified>
</cp:coreProperties>
</file>