
<file path=[Content_Types].xml><?xml version="1.0" encoding="utf-8"?>
<Types xmlns="http://schemas.openxmlformats.org/package/2006/content-types">
  <Default Extension="png" ContentType="image/png"/>
  <Default Extension="wmf" ContentType="image/x-wmf"/>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7" r:id="rId3"/>
    <p:sldMasterId id="2147483735" r:id="rId4"/>
    <p:sldMasterId id="2147483747" r:id="rId5"/>
    <p:sldMasterId id="2147483761" r:id="rId6"/>
  </p:sldMasterIdLst>
  <p:notesMasterIdLst>
    <p:notesMasterId r:id="rId53"/>
  </p:notesMasterIdLst>
  <p:sldIdLst>
    <p:sldId id="351" r:id="rId7"/>
    <p:sldId id="257" r:id="rId8"/>
    <p:sldId id="328" r:id="rId9"/>
    <p:sldId id="329" r:id="rId10"/>
    <p:sldId id="260" r:id="rId11"/>
    <p:sldId id="261" r:id="rId12"/>
    <p:sldId id="330" r:id="rId13"/>
    <p:sldId id="331" r:id="rId14"/>
    <p:sldId id="332" r:id="rId15"/>
    <p:sldId id="333" r:id="rId16"/>
    <p:sldId id="334" r:id="rId17"/>
    <p:sldId id="335" r:id="rId18"/>
    <p:sldId id="266" r:id="rId19"/>
    <p:sldId id="336" r:id="rId20"/>
    <p:sldId id="337" r:id="rId21"/>
    <p:sldId id="269" r:id="rId22"/>
    <p:sldId id="338" r:id="rId23"/>
    <p:sldId id="339" r:id="rId24"/>
    <p:sldId id="272" r:id="rId25"/>
    <p:sldId id="273" r:id="rId26"/>
    <p:sldId id="340" r:id="rId27"/>
    <p:sldId id="341" r:id="rId28"/>
    <p:sldId id="343" r:id="rId29"/>
    <p:sldId id="342" r:id="rId30"/>
    <p:sldId id="286" r:id="rId31"/>
    <p:sldId id="344" r:id="rId32"/>
    <p:sldId id="345" r:id="rId33"/>
    <p:sldId id="293" r:id="rId34"/>
    <p:sldId id="346" r:id="rId35"/>
    <p:sldId id="347" r:id="rId36"/>
    <p:sldId id="348" r:id="rId37"/>
    <p:sldId id="303" r:id="rId38"/>
    <p:sldId id="284" r:id="rId39"/>
    <p:sldId id="291" r:id="rId40"/>
    <p:sldId id="294" r:id="rId41"/>
    <p:sldId id="295" r:id="rId42"/>
    <p:sldId id="296" r:id="rId43"/>
    <p:sldId id="349" r:id="rId44"/>
    <p:sldId id="324" r:id="rId45"/>
    <p:sldId id="298" r:id="rId46"/>
    <p:sldId id="325" r:id="rId47"/>
    <p:sldId id="299" r:id="rId48"/>
    <p:sldId id="327" r:id="rId49"/>
    <p:sldId id="304" r:id="rId50"/>
    <p:sldId id="326" r:id="rId51"/>
    <p:sldId id="292"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 Burk" initials="PB" lastIdx="1" clrIdx="0">
    <p:extLst>
      <p:ext uri="{19B8F6BF-5375-455C-9EA6-DF929625EA0E}">
        <p15:presenceInfo xmlns:p15="http://schemas.microsoft.com/office/powerpoint/2012/main" userId="S-1-5-21-1708537768-823518204-1801674531-962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9908" autoAdjust="0"/>
    <p:restoredTop sz="94660"/>
  </p:normalViewPr>
  <p:slideViewPr>
    <p:cSldViewPr snapToGrid="0">
      <p:cViewPr varScale="1">
        <p:scale>
          <a:sx n="87" d="100"/>
          <a:sy n="87" d="100"/>
        </p:scale>
        <p:origin x="462" y="60"/>
      </p:cViewPr>
      <p:guideLst/>
    </p:cSldViewPr>
  </p:slideViewPr>
  <p:notesTextViewPr>
    <p:cViewPr>
      <p:scale>
        <a:sx n="1" d="1"/>
        <a:sy n="1" d="1"/>
      </p:scale>
      <p:origin x="0" y="0"/>
    </p:cViewPr>
  </p:notesTextViewPr>
  <p:sorterViewPr>
    <p:cViewPr>
      <p:scale>
        <a:sx n="100" d="100"/>
        <a:sy n="100" d="100"/>
      </p:scale>
      <p:origin x="0" y="-127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3E5550-B13A-4920-8BDC-37165600B189}" type="datetimeFigureOut">
              <a:rPr lang="en-US" smtClean="0"/>
              <a:t>8/25/2014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FF9BB1-E699-4CF4-BC9C-BD39352BE8F6}" type="slidenum">
              <a:rPr lang="en-US" smtClean="0"/>
              <a:t>‹#›</a:t>
            </a:fld>
            <a:endParaRPr lang="en-US"/>
          </a:p>
        </p:txBody>
      </p:sp>
    </p:spTree>
    <p:extLst>
      <p:ext uri="{BB962C8B-B14F-4D97-AF65-F5344CB8AC3E}">
        <p14:creationId xmlns:p14="http://schemas.microsoft.com/office/powerpoint/2010/main" val="2435426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changes do you see in this chart over five years?</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3</a:t>
            </a:fld>
            <a:endParaRPr lang="en-US"/>
          </a:p>
        </p:txBody>
      </p:sp>
    </p:spTree>
    <p:extLst>
      <p:ext uri="{BB962C8B-B14F-4D97-AF65-F5344CB8AC3E}">
        <p14:creationId xmlns:p14="http://schemas.microsoft.com/office/powerpoint/2010/main" val="806600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 year enrollment trend.  Note decline in white,</a:t>
            </a:r>
            <a:r>
              <a:rPr lang="en-US" baseline="0" dirty="0" smtClean="0"/>
              <a:t> </a:t>
            </a:r>
            <a:r>
              <a:rPr lang="en-US" dirty="0" smtClean="0"/>
              <a:t>black and Native American population while</a:t>
            </a:r>
            <a:r>
              <a:rPr lang="en-US" baseline="0" dirty="0" smtClean="0"/>
              <a:t> multi-ethnic population and Latino population is rising.  However, overall population is about the same.  What explains this?  Changes in reporting categories have moved Hispanic alone or in combination to Hispanic, and other categories are having more than one racial group.  We are becoming more diverse but we are also counting students differently.</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4</a:t>
            </a:fld>
            <a:endParaRPr lang="en-US"/>
          </a:p>
        </p:txBody>
      </p:sp>
    </p:spTree>
    <p:extLst>
      <p:ext uri="{BB962C8B-B14F-4D97-AF65-F5344CB8AC3E}">
        <p14:creationId xmlns:p14="http://schemas.microsoft.com/office/powerpoint/2010/main" val="746138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Communication Disorders (24.01%) and Specific</a:t>
            </a:r>
            <a:r>
              <a:rPr lang="en-US" baseline="0" dirty="0" smtClean="0"/>
              <a:t> Learning Disability (35.96%) represent the majority of students with special needs (59.97%)</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7</a:t>
            </a:fld>
            <a:endParaRPr lang="en-US"/>
          </a:p>
        </p:txBody>
      </p:sp>
    </p:spTree>
    <p:extLst>
      <p:ext uri="{BB962C8B-B14F-4D97-AF65-F5344CB8AC3E}">
        <p14:creationId xmlns:p14="http://schemas.microsoft.com/office/powerpoint/2010/main" val="3170641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Specific Learning Disability( 81.86%) and Communication</a:t>
            </a:r>
            <a:r>
              <a:rPr lang="en-US" baseline="0" dirty="0" smtClean="0"/>
              <a:t> disorder (89.54%) students are in regular classes 80% of more of the time.  Overall, only 10.83% of special education population are in regular classes less than 40% of the time.</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8</a:t>
            </a:fld>
            <a:endParaRPr lang="en-US"/>
          </a:p>
        </p:txBody>
      </p:sp>
    </p:spTree>
    <p:extLst>
      <p:ext uri="{BB962C8B-B14F-4D97-AF65-F5344CB8AC3E}">
        <p14:creationId xmlns:p14="http://schemas.microsoft.com/office/powerpoint/2010/main" val="3720250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significant</a:t>
            </a:r>
            <a:r>
              <a:rPr lang="en-US" baseline="0" dirty="0" smtClean="0"/>
              <a:t> increases in Autism and Other Health Impairment.  The later is likely due to increase in diagnosis of ADHD.</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9</a:t>
            </a:fld>
            <a:endParaRPr lang="en-US"/>
          </a:p>
        </p:txBody>
      </p:sp>
    </p:spTree>
    <p:extLst>
      <p:ext uri="{BB962C8B-B14F-4D97-AF65-F5344CB8AC3E}">
        <p14:creationId xmlns:p14="http://schemas.microsoft.com/office/powerpoint/2010/main" val="258160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district with the largest</a:t>
            </a:r>
            <a:r>
              <a:rPr lang="en-US" baseline="0" dirty="0" smtClean="0"/>
              <a:t> number of homeless youth is Beaverton.  But the districts with the highest percentages of homelessness tend to be in rural districts away from the I-5 corridor.</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12</a:t>
            </a:fld>
            <a:endParaRPr lang="en-US"/>
          </a:p>
        </p:txBody>
      </p:sp>
    </p:spTree>
    <p:extLst>
      <p:ext uri="{BB962C8B-B14F-4D97-AF65-F5344CB8AC3E}">
        <p14:creationId xmlns:p14="http://schemas.microsoft.com/office/powerpoint/2010/main" val="2994476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increase in percent meeting in</a:t>
            </a:r>
            <a:r>
              <a:rPr lang="en-US" baseline="0" dirty="0" smtClean="0"/>
              <a:t> high school literacy.  The 2012-13 school year required demonstration of reading and writing proficiency to earn a diploma. Performance on the state assessment was one of the ways a student could demonstrate proficiency.</a:t>
            </a:r>
            <a:endParaRPr lang="en-US" dirty="0"/>
          </a:p>
        </p:txBody>
      </p:sp>
      <p:sp>
        <p:nvSpPr>
          <p:cNvPr id="4" name="Slide Number Placeholder 3"/>
          <p:cNvSpPr>
            <a:spLocks noGrp="1"/>
          </p:cNvSpPr>
          <p:nvPr>
            <p:ph type="sldNum" sz="quarter" idx="10"/>
          </p:nvPr>
        </p:nvSpPr>
        <p:spPr/>
        <p:txBody>
          <a:bodyPr/>
          <a:lstStyle/>
          <a:p>
            <a:fld id="{D1FF9BB1-E699-4CF4-BC9C-BD39352BE8F6}" type="slidenum">
              <a:rPr lang="en-US" smtClean="0"/>
              <a:t>21</a:t>
            </a:fld>
            <a:endParaRPr lang="en-US"/>
          </a:p>
        </p:txBody>
      </p:sp>
    </p:spTree>
    <p:extLst>
      <p:ext uri="{BB962C8B-B14F-4D97-AF65-F5344CB8AC3E}">
        <p14:creationId xmlns:p14="http://schemas.microsoft.com/office/powerpoint/2010/main" val="1847870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28423"/>
            <a:ext cx="10363200" cy="674031"/>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52322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08828694"/>
      </p:ext>
    </p:extLst>
  </p:cSld>
  <p:clrMapOvr>
    <a:masterClrMapping/>
  </p:clrMapOvr>
  <p:transitio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529578" y="2819401"/>
            <a:ext cx="5700022" cy="257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73967451"/>
      </p:ext>
    </p:extLst>
  </p:cSld>
  <p:clrMapOvr>
    <a:masterClrMapping/>
  </p:clrMapOvr>
  <p:transition spd="slow">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9320" y="1243013"/>
            <a:ext cx="1929759" cy="4146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78501" y="1243013"/>
            <a:ext cx="3114699" cy="4146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9112945"/>
      </p:ext>
    </p:extLst>
  </p:cSld>
  <p:clrMapOvr>
    <a:masterClrMapping/>
  </p:clrMapOvr>
  <p:transition spd="slow">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1243014"/>
            <a:ext cx="11582400" cy="66833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212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9687722"/>
      </p:ext>
    </p:extLst>
  </p:cSld>
  <p:clrMapOvr>
    <a:masterClrMapping/>
  </p:clrMapOvr>
  <p:transition spd="slow">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28423"/>
            <a:ext cx="10363200" cy="674031"/>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52322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90575239"/>
      </p:ext>
    </p:extLst>
  </p:cSld>
  <p:clrMapOvr>
    <a:masterClrMapping/>
  </p:clrMapOvr>
  <p:transition spd="slow">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2069803"/>
      </p:ext>
    </p:extLst>
  </p:cSld>
  <p:clrMapOvr>
    <a:masterClrMapping/>
  </p:clrMapOvr>
  <p:transition spd="slow">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46331"/>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4006790"/>
            <a:ext cx="10363200" cy="40011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26846264"/>
      </p:ext>
    </p:extLst>
  </p:cSld>
  <p:clrMapOvr>
    <a:masterClrMapping/>
  </p:clrMapOvr>
  <p:transition spd="slow">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12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6465866"/>
      </p:ext>
    </p:extLst>
  </p:cSld>
  <p:clrMapOvr>
    <a:masterClrMapping/>
  </p:clrMapOvr>
  <p:transition spd="slow">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09122"/>
            <a:ext cx="10972800" cy="674031"/>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713210"/>
            <a:ext cx="5386917"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713210"/>
            <a:ext cx="5389033"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25303459"/>
      </p:ext>
    </p:extLst>
  </p:cSld>
  <p:clrMapOvr>
    <a:masterClrMapping/>
  </p:clrMapOvr>
  <p:transition spd="slow">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93414304"/>
      </p:ext>
    </p:extLst>
  </p:cSld>
  <p:clrMapOvr>
    <a:masterClrMapping/>
  </p:clrMapOvr>
  <p:transition spd="slow">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3522603"/>
      </p:ext>
    </p:extLst>
  </p:cSld>
  <p:clrMapOvr>
    <a:masterClrMapping/>
  </p:clrMapOvr>
  <p:transition spd="slow">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0975859"/>
      </p:ext>
    </p:extLst>
  </p:cSld>
  <p:clrMapOvr>
    <a:masterClrMapping/>
  </p:clrMapOvr>
  <p:transition spd="slow">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065768"/>
            <a:ext cx="4011084" cy="369332"/>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22837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46319452"/>
      </p:ext>
    </p:extLst>
  </p:cSld>
  <p:clrMapOvr>
    <a:masterClrMapping/>
  </p:clrMapOvr>
  <p:transition spd="slow">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98006"/>
            <a:ext cx="7315200" cy="36933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584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75382467"/>
      </p:ext>
    </p:extLst>
  </p:cSld>
  <p:clrMapOvr>
    <a:masterClrMapping/>
  </p:clrMapOvr>
  <p:transition spd="slow">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529578" y="2819401"/>
            <a:ext cx="5700022" cy="257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8478003"/>
      </p:ext>
    </p:extLst>
  </p:cSld>
  <p:clrMapOvr>
    <a:masterClrMapping/>
  </p:clrMapOvr>
  <p:transition spd="slow">
    <p:zo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9320" y="1243013"/>
            <a:ext cx="1929759" cy="4146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78501" y="1243013"/>
            <a:ext cx="3114699" cy="4146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7730358"/>
      </p:ext>
    </p:extLst>
  </p:cSld>
  <p:clrMapOvr>
    <a:masterClrMapping/>
  </p:clrMapOvr>
  <p:transition spd="slow">
    <p:zo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43014"/>
            <a:ext cx="11582400" cy="66833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12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26652450"/>
      </p:ext>
    </p:extLst>
  </p:cSld>
  <p:clrMapOvr>
    <a:masterClrMapping/>
  </p:clrMapOvr>
  <p:transition spd="slow">
    <p:zo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1243014"/>
            <a:ext cx="11582400" cy="6683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2819401"/>
            <a:ext cx="7620000" cy="523220"/>
          </a:xfrm>
        </p:spPr>
        <p:txBody>
          <a:bodyPr/>
          <a:lstStyle/>
          <a:p>
            <a:endParaRPr lang="en-US"/>
          </a:p>
        </p:txBody>
      </p:sp>
    </p:spTree>
    <p:extLst>
      <p:ext uri="{BB962C8B-B14F-4D97-AF65-F5344CB8AC3E}">
        <p14:creationId xmlns:p14="http://schemas.microsoft.com/office/powerpoint/2010/main" val="2839807085"/>
      </p:ext>
    </p:extLst>
  </p:cSld>
  <p:clrMapOvr>
    <a:masterClrMapping/>
  </p:clrMapOvr>
  <p:transition spd="slow">
    <p:zo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401894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4123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64473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46678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46331"/>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4006790"/>
            <a:ext cx="10363200" cy="40011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34825622"/>
      </p:ext>
    </p:extLst>
  </p:cSld>
  <p:clrMapOvr>
    <a:masterClrMapping/>
  </p:clrMapOvr>
  <p:transition spd="slow">
    <p:zo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3072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38289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65823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942140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72347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665680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54007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266AB13-E4AC-471E-A1FC-87D008EC8AA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2026125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9995AA6-012C-475B-9CCF-66A08AFA5FAC}"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736000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CCC1CE1-CFEA-4C77-84E0-21A3681B270D}"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95205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12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1429413"/>
      </p:ext>
    </p:extLst>
  </p:cSld>
  <p:clrMapOvr>
    <a:masterClrMapping/>
  </p:clrMapOvr>
  <p:transition spd="slow">
    <p:zo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193BE1E-6BAF-4427-B64B-647957D4763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0667514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2BE2046D-5C05-4AA1-A221-13B92E28096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6902967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62F800AD-F0AB-4D3A-A0F4-E9A463690CF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548773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094AEC8-2622-4BA9-B67B-47DFDC6820E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960150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D0E53BB-F0D6-4D9E-A61F-35B53C2D5CC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5781103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0615576-2A1F-4836-958E-4102838FB937}"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644114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301C413-FAFA-436E-8EFC-976C55199541}"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5839786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7E1CBEE-819E-4A1B-AC7A-5C71773CA66D}"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30300807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28423"/>
            <a:ext cx="10363200" cy="674031"/>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52322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51198086"/>
      </p:ext>
    </p:extLst>
  </p:cSld>
  <p:clrMapOvr>
    <a:masterClrMapping/>
  </p:clrMapOvr>
  <p:transition spd="slow">
    <p:zoom/>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5820345"/>
      </p:ext>
    </p:extLst>
  </p:cSld>
  <p:clrMapOvr>
    <a:masterClrMapping/>
  </p:clrMapOvr>
  <p:transition spd="slow">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09122"/>
            <a:ext cx="10972800" cy="674031"/>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713210"/>
            <a:ext cx="5386917"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713210"/>
            <a:ext cx="5389033"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16311"/>
      </p:ext>
    </p:extLst>
  </p:cSld>
  <p:clrMapOvr>
    <a:masterClrMapping/>
  </p:clrMapOvr>
  <p:transition spd="slow">
    <p:zoom/>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46331"/>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4006790"/>
            <a:ext cx="10363200" cy="40011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66970640"/>
      </p:ext>
    </p:extLst>
  </p:cSld>
  <p:clrMapOvr>
    <a:masterClrMapping/>
  </p:clrMapOvr>
  <p:transition spd="slow">
    <p:zoom/>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12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0176374"/>
      </p:ext>
    </p:extLst>
  </p:cSld>
  <p:clrMapOvr>
    <a:masterClrMapping/>
  </p:clrMapOvr>
  <p:transition spd="slow">
    <p:zoom/>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09122"/>
            <a:ext cx="10972800" cy="674031"/>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713210"/>
            <a:ext cx="5386917"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713210"/>
            <a:ext cx="5389033"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7924391"/>
      </p:ext>
    </p:extLst>
  </p:cSld>
  <p:clrMapOvr>
    <a:masterClrMapping/>
  </p:clrMapOvr>
  <p:transition spd="slow">
    <p:zoom/>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22029517"/>
      </p:ext>
    </p:extLst>
  </p:cSld>
  <p:clrMapOvr>
    <a:masterClrMapping/>
  </p:clrMapOvr>
  <p:transition spd="slow">
    <p:zoom/>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505619"/>
      </p:ext>
    </p:extLst>
  </p:cSld>
  <p:clrMapOvr>
    <a:masterClrMapping/>
  </p:clrMapOvr>
  <p:transition spd="slow">
    <p:zoom/>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065768"/>
            <a:ext cx="4011084" cy="369332"/>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22837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61815719"/>
      </p:ext>
    </p:extLst>
  </p:cSld>
  <p:clrMapOvr>
    <a:masterClrMapping/>
  </p:clrMapOvr>
  <p:transition spd="slow">
    <p:zoom/>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98006"/>
            <a:ext cx="7315200" cy="36933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584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07469759"/>
      </p:ext>
    </p:extLst>
  </p:cSld>
  <p:clrMapOvr>
    <a:masterClrMapping/>
  </p:clrMapOvr>
  <p:transition spd="slow">
    <p:zoom/>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529578" y="2819401"/>
            <a:ext cx="5700022" cy="257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7137033"/>
      </p:ext>
    </p:extLst>
  </p:cSld>
  <p:clrMapOvr>
    <a:masterClrMapping/>
  </p:clrMapOvr>
  <p:transition spd="slow">
    <p:zoom/>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9320" y="1243013"/>
            <a:ext cx="1929759" cy="4146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78501" y="1243013"/>
            <a:ext cx="3114699" cy="4146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9678706"/>
      </p:ext>
    </p:extLst>
  </p:cSld>
  <p:clrMapOvr>
    <a:masterClrMapping/>
  </p:clrMapOvr>
  <p:transition spd="slow">
    <p:zoom/>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43014"/>
            <a:ext cx="11582400" cy="66833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12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4708305"/>
      </p:ext>
    </p:extLst>
  </p:cSld>
  <p:clrMapOvr>
    <a:masterClrMapping/>
  </p:clrMapOvr>
  <p:transition spd="slow">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54656441"/>
      </p:ext>
    </p:extLst>
  </p:cSld>
  <p:clrMapOvr>
    <a:masterClrMapping/>
  </p:clrMapOvr>
  <p:transition spd="slow">
    <p:zoom/>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1243014"/>
            <a:ext cx="11582400" cy="6683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2819401"/>
            <a:ext cx="7620000" cy="523220"/>
          </a:xfrm>
        </p:spPr>
        <p:txBody>
          <a:bodyPr/>
          <a:lstStyle/>
          <a:p>
            <a:endParaRPr lang="en-US"/>
          </a:p>
        </p:txBody>
      </p:sp>
    </p:spTree>
    <p:extLst>
      <p:ext uri="{BB962C8B-B14F-4D97-AF65-F5344CB8AC3E}">
        <p14:creationId xmlns:p14="http://schemas.microsoft.com/office/powerpoint/2010/main" val="1709052525"/>
      </p:ext>
    </p:extLst>
  </p:cSld>
  <p:clrMapOvr>
    <a:masterClrMapping/>
  </p:clrMapOvr>
  <p:transition spd="slow">
    <p:zoom/>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28423"/>
            <a:ext cx="10363200" cy="674031"/>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52322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16676847"/>
      </p:ext>
    </p:extLst>
  </p:cSld>
  <p:clrMapOvr>
    <a:masterClrMapping/>
  </p:clrMapOvr>
  <p:transition spd="slow">
    <p:zoom/>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5889730"/>
      </p:ext>
    </p:extLst>
  </p:cSld>
  <p:clrMapOvr>
    <a:masterClrMapping/>
  </p:clrMapOvr>
  <p:transition spd="slow">
    <p:zoom/>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46331"/>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4006790"/>
            <a:ext cx="10363200" cy="40011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09839154"/>
      </p:ext>
    </p:extLst>
  </p:cSld>
  <p:clrMapOvr>
    <a:masterClrMapping/>
  </p:clrMapOvr>
  <p:transition spd="slow">
    <p:zoom/>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1200" y="2819401"/>
            <a:ext cx="3708400" cy="24314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6048880"/>
      </p:ext>
    </p:extLst>
  </p:cSld>
  <p:clrMapOvr>
    <a:masterClrMapping/>
  </p:clrMapOvr>
  <p:transition spd="slow">
    <p:zoom/>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09122"/>
            <a:ext cx="10972800" cy="674031"/>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713210"/>
            <a:ext cx="5386917"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713210"/>
            <a:ext cx="5389033"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6633582"/>
      </p:ext>
    </p:extLst>
  </p:cSld>
  <p:clrMapOvr>
    <a:masterClrMapping/>
  </p:clrMapOvr>
  <p:transition spd="slow">
    <p:zoom/>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41795086"/>
      </p:ext>
    </p:extLst>
  </p:cSld>
  <p:clrMapOvr>
    <a:masterClrMapping/>
  </p:clrMapOvr>
  <p:transition spd="slow">
    <p:zoom/>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027351"/>
      </p:ext>
    </p:extLst>
  </p:cSld>
  <p:clrMapOvr>
    <a:masterClrMapping/>
  </p:clrMapOvr>
  <p:transition spd="slow">
    <p:zoom/>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065768"/>
            <a:ext cx="4011084" cy="369332"/>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22837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07071756"/>
      </p:ext>
    </p:extLst>
  </p:cSld>
  <p:clrMapOvr>
    <a:masterClrMapping/>
  </p:clrMapOvr>
  <p:transition spd="slow">
    <p:zoom/>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98006"/>
            <a:ext cx="7315200" cy="36933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584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589369"/>
      </p:ext>
    </p:extLst>
  </p:cSld>
  <p:clrMapOvr>
    <a:masterClrMapping/>
  </p:clrMapOvr>
  <p:transition spd="slow">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5418109"/>
      </p:ext>
    </p:extLst>
  </p:cSld>
  <p:clrMapOvr>
    <a:masterClrMapping/>
  </p:clrMapOvr>
  <p:transition spd="slow">
    <p:zoom/>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529578" y="2819401"/>
            <a:ext cx="5700022" cy="257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9485255"/>
      </p:ext>
    </p:extLst>
  </p:cSld>
  <p:clrMapOvr>
    <a:masterClrMapping/>
  </p:clrMapOvr>
  <p:transition spd="slow">
    <p:zoom/>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9320" y="1243013"/>
            <a:ext cx="1929759" cy="4146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78501" y="1243013"/>
            <a:ext cx="3114699" cy="4146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3025095"/>
      </p:ext>
    </p:extLst>
  </p:cSld>
  <p:clrMapOvr>
    <a:masterClrMapping/>
  </p:clrMapOvr>
  <p:transition spd="slow">
    <p:zoom/>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43014"/>
            <a:ext cx="11582400" cy="66833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1200" y="2819401"/>
            <a:ext cx="3708400" cy="30223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18434965"/>
      </p:ext>
    </p:extLst>
  </p:cSld>
  <p:clrMapOvr>
    <a:masterClrMapping/>
  </p:clrMapOvr>
  <p:transition spd="slow">
    <p:zoom/>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1243014"/>
            <a:ext cx="11582400" cy="6683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2819401"/>
            <a:ext cx="7620000" cy="523220"/>
          </a:xfrm>
        </p:spPr>
        <p:txBody>
          <a:bodyPr/>
          <a:lstStyle/>
          <a:p>
            <a:endParaRPr lang="en-US"/>
          </a:p>
        </p:txBody>
      </p:sp>
    </p:spTree>
    <p:extLst>
      <p:ext uri="{BB962C8B-B14F-4D97-AF65-F5344CB8AC3E}">
        <p14:creationId xmlns:p14="http://schemas.microsoft.com/office/powerpoint/2010/main" val="1983486098"/>
      </p:ext>
    </p:extLst>
  </p:cSld>
  <p:clrMapOvr>
    <a:masterClrMapping/>
  </p:clrMapOvr>
  <p:transition spd="slow">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065768"/>
            <a:ext cx="4011084" cy="369332"/>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22837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88694069"/>
      </p:ext>
    </p:extLst>
  </p:cSld>
  <p:clrMapOvr>
    <a:masterClrMapping/>
  </p:clrMapOvr>
  <p:transition spd="slow">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98006"/>
            <a:ext cx="7315200" cy="36933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584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52938884"/>
      </p:ext>
    </p:extLst>
  </p:cSld>
  <p:clrMapOvr>
    <a:masterClrMapping/>
  </p:clrMapOvr>
  <p:transition spd="slow">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wmf"/><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image" Target="../media/image2.wmf"/><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2.wmf"/><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1243014"/>
            <a:ext cx="11582400" cy="6683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2051" name="Rectangle 3"/>
          <p:cNvSpPr>
            <a:spLocks noGrp="1" noChangeArrowheads="1"/>
          </p:cNvSpPr>
          <p:nvPr>
            <p:ph type="body" idx="1"/>
          </p:nvPr>
        </p:nvSpPr>
        <p:spPr bwMode="auto">
          <a:xfrm>
            <a:off x="609600" y="2819401"/>
            <a:ext cx="7620000" cy="2570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52" name="Picture 4"/>
          <p:cNvPicPr>
            <a:picLocks noChangeAspect="1" noChangeArrowheads="1"/>
          </p:cNvPicPr>
          <p:nvPr userDrawn="1"/>
        </p:nvPicPr>
        <p:blipFill>
          <a:blip r:embed="rId14" cstate="print"/>
          <a:srcRect/>
          <a:stretch>
            <a:fillRect/>
          </a:stretch>
        </p:blipFill>
        <p:spPr bwMode="auto">
          <a:xfrm>
            <a:off x="0" y="1"/>
            <a:ext cx="12192000" cy="841375"/>
          </a:xfrm>
          <a:prstGeom prst="rect">
            <a:avLst/>
          </a:prstGeom>
          <a:noFill/>
          <a:ln w="9525">
            <a:noFill/>
            <a:miter lim="800000"/>
            <a:headEnd/>
            <a:tailEnd/>
          </a:ln>
        </p:spPr>
      </p:pic>
      <p:sp>
        <p:nvSpPr>
          <p:cNvPr id="11269" name="Text Box 5"/>
          <p:cNvSpPr txBox="1">
            <a:spLocks noChangeArrowheads="1"/>
          </p:cNvSpPr>
          <p:nvPr userDrawn="1"/>
        </p:nvSpPr>
        <p:spPr bwMode="auto">
          <a:xfrm>
            <a:off x="0" y="762001"/>
            <a:ext cx="6604000" cy="366713"/>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US" sz="1800" b="1">
                <a:solidFill>
                  <a:srgbClr val="99CC00"/>
                </a:solidFill>
                <a:latin typeface="L Frutiger Light" charset="0"/>
                <a:ea typeface="ＭＳ Ｐゴシック" pitchFamily="-111" charset="-128"/>
              </a:rPr>
              <a:t>Graduate School of Education</a:t>
            </a:r>
          </a:p>
        </p:txBody>
      </p:sp>
      <p:sp>
        <p:nvSpPr>
          <p:cNvPr id="11270" name="Text Box 6"/>
          <p:cNvSpPr txBox="1">
            <a:spLocks noChangeArrowheads="1"/>
          </p:cNvSpPr>
          <p:nvPr userDrawn="1"/>
        </p:nvSpPr>
        <p:spPr bwMode="auto">
          <a:xfrm>
            <a:off x="6604000" y="762001"/>
            <a:ext cx="5892800" cy="854075"/>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US" sz="2000">
                <a:solidFill>
                  <a:srgbClr val="99CC00"/>
                </a:solidFill>
                <a:ea typeface="ＭＳ Ｐゴシック" pitchFamily="-111" charset="-128"/>
              </a:rPr>
              <a:t>Leading, Learning, Life Changing</a:t>
            </a:r>
          </a:p>
          <a:p>
            <a:pPr fontAlgn="base">
              <a:spcBef>
                <a:spcPct val="50000"/>
              </a:spcBef>
              <a:spcAft>
                <a:spcPct val="0"/>
              </a:spcAft>
              <a:defRPr/>
            </a:pPr>
            <a:endParaRPr lang="en-US" sz="2000">
              <a:solidFill>
                <a:srgbClr val="000000"/>
              </a:solidFill>
              <a:ea typeface="ＭＳ Ｐゴシック" pitchFamily="-111" charset="-128"/>
            </a:endParaRPr>
          </a:p>
        </p:txBody>
      </p:sp>
    </p:spTree>
    <p:extLst>
      <p:ext uri="{BB962C8B-B14F-4D97-AF65-F5344CB8AC3E}">
        <p14:creationId xmlns:p14="http://schemas.microsoft.com/office/powerpoint/2010/main" val="26969299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p:zoom/>
  </p:transition>
  <p:txStyles>
    <p:titleStyle>
      <a:lvl1pPr algn="l" rtl="0" eaLnBrk="0" fontAlgn="base" hangingPunct="0">
        <a:lnSpc>
          <a:spcPct val="90000"/>
        </a:lnSpc>
        <a:spcBef>
          <a:spcPct val="0"/>
        </a:spcBef>
        <a:spcAft>
          <a:spcPct val="0"/>
        </a:spcAft>
        <a:defRPr sz="4200" b="1">
          <a:solidFill>
            <a:srgbClr val="006600"/>
          </a:solidFill>
          <a:latin typeface="+mj-lt"/>
          <a:ea typeface="ＭＳ Ｐゴシック" pitchFamily="-111" charset="-128"/>
          <a:cs typeface="ＭＳ Ｐゴシック" pitchFamily="-111" charset="-128"/>
        </a:defRPr>
      </a:lvl1pPr>
      <a:lvl2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2pPr>
      <a:lvl3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3pPr>
      <a:lvl4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4pPr>
      <a:lvl5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5pPr>
      <a:lvl6pPr marL="457200" algn="l" rtl="0" fontAlgn="base">
        <a:lnSpc>
          <a:spcPct val="90000"/>
        </a:lnSpc>
        <a:spcBef>
          <a:spcPct val="0"/>
        </a:spcBef>
        <a:spcAft>
          <a:spcPct val="0"/>
        </a:spcAft>
        <a:defRPr sz="4200" b="1">
          <a:solidFill>
            <a:srgbClr val="006600"/>
          </a:solidFill>
          <a:latin typeface="Arial" charset="0"/>
        </a:defRPr>
      </a:lvl6pPr>
      <a:lvl7pPr marL="914400" algn="l" rtl="0" fontAlgn="base">
        <a:lnSpc>
          <a:spcPct val="90000"/>
        </a:lnSpc>
        <a:spcBef>
          <a:spcPct val="0"/>
        </a:spcBef>
        <a:spcAft>
          <a:spcPct val="0"/>
        </a:spcAft>
        <a:defRPr sz="4200" b="1">
          <a:solidFill>
            <a:srgbClr val="006600"/>
          </a:solidFill>
          <a:latin typeface="Arial" charset="0"/>
        </a:defRPr>
      </a:lvl7pPr>
      <a:lvl8pPr marL="1371600" algn="l" rtl="0" fontAlgn="base">
        <a:lnSpc>
          <a:spcPct val="90000"/>
        </a:lnSpc>
        <a:spcBef>
          <a:spcPct val="0"/>
        </a:spcBef>
        <a:spcAft>
          <a:spcPct val="0"/>
        </a:spcAft>
        <a:defRPr sz="4200" b="1">
          <a:solidFill>
            <a:srgbClr val="006600"/>
          </a:solidFill>
          <a:latin typeface="Arial" charset="0"/>
        </a:defRPr>
      </a:lvl8pPr>
      <a:lvl9pPr marL="1828800" algn="l" rtl="0" fontAlgn="base">
        <a:lnSpc>
          <a:spcPct val="90000"/>
        </a:lnSpc>
        <a:spcBef>
          <a:spcPct val="0"/>
        </a:spcBef>
        <a:spcAft>
          <a:spcPct val="0"/>
        </a:spcAft>
        <a:defRPr sz="4200" b="1">
          <a:solidFill>
            <a:srgbClr val="006600"/>
          </a:solidFill>
          <a:latin typeface="Arial" charset="0"/>
        </a:defRPr>
      </a:lvl9pPr>
    </p:titleStyle>
    <p:bodyStyle>
      <a:lvl1pPr marL="342900" indent="-342900" algn="l" rtl="0" eaLnBrk="0" fontAlgn="base" hangingPunct="0">
        <a:spcBef>
          <a:spcPct val="20000"/>
        </a:spcBef>
        <a:spcAft>
          <a:spcPct val="0"/>
        </a:spcAft>
        <a:defRPr sz="2800" b="1">
          <a:solidFill>
            <a:srgbClr val="006600"/>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sz="2800" b="1">
          <a:solidFill>
            <a:srgbClr val="006600"/>
          </a:solidFill>
          <a:latin typeface="+mn-lt"/>
          <a:ea typeface="ＭＳ Ｐゴシック" charset="-128"/>
        </a:defRPr>
      </a:lvl2pPr>
      <a:lvl3pPr marL="1085850" indent="-228600" algn="l" rtl="0" eaLnBrk="0" fontAlgn="base" hangingPunct="0">
        <a:spcBef>
          <a:spcPct val="20000"/>
        </a:spcBef>
        <a:spcAft>
          <a:spcPct val="0"/>
        </a:spcAft>
        <a:defRPr sz="2800" b="1">
          <a:solidFill>
            <a:srgbClr val="006600"/>
          </a:solidFill>
          <a:latin typeface="+mn-lt"/>
          <a:ea typeface="ＭＳ Ｐゴシック" charset="-128"/>
        </a:defRPr>
      </a:lvl3pPr>
      <a:lvl4pPr marL="1428750" indent="-228600" algn="l" rtl="0" eaLnBrk="0" fontAlgn="base" hangingPunct="0">
        <a:spcBef>
          <a:spcPct val="20000"/>
        </a:spcBef>
        <a:spcAft>
          <a:spcPct val="0"/>
        </a:spcAft>
        <a:defRPr sz="2800" b="1">
          <a:solidFill>
            <a:srgbClr val="006600"/>
          </a:solidFill>
          <a:latin typeface="+mn-lt"/>
          <a:ea typeface="ＭＳ Ｐゴシック" charset="-128"/>
        </a:defRPr>
      </a:lvl4pPr>
      <a:lvl5pPr marL="1771650" indent="-228600" algn="l" rtl="0" eaLnBrk="0" fontAlgn="base" hangingPunct="0">
        <a:spcBef>
          <a:spcPct val="20000"/>
        </a:spcBef>
        <a:spcAft>
          <a:spcPct val="0"/>
        </a:spcAft>
        <a:defRPr sz="2800" b="1">
          <a:solidFill>
            <a:srgbClr val="006600"/>
          </a:solidFill>
          <a:latin typeface="+mn-lt"/>
          <a:ea typeface="ＭＳ Ｐゴシック" charset="-128"/>
        </a:defRPr>
      </a:lvl5pPr>
      <a:lvl6pPr marL="2228850" indent="-228600" algn="l" rtl="0" fontAlgn="base">
        <a:spcBef>
          <a:spcPct val="20000"/>
        </a:spcBef>
        <a:spcAft>
          <a:spcPct val="0"/>
        </a:spcAft>
        <a:defRPr sz="2800" b="1">
          <a:solidFill>
            <a:srgbClr val="006600"/>
          </a:solidFill>
          <a:latin typeface="+mn-lt"/>
        </a:defRPr>
      </a:lvl6pPr>
      <a:lvl7pPr marL="2686050" indent="-228600" algn="l" rtl="0" fontAlgn="base">
        <a:spcBef>
          <a:spcPct val="20000"/>
        </a:spcBef>
        <a:spcAft>
          <a:spcPct val="0"/>
        </a:spcAft>
        <a:defRPr sz="2800" b="1">
          <a:solidFill>
            <a:srgbClr val="006600"/>
          </a:solidFill>
          <a:latin typeface="+mn-lt"/>
        </a:defRPr>
      </a:lvl7pPr>
      <a:lvl8pPr marL="3143250" indent="-228600" algn="l" rtl="0" fontAlgn="base">
        <a:spcBef>
          <a:spcPct val="20000"/>
        </a:spcBef>
        <a:spcAft>
          <a:spcPct val="0"/>
        </a:spcAft>
        <a:defRPr sz="2800" b="1">
          <a:solidFill>
            <a:srgbClr val="006600"/>
          </a:solidFill>
          <a:latin typeface="+mn-lt"/>
        </a:defRPr>
      </a:lvl8pPr>
      <a:lvl9pPr marL="3600450" indent="-228600" algn="l" rtl="0" fontAlgn="base">
        <a:spcBef>
          <a:spcPct val="20000"/>
        </a:spcBef>
        <a:spcAft>
          <a:spcPct val="0"/>
        </a:spcAft>
        <a:defRPr sz="2800" b="1">
          <a:solidFill>
            <a:srgbClr val="0066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1243014"/>
            <a:ext cx="11582400" cy="6683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2819401"/>
            <a:ext cx="7620000" cy="2570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p:cNvPicPr>
            <a:picLocks noChangeAspect="1" noChangeArrowheads="1"/>
          </p:cNvPicPr>
          <p:nvPr userDrawn="1"/>
        </p:nvPicPr>
        <p:blipFill>
          <a:blip r:embed="rId15" cstate="print"/>
          <a:srcRect/>
          <a:stretch>
            <a:fillRect/>
          </a:stretch>
        </p:blipFill>
        <p:spPr bwMode="auto">
          <a:xfrm>
            <a:off x="0" y="1"/>
            <a:ext cx="12192000" cy="841375"/>
          </a:xfrm>
          <a:prstGeom prst="rect">
            <a:avLst/>
          </a:prstGeom>
          <a:noFill/>
          <a:ln w="9525">
            <a:noFill/>
            <a:miter lim="800000"/>
            <a:headEnd/>
            <a:tailEnd/>
          </a:ln>
          <a:effectLst/>
        </p:spPr>
      </p:pic>
      <p:sp>
        <p:nvSpPr>
          <p:cNvPr id="1029" name="Text Box 5"/>
          <p:cNvSpPr txBox="1">
            <a:spLocks noChangeArrowheads="1"/>
          </p:cNvSpPr>
          <p:nvPr userDrawn="1"/>
        </p:nvSpPr>
        <p:spPr bwMode="auto">
          <a:xfrm>
            <a:off x="0" y="762001"/>
            <a:ext cx="6604000" cy="366713"/>
          </a:xfrm>
          <a:prstGeom prst="rect">
            <a:avLst/>
          </a:prstGeom>
          <a:noFill/>
          <a:ln w="9525">
            <a:noFill/>
            <a:miter lim="800000"/>
            <a:headEnd/>
            <a:tailEnd/>
          </a:ln>
          <a:effectLst/>
        </p:spPr>
        <p:txBody>
          <a:bodyPr>
            <a:spAutoFit/>
          </a:bodyPr>
          <a:lstStyle/>
          <a:p>
            <a:pPr fontAlgn="base">
              <a:spcBef>
                <a:spcPct val="50000"/>
              </a:spcBef>
              <a:spcAft>
                <a:spcPct val="0"/>
              </a:spcAft>
            </a:pPr>
            <a:r>
              <a:rPr lang="en-US" sz="1800" b="1">
                <a:solidFill>
                  <a:srgbClr val="99CC00"/>
                </a:solidFill>
                <a:latin typeface="L Frutiger Light" charset="0"/>
              </a:rPr>
              <a:t>Graduate School of Education</a:t>
            </a:r>
          </a:p>
        </p:txBody>
      </p:sp>
      <p:sp>
        <p:nvSpPr>
          <p:cNvPr id="1030" name="Text Box 6"/>
          <p:cNvSpPr txBox="1">
            <a:spLocks noChangeArrowheads="1"/>
          </p:cNvSpPr>
          <p:nvPr userDrawn="1"/>
        </p:nvSpPr>
        <p:spPr bwMode="auto">
          <a:xfrm>
            <a:off x="6604000" y="762001"/>
            <a:ext cx="5892800" cy="854075"/>
          </a:xfrm>
          <a:prstGeom prst="rect">
            <a:avLst/>
          </a:prstGeom>
          <a:noFill/>
          <a:ln w="9525">
            <a:noFill/>
            <a:miter lim="800000"/>
            <a:headEnd/>
            <a:tailEnd/>
          </a:ln>
          <a:effectLst/>
        </p:spPr>
        <p:txBody>
          <a:bodyPr>
            <a:spAutoFit/>
          </a:bodyPr>
          <a:lstStyle/>
          <a:p>
            <a:pPr fontAlgn="base">
              <a:spcBef>
                <a:spcPct val="50000"/>
              </a:spcBef>
              <a:spcAft>
                <a:spcPct val="0"/>
              </a:spcAft>
            </a:pPr>
            <a:r>
              <a:rPr lang="en-US" sz="2000">
                <a:solidFill>
                  <a:srgbClr val="99CC00"/>
                </a:solidFill>
              </a:rPr>
              <a:t>Leading, Learning, Life Changing</a:t>
            </a:r>
          </a:p>
          <a:p>
            <a:pPr fontAlgn="base">
              <a:spcBef>
                <a:spcPct val="50000"/>
              </a:spcBef>
              <a:spcAft>
                <a:spcPct val="0"/>
              </a:spcAft>
            </a:pPr>
            <a:endParaRPr lang="en-US" sz="2000">
              <a:solidFill>
                <a:srgbClr val="000000"/>
              </a:solidFill>
            </a:endParaRPr>
          </a:p>
        </p:txBody>
      </p:sp>
    </p:spTree>
    <p:extLst>
      <p:ext uri="{BB962C8B-B14F-4D97-AF65-F5344CB8AC3E}">
        <p14:creationId xmlns:p14="http://schemas.microsoft.com/office/powerpoint/2010/main" val="135403544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transition spd="slow">
    <p:zoom/>
  </p:transition>
  <p:txStyles>
    <p:titleStyle>
      <a:lvl1pPr algn="l" rtl="0" fontAlgn="base">
        <a:lnSpc>
          <a:spcPct val="90000"/>
        </a:lnSpc>
        <a:spcBef>
          <a:spcPct val="0"/>
        </a:spcBef>
        <a:spcAft>
          <a:spcPct val="0"/>
        </a:spcAft>
        <a:defRPr sz="4200" b="1">
          <a:solidFill>
            <a:srgbClr val="006600"/>
          </a:solidFill>
          <a:latin typeface="+mj-lt"/>
          <a:ea typeface="+mj-ea"/>
          <a:cs typeface="+mj-cs"/>
        </a:defRPr>
      </a:lvl1pPr>
      <a:lvl2pPr algn="l" rtl="0" fontAlgn="base">
        <a:lnSpc>
          <a:spcPct val="90000"/>
        </a:lnSpc>
        <a:spcBef>
          <a:spcPct val="0"/>
        </a:spcBef>
        <a:spcAft>
          <a:spcPct val="0"/>
        </a:spcAft>
        <a:defRPr sz="4200" b="1">
          <a:solidFill>
            <a:srgbClr val="006600"/>
          </a:solidFill>
          <a:latin typeface="Arial" pitchFamily="34" charset="0"/>
        </a:defRPr>
      </a:lvl2pPr>
      <a:lvl3pPr algn="l" rtl="0" fontAlgn="base">
        <a:lnSpc>
          <a:spcPct val="90000"/>
        </a:lnSpc>
        <a:spcBef>
          <a:spcPct val="0"/>
        </a:spcBef>
        <a:spcAft>
          <a:spcPct val="0"/>
        </a:spcAft>
        <a:defRPr sz="4200" b="1">
          <a:solidFill>
            <a:srgbClr val="006600"/>
          </a:solidFill>
          <a:latin typeface="Arial" pitchFamily="34" charset="0"/>
        </a:defRPr>
      </a:lvl3pPr>
      <a:lvl4pPr algn="l" rtl="0" fontAlgn="base">
        <a:lnSpc>
          <a:spcPct val="90000"/>
        </a:lnSpc>
        <a:spcBef>
          <a:spcPct val="0"/>
        </a:spcBef>
        <a:spcAft>
          <a:spcPct val="0"/>
        </a:spcAft>
        <a:defRPr sz="4200" b="1">
          <a:solidFill>
            <a:srgbClr val="006600"/>
          </a:solidFill>
          <a:latin typeface="Arial" pitchFamily="34" charset="0"/>
        </a:defRPr>
      </a:lvl4pPr>
      <a:lvl5pPr algn="l" rtl="0" fontAlgn="base">
        <a:lnSpc>
          <a:spcPct val="90000"/>
        </a:lnSpc>
        <a:spcBef>
          <a:spcPct val="0"/>
        </a:spcBef>
        <a:spcAft>
          <a:spcPct val="0"/>
        </a:spcAft>
        <a:defRPr sz="4200" b="1">
          <a:solidFill>
            <a:srgbClr val="006600"/>
          </a:solidFill>
          <a:latin typeface="Arial" pitchFamily="34" charset="0"/>
        </a:defRPr>
      </a:lvl5pPr>
      <a:lvl6pPr marL="457200" algn="l" rtl="0" fontAlgn="base">
        <a:lnSpc>
          <a:spcPct val="90000"/>
        </a:lnSpc>
        <a:spcBef>
          <a:spcPct val="0"/>
        </a:spcBef>
        <a:spcAft>
          <a:spcPct val="0"/>
        </a:spcAft>
        <a:defRPr sz="4200" b="1">
          <a:solidFill>
            <a:srgbClr val="006600"/>
          </a:solidFill>
          <a:latin typeface="Arial" pitchFamily="34" charset="0"/>
        </a:defRPr>
      </a:lvl6pPr>
      <a:lvl7pPr marL="914400" algn="l" rtl="0" fontAlgn="base">
        <a:lnSpc>
          <a:spcPct val="90000"/>
        </a:lnSpc>
        <a:spcBef>
          <a:spcPct val="0"/>
        </a:spcBef>
        <a:spcAft>
          <a:spcPct val="0"/>
        </a:spcAft>
        <a:defRPr sz="4200" b="1">
          <a:solidFill>
            <a:srgbClr val="006600"/>
          </a:solidFill>
          <a:latin typeface="Arial" pitchFamily="34" charset="0"/>
        </a:defRPr>
      </a:lvl7pPr>
      <a:lvl8pPr marL="1371600" algn="l" rtl="0" fontAlgn="base">
        <a:lnSpc>
          <a:spcPct val="90000"/>
        </a:lnSpc>
        <a:spcBef>
          <a:spcPct val="0"/>
        </a:spcBef>
        <a:spcAft>
          <a:spcPct val="0"/>
        </a:spcAft>
        <a:defRPr sz="4200" b="1">
          <a:solidFill>
            <a:srgbClr val="006600"/>
          </a:solidFill>
          <a:latin typeface="Arial" pitchFamily="34" charset="0"/>
        </a:defRPr>
      </a:lvl8pPr>
      <a:lvl9pPr marL="1828800" algn="l" rtl="0" fontAlgn="base">
        <a:lnSpc>
          <a:spcPct val="90000"/>
        </a:lnSpc>
        <a:spcBef>
          <a:spcPct val="0"/>
        </a:spcBef>
        <a:spcAft>
          <a:spcPct val="0"/>
        </a:spcAft>
        <a:defRPr sz="4200" b="1">
          <a:solidFill>
            <a:srgbClr val="006600"/>
          </a:solidFill>
          <a:latin typeface="Arial" pitchFamily="34" charset="0"/>
        </a:defRPr>
      </a:lvl9pPr>
    </p:titleStyle>
    <p:bodyStyle>
      <a:lvl1pPr marL="342900" indent="-342900" algn="l" rtl="0" fontAlgn="base">
        <a:spcBef>
          <a:spcPct val="20000"/>
        </a:spcBef>
        <a:spcAft>
          <a:spcPct val="0"/>
        </a:spcAft>
        <a:defRPr sz="2800" b="1">
          <a:solidFill>
            <a:srgbClr val="006600"/>
          </a:solidFill>
          <a:latin typeface="+mn-lt"/>
          <a:ea typeface="+mn-ea"/>
          <a:cs typeface="+mn-cs"/>
        </a:defRPr>
      </a:lvl1pPr>
      <a:lvl2pPr marL="742950" indent="-285750" algn="l" rtl="0" fontAlgn="base">
        <a:spcBef>
          <a:spcPct val="20000"/>
        </a:spcBef>
        <a:spcAft>
          <a:spcPct val="0"/>
        </a:spcAft>
        <a:defRPr sz="2800" b="1">
          <a:solidFill>
            <a:srgbClr val="006600"/>
          </a:solidFill>
          <a:latin typeface="+mn-lt"/>
        </a:defRPr>
      </a:lvl2pPr>
      <a:lvl3pPr marL="1085850" indent="-228600" algn="l" rtl="0" fontAlgn="base">
        <a:spcBef>
          <a:spcPct val="20000"/>
        </a:spcBef>
        <a:spcAft>
          <a:spcPct val="0"/>
        </a:spcAft>
        <a:defRPr sz="2800" b="1">
          <a:solidFill>
            <a:srgbClr val="006600"/>
          </a:solidFill>
          <a:latin typeface="+mn-lt"/>
        </a:defRPr>
      </a:lvl3pPr>
      <a:lvl4pPr marL="1428750" indent="-228600" algn="l" rtl="0" fontAlgn="base">
        <a:spcBef>
          <a:spcPct val="20000"/>
        </a:spcBef>
        <a:spcAft>
          <a:spcPct val="0"/>
        </a:spcAft>
        <a:defRPr sz="2800" b="1">
          <a:solidFill>
            <a:srgbClr val="006600"/>
          </a:solidFill>
          <a:latin typeface="+mn-lt"/>
        </a:defRPr>
      </a:lvl4pPr>
      <a:lvl5pPr marL="1771650" indent="-228600" algn="l" rtl="0" fontAlgn="base">
        <a:spcBef>
          <a:spcPct val="20000"/>
        </a:spcBef>
        <a:spcAft>
          <a:spcPct val="0"/>
        </a:spcAft>
        <a:defRPr sz="2800" b="1">
          <a:solidFill>
            <a:srgbClr val="006600"/>
          </a:solidFill>
          <a:latin typeface="+mn-lt"/>
        </a:defRPr>
      </a:lvl5pPr>
      <a:lvl6pPr marL="2228850" indent="-228600" algn="l" rtl="0" fontAlgn="base">
        <a:spcBef>
          <a:spcPct val="20000"/>
        </a:spcBef>
        <a:spcAft>
          <a:spcPct val="0"/>
        </a:spcAft>
        <a:defRPr sz="2800" b="1">
          <a:solidFill>
            <a:srgbClr val="006600"/>
          </a:solidFill>
          <a:latin typeface="+mn-lt"/>
        </a:defRPr>
      </a:lvl6pPr>
      <a:lvl7pPr marL="2686050" indent="-228600" algn="l" rtl="0" fontAlgn="base">
        <a:spcBef>
          <a:spcPct val="20000"/>
        </a:spcBef>
        <a:spcAft>
          <a:spcPct val="0"/>
        </a:spcAft>
        <a:defRPr sz="2800" b="1">
          <a:solidFill>
            <a:srgbClr val="006600"/>
          </a:solidFill>
          <a:latin typeface="+mn-lt"/>
        </a:defRPr>
      </a:lvl7pPr>
      <a:lvl8pPr marL="3143250" indent="-228600" algn="l" rtl="0" fontAlgn="base">
        <a:spcBef>
          <a:spcPct val="20000"/>
        </a:spcBef>
        <a:spcAft>
          <a:spcPct val="0"/>
        </a:spcAft>
        <a:defRPr sz="2800" b="1">
          <a:solidFill>
            <a:srgbClr val="006600"/>
          </a:solidFill>
          <a:latin typeface="+mn-lt"/>
        </a:defRPr>
      </a:lvl8pPr>
      <a:lvl9pPr marL="3600450" indent="-228600" algn="l" rtl="0" fontAlgn="base">
        <a:spcBef>
          <a:spcPct val="20000"/>
        </a:spcBef>
        <a:spcAft>
          <a:spcPct val="0"/>
        </a:spcAft>
        <a:defRPr sz="2800" b="1">
          <a:solidFill>
            <a:srgbClr val="0066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CD5D14-80D5-4FD5-A282-0A143F9998C0}" type="datetimeFigureOut">
              <a:rPr lang="en-US" smtClean="0">
                <a:solidFill>
                  <a:prstClr val="black">
                    <a:tint val="75000"/>
                  </a:prstClr>
                </a:solidFill>
              </a:rPr>
              <a:pPr/>
              <a:t>8/25/2014</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33D4CA-F676-4789-8172-BDBFFB305AC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568093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dirty="0">
              <a:solidFill>
                <a:srgbClr val="000000"/>
              </a:solidFill>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dirty="0">
              <a:solidFill>
                <a:srgbClr val="000000"/>
              </a:solidFill>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75D615C-948C-4D38-B988-2063C5F7B9FC}" type="slidenum">
              <a:rPr lang="en-US">
                <a:solidFill>
                  <a:srgbClr val="000000"/>
                </a:solidFill>
              </a:rPr>
              <a:pPr fontAlgn="base">
                <a:spcBef>
                  <a:spcPct val="0"/>
                </a:spcBef>
                <a:spcAft>
                  <a:spcPct val="0"/>
                </a:spcAft>
              </a:pPr>
              <a:t>‹#›</a:t>
            </a:fld>
            <a:endParaRPr lang="en-US" dirty="0">
              <a:solidFill>
                <a:srgbClr val="000000"/>
              </a:solidFill>
            </a:endParaRPr>
          </a:p>
        </p:txBody>
      </p:sp>
    </p:spTree>
    <p:extLst>
      <p:ext uri="{BB962C8B-B14F-4D97-AF65-F5344CB8AC3E}">
        <p14:creationId xmlns:p14="http://schemas.microsoft.com/office/powerpoint/2010/main" val="125699635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1243014"/>
            <a:ext cx="11582400" cy="6683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2819401"/>
            <a:ext cx="7620000" cy="2570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p:cNvPicPr>
            <a:picLocks noChangeAspect="1" noChangeArrowheads="1"/>
          </p:cNvPicPr>
          <p:nvPr userDrawn="1"/>
        </p:nvPicPr>
        <p:blipFill>
          <a:blip r:embed="rId15" cstate="print"/>
          <a:srcRect/>
          <a:stretch>
            <a:fillRect/>
          </a:stretch>
        </p:blipFill>
        <p:spPr bwMode="auto">
          <a:xfrm>
            <a:off x="0" y="1"/>
            <a:ext cx="12192000" cy="841375"/>
          </a:xfrm>
          <a:prstGeom prst="rect">
            <a:avLst/>
          </a:prstGeom>
          <a:noFill/>
          <a:ln w="9525">
            <a:noFill/>
            <a:miter lim="800000"/>
            <a:headEnd/>
            <a:tailEnd/>
          </a:ln>
          <a:effectLst/>
        </p:spPr>
      </p:pic>
      <p:sp>
        <p:nvSpPr>
          <p:cNvPr id="1029" name="Text Box 5"/>
          <p:cNvSpPr txBox="1">
            <a:spLocks noChangeArrowheads="1"/>
          </p:cNvSpPr>
          <p:nvPr userDrawn="1"/>
        </p:nvSpPr>
        <p:spPr bwMode="auto">
          <a:xfrm>
            <a:off x="0" y="762001"/>
            <a:ext cx="6604000" cy="366713"/>
          </a:xfrm>
          <a:prstGeom prst="rect">
            <a:avLst/>
          </a:prstGeom>
          <a:noFill/>
          <a:ln w="9525">
            <a:noFill/>
            <a:miter lim="800000"/>
            <a:headEnd/>
            <a:tailEnd/>
          </a:ln>
          <a:effectLst/>
        </p:spPr>
        <p:txBody>
          <a:bodyPr>
            <a:spAutoFit/>
          </a:bodyPr>
          <a:lstStyle/>
          <a:p>
            <a:pPr fontAlgn="base">
              <a:spcBef>
                <a:spcPct val="50000"/>
              </a:spcBef>
              <a:spcAft>
                <a:spcPct val="0"/>
              </a:spcAft>
            </a:pPr>
            <a:r>
              <a:rPr lang="en-US" sz="1800" b="1">
                <a:solidFill>
                  <a:srgbClr val="99CC00"/>
                </a:solidFill>
                <a:latin typeface="L Frutiger Light" charset="0"/>
              </a:rPr>
              <a:t>Graduate School of Education</a:t>
            </a:r>
          </a:p>
        </p:txBody>
      </p:sp>
      <p:sp>
        <p:nvSpPr>
          <p:cNvPr id="1030" name="Text Box 6"/>
          <p:cNvSpPr txBox="1">
            <a:spLocks noChangeArrowheads="1"/>
          </p:cNvSpPr>
          <p:nvPr userDrawn="1"/>
        </p:nvSpPr>
        <p:spPr bwMode="auto">
          <a:xfrm>
            <a:off x="6604000" y="762001"/>
            <a:ext cx="5892800" cy="854075"/>
          </a:xfrm>
          <a:prstGeom prst="rect">
            <a:avLst/>
          </a:prstGeom>
          <a:noFill/>
          <a:ln w="9525">
            <a:noFill/>
            <a:miter lim="800000"/>
            <a:headEnd/>
            <a:tailEnd/>
          </a:ln>
          <a:effectLst/>
        </p:spPr>
        <p:txBody>
          <a:bodyPr>
            <a:spAutoFit/>
          </a:bodyPr>
          <a:lstStyle/>
          <a:p>
            <a:pPr fontAlgn="base">
              <a:spcBef>
                <a:spcPct val="50000"/>
              </a:spcBef>
              <a:spcAft>
                <a:spcPct val="0"/>
              </a:spcAft>
            </a:pPr>
            <a:r>
              <a:rPr lang="en-US" sz="2000">
                <a:solidFill>
                  <a:srgbClr val="99CC00"/>
                </a:solidFill>
              </a:rPr>
              <a:t>Leading, Learning, Life Changing</a:t>
            </a:r>
          </a:p>
          <a:p>
            <a:pPr fontAlgn="base">
              <a:spcBef>
                <a:spcPct val="50000"/>
              </a:spcBef>
              <a:spcAft>
                <a:spcPct val="0"/>
              </a:spcAft>
            </a:pPr>
            <a:endParaRPr lang="en-US" sz="2000">
              <a:solidFill>
                <a:srgbClr val="000000"/>
              </a:solidFill>
            </a:endParaRPr>
          </a:p>
        </p:txBody>
      </p:sp>
    </p:spTree>
    <p:extLst>
      <p:ext uri="{BB962C8B-B14F-4D97-AF65-F5344CB8AC3E}">
        <p14:creationId xmlns:p14="http://schemas.microsoft.com/office/powerpoint/2010/main" val="148949167"/>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Lst>
  <p:transition spd="slow">
    <p:zoom/>
  </p:transition>
  <p:txStyles>
    <p:titleStyle>
      <a:lvl1pPr algn="l" rtl="0" fontAlgn="base">
        <a:lnSpc>
          <a:spcPct val="90000"/>
        </a:lnSpc>
        <a:spcBef>
          <a:spcPct val="0"/>
        </a:spcBef>
        <a:spcAft>
          <a:spcPct val="0"/>
        </a:spcAft>
        <a:defRPr sz="4200" b="1">
          <a:solidFill>
            <a:srgbClr val="006600"/>
          </a:solidFill>
          <a:latin typeface="+mj-lt"/>
          <a:ea typeface="+mj-ea"/>
          <a:cs typeface="+mj-cs"/>
        </a:defRPr>
      </a:lvl1pPr>
      <a:lvl2pPr algn="l" rtl="0" fontAlgn="base">
        <a:lnSpc>
          <a:spcPct val="90000"/>
        </a:lnSpc>
        <a:spcBef>
          <a:spcPct val="0"/>
        </a:spcBef>
        <a:spcAft>
          <a:spcPct val="0"/>
        </a:spcAft>
        <a:defRPr sz="4200" b="1">
          <a:solidFill>
            <a:srgbClr val="006600"/>
          </a:solidFill>
          <a:latin typeface="Arial" pitchFamily="34" charset="0"/>
        </a:defRPr>
      </a:lvl2pPr>
      <a:lvl3pPr algn="l" rtl="0" fontAlgn="base">
        <a:lnSpc>
          <a:spcPct val="90000"/>
        </a:lnSpc>
        <a:spcBef>
          <a:spcPct val="0"/>
        </a:spcBef>
        <a:spcAft>
          <a:spcPct val="0"/>
        </a:spcAft>
        <a:defRPr sz="4200" b="1">
          <a:solidFill>
            <a:srgbClr val="006600"/>
          </a:solidFill>
          <a:latin typeface="Arial" pitchFamily="34" charset="0"/>
        </a:defRPr>
      </a:lvl3pPr>
      <a:lvl4pPr algn="l" rtl="0" fontAlgn="base">
        <a:lnSpc>
          <a:spcPct val="90000"/>
        </a:lnSpc>
        <a:spcBef>
          <a:spcPct val="0"/>
        </a:spcBef>
        <a:spcAft>
          <a:spcPct val="0"/>
        </a:spcAft>
        <a:defRPr sz="4200" b="1">
          <a:solidFill>
            <a:srgbClr val="006600"/>
          </a:solidFill>
          <a:latin typeface="Arial" pitchFamily="34" charset="0"/>
        </a:defRPr>
      </a:lvl4pPr>
      <a:lvl5pPr algn="l" rtl="0" fontAlgn="base">
        <a:lnSpc>
          <a:spcPct val="90000"/>
        </a:lnSpc>
        <a:spcBef>
          <a:spcPct val="0"/>
        </a:spcBef>
        <a:spcAft>
          <a:spcPct val="0"/>
        </a:spcAft>
        <a:defRPr sz="4200" b="1">
          <a:solidFill>
            <a:srgbClr val="006600"/>
          </a:solidFill>
          <a:latin typeface="Arial" pitchFamily="34" charset="0"/>
        </a:defRPr>
      </a:lvl5pPr>
      <a:lvl6pPr marL="457200" algn="l" rtl="0" fontAlgn="base">
        <a:lnSpc>
          <a:spcPct val="90000"/>
        </a:lnSpc>
        <a:spcBef>
          <a:spcPct val="0"/>
        </a:spcBef>
        <a:spcAft>
          <a:spcPct val="0"/>
        </a:spcAft>
        <a:defRPr sz="4200" b="1">
          <a:solidFill>
            <a:srgbClr val="006600"/>
          </a:solidFill>
          <a:latin typeface="Arial" pitchFamily="34" charset="0"/>
        </a:defRPr>
      </a:lvl6pPr>
      <a:lvl7pPr marL="914400" algn="l" rtl="0" fontAlgn="base">
        <a:lnSpc>
          <a:spcPct val="90000"/>
        </a:lnSpc>
        <a:spcBef>
          <a:spcPct val="0"/>
        </a:spcBef>
        <a:spcAft>
          <a:spcPct val="0"/>
        </a:spcAft>
        <a:defRPr sz="4200" b="1">
          <a:solidFill>
            <a:srgbClr val="006600"/>
          </a:solidFill>
          <a:latin typeface="Arial" pitchFamily="34" charset="0"/>
        </a:defRPr>
      </a:lvl7pPr>
      <a:lvl8pPr marL="1371600" algn="l" rtl="0" fontAlgn="base">
        <a:lnSpc>
          <a:spcPct val="90000"/>
        </a:lnSpc>
        <a:spcBef>
          <a:spcPct val="0"/>
        </a:spcBef>
        <a:spcAft>
          <a:spcPct val="0"/>
        </a:spcAft>
        <a:defRPr sz="4200" b="1">
          <a:solidFill>
            <a:srgbClr val="006600"/>
          </a:solidFill>
          <a:latin typeface="Arial" pitchFamily="34" charset="0"/>
        </a:defRPr>
      </a:lvl8pPr>
      <a:lvl9pPr marL="1828800" algn="l" rtl="0" fontAlgn="base">
        <a:lnSpc>
          <a:spcPct val="90000"/>
        </a:lnSpc>
        <a:spcBef>
          <a:spcPct val="0"/>
        </a:spcBef>
        <a:spcAft>
          <a:spcPct val="0"/>
        </a:spcAft>
        <a:defRPr sz="4200" b="1">
          <a:solidFill>
            <a:srgbClr val="006600"/>
          </a:solidFill>
          <a:latin typeface="Arial" pitchFamily="34" charset="0"/>
        </a:defRPr>
      </a:lvl9pPr>
    </p:titleStyle>
    <p:bodyStyle>
      <a:lvl1pPr marL="342900" indent="-342900" algn="l" rtl="0" fontAlgn="base">
        <a:spcBef>
          <a:spcPct val="20000"/>
        </a:spcBef>
        <a:spcAft>
          <a:spcPct val="0"/>
        </a:spcAft>
        <a:defRPr sz="2800" b="1">
          <a:solidFill>
            <a:srgbClr val="006600"/>
          </a:solidFill>
          <a:latin typeface="+mn-lt"/>
          <a:ea typeface="+mn-ea"/>
          <a:cs typeface="+mn-cs"/>
        </a:defRPr>
      </a:lvl1pPr>
      <a:lvl2pPr marL="742950" indent="-285750" algn="l" rtl="0" fontAlgn="base">
        <a:spcBef>
          <a:spcPct val="20000"/>
        </a:spcBef>
        <a:spcAft>
          <a:spcPct val="0"/>
        </a:spcAft>
        <a:defRPr sz="2800" b="1">
          <a:solidFill>
            <a:srgbClr val="006600"/>
          </a:solidFill>
          <a:latin typeface="+mn-lt"/>
        </a:defRPr>
      </a:lvl2pPr>
      <a:lvl3pPr marL="1085850" indent="-228600" algn="l" rtl="0" fontAlgn="base">
        <a:spcBef>
          <a:spcPct val="20000"/>
        </a:spcBef>
        <a:spcAft>
          <a:spcPct val="0"/>
        </a:spcAft>
        <a:defRPr sz="2800" b="1">
          <a:solidFill>
            <a:srgbClr val="006600"/>
          </a:solidFill>
          <a:latin typeface="+mn-lt"/>
        </a:defRPr>
      </a:lvl3pPr>
      <a:lvl4pPr marL="1428750" indent="-228600" algn="l" rtl="0" fontAlgn="base">
        <a:spcBef>
          <a:spcPct val="20000"/>
        </a:spcBef>
        <a:spcAft>
          <a:spcPct val="0"/>
        </a:spcAft>
        <a:defRPr sz="2800" b="1">
          <a:solidFill>
            <a:srgbClr val="006600"/>
          </a:solidFill>
          <a:latin typeface="+mn-lt"/>
        </a:defRPr>
      </a:lvl4pPr>
      <a:lvl5pPr marL="1771650" indent="-228600" algn="l" rtl="0" fontAlgn="base">
        <a:spcBef>
          <a:spcPct val="20000"/>
        </a:spcBef>
        <a:spcAft>
          <a:spcPct val="0"/>
        </a:spcAft>
        <a:defRPr sz="2800" b="1">
          <a:solidFill>
            <a:srgbClr val="006600"/>
          </a:solidFill>
          <a:latin typeface="+mn-lt"/>
        </a:defRPr>
      </a:lvl5pPr>
      <a:lvl6pPr marL="2228850" indent="-228600" algn="l" rtl="0" fontAlgn="base">
        <a:spcBef>
          <a:spcPct val="20000"/>
        </a:spcBef>
        <a:spcAft>
          <a:spcPct val="0"/>
        </a:spcAft>
        <a:defRPr sz="2800" b="1">
          <a:solidFill>
            <a:srgbClr val="006600"/>
          </a:solidFill>
          <a:latin typeface="+mn-lt"/>
        </a:defRPr>
      </a:lvl6pPr>
      <a:lvl7pPr marL="2686050" indent="-228600" algn="l" rtl="0" fontAlgn="base">
        <a:spcBef>
          <a:spcPct val="20000"/>
        </a:spcBef>
        <a:spcAft>
          <a:spcPct val="0"/>
        </a:spcAft>
        <a:defRPr sz="2800" b="1">
          <a:solidFill>
            <a:srgbClr val="006600"/>
          </a:solidFill>
          <a:latin typeface="+mn-lt"/>
        </a:defRPr>
      </a:lvl7pPr>
      <a:lvl8pPr marL="3143250" indent="-228600" algn="l" rtl="0" fontAlgn="base">
        <a:spcBef>
          <a:spcPct val="20000"/>
        </a:spcBef>
        <a:spcAft>
          <a:spcPct val="0"/>
        </a:spcAft>
        <a:defRPr sz="2800" b="1">
          <a:solidFill>
            <a:srgbClr val="006600"/>
          </a:solidFill>
          <a:latin typeface="+mn-lt"/>
        </a:defRPr>
      </a:lvl8pPr>
      <a:lvl9pPr marL="3600450" indent="-228600" algn="l" rtl="0" fontAlgn="base">
        <a:spcBef>
          <a:spcPct val="20000"/>
        </a:spcBef>
        <a:spcAft>
          <a:spcPct val="0"/>
        </a:spcAft>
        <a:defRPr sz="2800" b="1">
          <a:solidFill>
            <a:srgbClr val="0066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1243014"/>
            <a:ext cx="11582400" cy="6683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2819401"/>
            <a:ext cx="7620000" cy="2570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p:cNvPicPr>
            <a:picLocks noChangeAspect="1" noChangeArrowheads="1"/>
          </p:cNvPicPr>
          <p:nvPr userDrawn="1"/>
        </p:nvPicPr>
        <p:blipFill>
          <a:blip r:embed="rId15" cstate="print"/>
          <a:srcRect/>
          <a:stretch>
            <a:fillRect/>
          </a:stretch>
        </p:blipFill>
        <p:spPr bwMode="auto">
          <a:xfrm>
            <a:off x="0" y="1"/>
            <a:ext cx="12192000" cy="841375"/>
          </a:xfrm>
          <a:prstGeom prst="rect">
            <a:avLst/>
          </a:prstGeom>
          <a:noFill/>
          <a:ln w="9525">
            <a:noFill/>
            <a:miter lim="800000"/>
            <a:headEnd/>
            <a:tailEnd/>
          </a:ln>
          <a:effectLst/>
        </p:spPr>
      </p:pic>
      <p:sp>
        <p:nvSpPr>
          <p:cNvPr id="1029" name="Text Box 5"/>
          <p:cNvSpPr txBox="1">
            <a:spLocks noChangeArrowheads="1"/>
          </p:cNvSpPr>
          <p:nvPr userDrawn="1"/>
        </p:nvSpPr>
        <p:spPr bwMode="auto">
          <a:xfrm>
            <a:off x="0" y="762001"/>
            <a:ext cx="6604000" cy="366713"/>
          </a:xfrm>
          <a:prstGeom prst="rect">
            <a:avLst/>
          </a:prstGeom>
          <a:noFill/>
          <a:ln w="9525">
            <a:noFill/>
            <a:miter lim="800000"/>
            <a:headEnd/>
            <a:tailEnd/>
          </a:ln>
          <a:effectLst/>
        </p:spPr>
        <p:txBody>
          <a:bodyPr>
            <a:spAutoFit/>
          </a:bodyPr>
          <a:lstStyle/>
          <a:p>
            <a:pPr fontAlgn="base">
              <a:spcBef>
                <a:spcPct val="50000"/>
              </a:spcBef>
              <a:spcAft>
                <a:spcPct val="0"/>
              </a:spcAft>
            </a:pPr>
            <a:r>
              <a:rPr lang="en-US" sz="1800" b="1">
                <a:solidFill>
                  <a:srgbClr val="99CC00"/>
                </a:solidFill>
                <a:latin typeface="L Frutiger Light" charset="0"/>
              </a:rPr>
              <a:t>Graduate School of Education</a:t>
            </a:r>
          </a:p>
        </p:txBody>
      </p:sp>
      <p:sp>
        <p:nvSpPr>
          <p:cNvPr id="1030" name="Text Box 6"/>
          <p:cNvSpPr txBox="1">
            <a:spLocks noChangeArrowheads="1"/>
          </p:cNvSpPr>
          <p:nvPr userDrawn="1"/>
        </p:nvSpPr>
        <p:spPr bwMode="auto">
          <a:xfrm>
            <a:off x="6604000" y="762001"/>
            <a:ext cx="5892800" cy="854075"/>
          </a:xfrm>
          <a:prstGeom prst="rect">
            <a:avLst/>
          </a:prstGeom>
          <a:noFill/>
          <a:ln w="9525">
            <a:noFill/>
            <a:miter lim="800000"/>
            <a:headEnd/>
            <a:tailEnd/>
          </a:ln>
          <a:effectLst/>
        </p:spPr>
        <p:txBody>
          <a:bodyPr>
            <a:spAutoFit/>
          </a:bodyPr>
          <a:lstStyle/>
          <a:p>
            <a:pPr fontAlgn="base">
              <a:spcBef>
                <a:spcPct val="50000"/>
              </a:spcBef>
              <a:spcAft>
                <a:spcPct val="0"/>
              </a:spcAft>
            </a:pPr>
            <a:r>
              <a:rPr lang="en-US" sz="2000">
                <a:solidFill>
                  <a:srgbClr val="99CC00"/>
                </a:solidFill>
              </a:rPr>
              <a:t>Leading, Learning, Life Changing</a:t>
            </a:r>
          </a:p>
          <a:p>
            <a:pPr fontAlgn="base">
              <a:spcBef>
                <a:spcPct val="50000"/>
              </a:spcBef>
              <a:spcAft>
                <a:spcPct val="0"/>
              </a:spcAft>
            </a:pPr>
            <a:endParaRPr lang="en-US" sz="2000">
              <a:solidFill>
                <a:srgbClr val="000000"/>
              </a:solidFill>
            </a:endParaRPr>
          </a:p>
        </p:txBody>
      </p:sp>
    </p:spTree>
    <p:extLst>
      <p:ext uri="{BB962C8B-B14F-4D97-AF65-F5344CB8AC3E}">
        <p14:creationId xmlns:p14="http://schemas.microsoft.com/office/powerpoint/2010/main" val="3551268746"/>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Lst>
  <p:transition spd="slow">
    <p:zoom/>
  </p:transition>
  <p:txStyles>
    <p:titleStyle>
      <a:lvl1pPr algn="l" rtl="0" fontAlgn="base">
        <a:lnSpc>
          <a:spcPct val="90000"/>
        </a:lnSpc>
        <a:spcBef>
          <a:spcPct val="0"/>
        </a:spcBef>
        <a:spcAft>
          <a:spcPct val="0"/>
        </a:spcAft>
        <a:defRPr sz="4200" b="1">
          <a:solidFill>
            <a:srgbClr val="006600"/>
          </a:solidFill>
          <a:latin typeface="+mj-lt"/>
          <a:ea typeface="+mj-ea"/>
          <a:cs typeface="+mj-cs"/>
        </a:defRPr>
      </a:lvl1pPr>
      <a:lvl2pPr algn="l" rtl="0" fontAlgn="base">
        <a:lnSpc>
          <a:spcPct val="90000"/>
        </a:lnSpc>
        <a:spcBef>
          <a:spcPct val="0"/>
        </a:spcBef>
        <a:spcAft>
          <a:spcPct val="0"/>
        </a:spcAft>
        <a:defRPr sz="4200" b="1">
          <a:solidFill>
            <a:srgbClr val="006600"/>
          </a:solidFill>
          <a:latin typeface="Arial" pitchFamily="34" charset="0"/>
        </a:defRPr>
      </a:lvl2pPr>
      <a:lvl3pPr algn="l" rtl="0" fontAlgn="base">
        <a:lnSpc>
          <a:spcPct val="90000"/>
        </a:lnSpc>
        <a:spcBef>
          <a:spcPct val="0"/>
        </a:spcBef>
        <a:spcAft>
          <a:spcPct val="0"/>
        </a:spcAft>
        <a:defRPr sz="4200" b="1">
          <a:solidFill>
            <a:srgbClr val="006600"/>
          </a:solidFill>
          <a:latin typeface="Arial" pitchFamily="34" charset="0"/>
        </a:defRPr>
      </a:lvl3pPr>
      <a:lvl4pPr algn="l" rtl="0" fontAlgn="base">
        <a:lnSpc>
          <a:spcPct val="90000"/>
        </a:lnSpc>
        <a:spcBef>
          <a:spcPct val="0"/>
        </a:spcBef>
        <a:spcAft>
          <a:spcPct val="0"/>
        </a:spcAft>
        <a:defRPr sz="4200" b="1">
          <a:solidFill>
            <a:srgbClr val="006600"/>
          </a:solidFill>
          <a:latin typeface="Arial" pitchFamily="34" charset="0"/>
        </a:defRPr>
      </a:lvl4pPr>
      <a:lvl5pPr algn="l" rtl="0" fontAlgn="base">
        <a:lnSpc>
          <a:spcPct val="90000"/>
        </a:lnSpc>
        <a:spcBef>
          <a:spcPct val="0"/>
        </a:spcBef>
        <a:spcAft>
          <a:spcPct val="0"/>
        </a:spcAft>
        <a:defRPr sz="4200" b="1">
          <a:solidFill>
            <a:srgbClr val="006600"/>
          </a:solidFill>
          <a:latin typeface="Arial" pitchFamily="34" charset="0"/>
        </a:defRPr>
      </a:lvl5pPr>
      <a:lvl6pPr marL="457200" algn="l" rtl="0" fontAlgn="base">
        <a:lnSpc>
          <a:spcPct val="90000"/>
        </a:lnSpc>
        <a:spcBef>
          <a:spcPct val="0"/>
        </a:spcBef>
        <a:spcAft>
          <a:spcPct val="0"/>
        </a:spcAft>
        <a:defRPr sz="4200" b="1">
          <a:solidFill>
            <a:srgbClr val="006600"/>
          </a:solidFill>
          <a:latin typeface="Arial" pitchFamily="34" charset="0"/>
        </a:defRPr>
      </a:lvl6pPr>
      <a:lvl7pPr marL="914400" algn="l" rtl="0" fontAlgn="base">
        <a:lnSpc>
          <a:spcPct val="90000"/>
        </a:lnSpc>
        <a:spcBef>
          <a:spcPct val="0"/>
        </a:spcBef>
        <a:spcAft>
          <a:spcPct val="0"/>
        </a:spcAft>
        <a:defRPr sz="4200" b="1">
          <a:solidFill>
            <a:srgbClr val="006600"/>
          </a:solidFill>
          <a:latin typeface="Arial" pitchFamily="34" charset="0"/>
        </a:defRPr>
      </a:lvl7pPr>
      <a:lvl8pPr marL="1371600" algn="l" rtl="0" fontAlgn="base">
        <a:lnSpc>
          <a:spcPct val="90000"/>
        </a:lnSpc>
        <a:spcBef>
          <a:spcPct val="0"/>
        </a:spcBef>
        <a:spcAft>
          <a:spcPct val="0"/>
        </a:spcAft>
        <a:defRPr sz="4200" b="1">
          <a:solidFill>
            <a:srgbClr val="006600"/>
          </a:solidFill>
          <a:latin typeface="Arial" pitchFamily="34" charset="0"/>
        </a:defRPr>
      </a:lvl8pPr>
      <a:lvl9pPr marL="1828800" algn="l" rtl="0" fontAlgn="base">
        <a:lnSpc>
          <a:spcPct val="90000"/>
        </a:lnSpc>
        <a:spcBef>
          <a:spcPct val="0"/>
        </a:spcBef>
        <a:spcAft>
          <a:spcPct val="0"/>
        </a:spcAft>
        <a:defRPr sz="4200" b="1">
          <a:solidFill>
            <a:srgbClr val="006600"/>
          </a:solidFill>
          <a:latin typeface="Arial" pitchFamily="34" charset="0"/>
        </a:defRPr>
      </a:lvl9pPr>
    </p:titleStyle>
    <p:bodyStyle>
      <a:lvl1pPr marL="342900" indent="-342900" algn="l" rtl="0" fontAlgn="base">
        <a:spcBef>
          <a:spcPct val="20000"/>
        </a:spcBef>
        <a:spcAft>
          <a:spcPct val="0"/>
        </a:spcAft>
        <a:defRPr sz="2800" b="1">
          <a:solidFill>
            <a:srgbClr val="006600"/>
          </a:solidFill>
          <a:latin typeface="+mn-lt"/>
          <a:ea typeface="+mn-ea"/>
          <a:cs typeface="+mn-cs"/>
        </a:defRPr>
      </a:lvl1pPr>
      <a:lvl2pPr marL="742950" indent="-285750" algn="l" rtl="0" fontAlgn="base">
        <a:spcBef>
          <a:spcPct val="20000"/>
        </a:spcBef>
        <a:spcAft>
          <a:spcPct val="0"/>
        </a:spcAft>
        <a:defRPr sz="2800" b="1">
          <a:solidFill>
            <a:srgbClr val="006600"/>
          </a:solidFill>
          <a:latin typeface="+mn-lt"/>
        </a:defRPr>
      </a:lvl2pPr>
      <a:lvl3pPr marL="1085850" indent="-228600" algn="l" rtl="0" fontAlgn="base">
        <a:spcBef>
          <a:spcPct val="20000"/>
        </a:spcBef>
        <a:spcAft>
          <a:spcPct val="0"/>
        </a:spcAft>
        <a:defRPr sz="2800" b="1">
          <a:solidFill>
            <a:srgbClr val="006600"/>
          </a:solidFill>
          <a:latin typeface="+mn-lt"/>
        </a:defRPr>
      </a:lvl3pPr>
      <a:lvl4pPr marL="1428750" indent="-228600" algn="l" rtl="0" fontAlgn="base">
        <a:spcBef>
          <a:spcPct val="20000"/>
        </a:spcBef>
        <a:spcAft>
          <a:spcPct val="0"/>
        </a:spcAft>
        <a:defRPr sz="2800" b="1">
          <a:solidFill>
            <a:srgbClr val="006600"/>
          </a:solidFill>
          <a:latin typeface="+mn-lt"/>
        </a:defRPr>
      </a:lvl4pPr>
      <a:lvl5pPr marL="1771650" indent="-228600" algn="l" rtl="0" fontAlgn="base">
        <a:spcBef>
          <a:spcPct val="20000"/>
        </a:spcBef>
        <a:spcAft>
          <a:spcPct val="0"/>
        </a:spcAft>
        <a:defRPr sz="2800" b="1">
          <a:solidFill>
            <a:srgbClr val="006600"/>
          </a:solidFill>
          <a:latin typeface="+mn-lt"/>
        </a:defRPr>
      </a:lvl5pPr>
      <a:lvl6pPr marL="2228850" indent="-228600" algn="l" rtl="0" fontAlgn="base">
        <a:spcBef>
          <a:spcPct val="20000"/>
        </a:spcBef>
        <a:spcAft>
          <a:spcPct val="0"/>
        </a:spcAft>
        <a:defRPr sz="2800" b="1">
          <a:solidFill>
            <a:srgbClr val="006600"/>
          </a:solidFill>
          <a:latin typeface="+mn-lt"/>
        </a:defRPr>
      </a:lvl6pPr>
      <a:lvl7pPr marL="2686050" indent="-228600" algn="l" rtl="0" fontAlgn="base">
        <a:spcBef>
          <a:spcPct val="20000"/>
        </a:spcBef>
        <a:spcAft>
          <a:spcPct val="0"/>
        </a:spcAft>
        <a:defRPr sz="2800" b="1">
          <a:solidFill>
            <a:srgbClr val="006600"/>
          </a:solidFill>
          <a:latin typeface="+mn-lt"/>
        </a:defRPr>
      </a:lvl7pPr>
      <a:lvl8pPr marL="3143250" indent="-228600" algn="l" rtl="0" fontAlgn="base">
        <a:spcBef>
          <a:spcPct val="20000"/>
        </a:spcBef>
        <a:spcAft>
          <a:spcPct val="0"/>
        </a:spcAft>
        <a:defRPr sz="2800" b="1">
          <a:solidFill>
            <a:srgbClr val="006600"/>
          </a:solidFill>
          <a:latin typeface="+mn-lt"/>
        </a:defRPr>
      </a:lvl8pPr>
      <a:lvl9pPr marL="3600450" indent="-228600" algn="l" rtl="0" fontAlgn="base">
        <a:spcBef>
          <a:spcPct val="20000"/>
        </a:spcBef>
        <a:spcAft>
          <a:spcPct val="0"/>
        </a:spcAft>
        <a:defRPr sz="2800" b="1">
          <a:solidFill>
            <a:srgbClr val="0066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3" Type="http://schemas.openxmlformats.org/officeDocument/2006/relationships/hyperlink" Target="http://www.education.orgeon.gov/" TargetMode="External"/><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3.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3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Evolving Oregon Educational Policy</a:t>
            </a:r>
            <a:endParaRPr lang="en-US" dirty="0"/>
          </a:p>
        </p:txBody>
      </p:sp>
      <p:sp>
        <p:nvSpPr>
          <p:cNvPr id="3" name="Subtitle 2"/>
          <p:cNvSpPr>
            <a:spLocks noGrp="1"/>
          </p:cNvSpPr>
          <p:nvPr>
            <p:ph type="subTitle" idx="1"/>
          </p:nvPr>
        </p:nvSpPr>
        <p:spPr>
          <a:xfrm>
            <a:off x="1828800" y="3886200"/>
            <a:ext cx="8534400" cy="1471172"/>
          </a:xfrm>
        </p:spPr>
        <p:txBody>
          <a:bodyPr/>
          <a:lstStyle/>
          <a:p>
            <a:r>
              <a:rPr lang="en-US" dirty="0" smtClean="0"/>
              <a:t>Pat Burk, Ph.D.</a:t>
            </a:r>
          </a:p>
          <a:p>
            <a:r>
              <a:rPr lang="en-US" dirty="0" smtClean="0"/>
              <a:t>Department of Educational Leadership and Policy</a:t>
            </a:r>
            <a:endParaRPr lang="en-US" dirty="0"/>
          </a:p>
        </p:txBody>
      </p:sp>
    </p:spTree>
    <p:extLst>
      <p:ext uri="{BB962C8B-B14F-4D97-AF65-F5344CB8AC3E}">
        <p14:creationId xmlns:p14="http://schemas.microsoft.com/office/powerpoint/2010/main" val="1474906559"/>
      </p:ext>
    </p:extLst>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Eligible for Free and Reduced Price Lunch</a:t>
            </a:r>
            <a:endParaRPr lang="en-US" dirty="0"/>
          </a:p>
        </p:txBody>
      </p:sp>
      <p:pic>
        <p:nvPicPr>
          <p:cNvPr id="7" name="Content Placeholder 6"/>
          <p:cNvPicPr>
            <a:picLocks noGrp="1" noChangeAspect="1"/>
          </p:cNvPicPr>
          <p:nvPr>
            <p:ph idx="1"/>
          </p:nvPr>
        </p:nvPicPr>
        <p:blipFill>
          <a:blip r:embed="rId2"/>
          <a:stretch>
            <a:fillRect/>
          </a:stretch>
        </p:blipFill>
        <p:spPr>
          <a:xfrm>
            <a:off x="2710150" y="2027103"/>
            <a:ext cx="6588086" cy="4737253"/>
          </a:xfrm>
          <a:prstGeom prst="rect">
            <a:avLst/>
          </a:prstGeom>
        </p:spPr>
      </p:pic>
    </p:spTree>
    <p:extLst>
      <p:ext uri="{BB962C8B-B14F-4D97-AF65-F5344CB8AC3E}">
        <p14:creationId xmlns:p14="http://schemas.microsoft.com/office/powerpoint/2010/main" val="621402374"/>
      </p:ext>
    </p:extLst>
  </p:cSld>
  <p:clrMapOvr>
    <a:masterClrMapping/>
  </p:clrMapOvr>
  <p:transition spd="slow">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Homeless Youth in Oregon K-12</a:t>
            </a:r>
            <a:endParaRPr lang="en-US" dirty="0"/>
          </a:p>
        </p:txBody>
      </p:sp>
      <p:pic>
        <p:nvPicPr>
          <p:cNvPr id="6" name="Content Placeholder 5"/>
          <p:cNvPicPr>
            <a:picLocks noGrp="1" noChangeAspect="1"/>
          </p:cNvPicPr>
          <p:nvPr>
            <p:ph idx="1"/>
          </p:nvPr>
        </p:nvPicPr>
        <p:blipFill>
          <a:blip r:embed="rId2"/>
          <a:stretch>
            <a:fillRect/>
          </a:stretch>
        </p:blipFill>
        <p:spPr>
          <a:xfrm>
            <a:off x="3023616" y="2365248"/>
            <a:ext cx="5791200" cy="3547872"/>
          </a:xfrm>
          <a:prstGeom prst="rect">
            <a:avLst/>
          </a:prstGeom>
        </p:spPr>
      </p:pic>
    </p:spTree>
    <p:extLst>
      <p:ext uri="{BB962C8B-B14F-4D97-AF65-F5344CB8AC3E}">
        <p14:creationId xmlns:p14="http://schemas.microsoft.com/office/powerpoint/2010/main" val="2606750947"/>
      </p:ext>
    </p:extLst>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Homeless Youth in Oregon K-12</a:t>
            </a:r>
          </a:p>
        </p:txBody>
      </p:sp>
      <p:pic>
        <p:nvPicPr>
          <p:cNvPr id="4" name="Content Placeholder 3"/>
          <p:cNvPicPr>
            <a:picLocks noGrp="1" noChangeAspect="1"/>
          </p:cNvPicPr>
          <p:nvPr>
            <p:ph idx="1"/>
          </p:nvPr>
        </p:nvPicPr>
        <p:blipFill>
          <a:blip r:embed="rId3"/>
          <a:stretch>
            <a:fillRect/>
          </a:stretch>
        </p:blipFill>
        <p:spPr>
          <a:xfrm>
            <a:off x="3019282" y="2218944"/>
            <a:ext cx="6417326" cy="3901440"/>
          </a:xfrm>
          <a:prstGeom prst="rect">
            <a:avLst/>
          </a:prstGeom>
        </p:spPr>
      </p:pic>
    </p:spTree>
    <p:extLst>
      <p:ext uri="{BB962C8B-B14F-4D97-AF65-F5344CB8AC3E}">
        <p14:creationId xmlns:p14="http://schemas.microsoft.com/office/powerpoint/2010/main" val="2765045433"/>
      </p:ext>
    </p:extLst>
  </p:cSld>
  <p:clrMapOvr>
    <a:masterClrMapping/>
  </p:clrMapOvr>
  <p:transition spd="slow">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828800" y="3124200"/>
            <a:ext cx="8686800" cy="668338"/>
          </a:xfrm>
        </p:spPr>
        <p:txBody>
          <a:bodyPr/>
          <a:lstStyle/>
          <a:p>
            <a:pPr algn="ctr" eaLnBrk="1" hangingPunct="1"/>
            <a:r>
              <a:rPr lang="en-US" smtClean="0"/>
              <a:t>Who Teaches Our Students?</a:t>
            </a:r>
          </a:p>
        </p:txBody>
      </p:sp>
    </p:spTree>
    <p:extLst>
      <p:ext uri="{BB962C8B-B14F-4D97-AF65-F5344CB8AC3E}">
        <p14:creationId xmlns:p14="http://schemas.microsoft.com/office/powerpoint/2010/main" val="4220360331"/>
      </p:ext>
    </p:extLst>
  </p:cSld>
  <p:clrMapOvr>
    <a:masterClrMapping/>
  </p:clrMapOvr>
  <p:transition spd="slow">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Teacher and Student Diversity</a:t>
            </a:r>
            <a:endParaRPr lang="en-US" dirty="0"/>
          </a:p>
        </p:txBody>
      </p:sp>
      <p:pic>
        <p:nvPicPr>
          <p:cNvPr id="5" name="Content Placeholder 4"/>
          <p:cNvPicPr>
            <a:picLocks noGrp="1" noChangeAspect="1"/>
          </p:cNvPicPr>
          <p:nvPr>
            <p:ph idx="1"/>
          </p:nvPr>
        </p:nvPicPr>
        <p:blipFill>
          <a:blip r:embed="rId2"/>
          <a:stretch>
            <a:fillRect/>
          </a:stretch>
        </p:blipFill>
        <p:spPr>
          <a:xfrm>
            <a:off x="2276925" y="2255520"/>
            <a:ext cx="7062147" cy="3986784"/>
          </a:xfrm>
          <a:prstGeom prst="rect">
            <a:avLst/>
          </a:prstGeom>
        </p:spPr>
      </p:pic>
    </p:spTree>
    <p:extLst>
      <p:ext uri="{BB962C8B-B14F-4D97-AF65-F5344CB8AC3E}">
        <p14:creationId xmlns:p14="http://schemas.microsoft.com/office/powerpoint/2010/main" val="36558477"/>
      </p:ext>
    </p:extLst>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Teacher and Student Diversity</a:t>
            </a:r>
          </a:p>
        </p:txBody>
      </p:sp>
      <p:pic>
        <p:nvPicPr>
          <p:cNvPr id="4" name="Content Placeholder 3"/>
          <p:cNvPicPr preferRelativeResize="0">
            <a:picLocks noGrp="1"/>
          </p:cNvPicPr>
          <p:nvPr>
            <p:ph idx="1"/>
          </p:nvPr>
        </p:nvPicPr>
        <p:blipFill>
          <a:blip r:embed="rId2"/>
          <a:stretch>
            <a:fillRect/>
          </a:stretch>
        </p:blipFill>
        <p:spPr>
          <a:xfrm>
            <a:off x="2182368" y="2072639"/>
            <a:ext cx="8436864" cy="4632961"/>
          </a:xfrm>
          <a:prstGeom prst="rect">
            <a:avLst/>
          </a:prstGeom>
        </p:spPr>
      </p:pic>
    </p:spTree>
    <p:extLst>
      <p:ext uri="{BB962C8B-B14F-4D97-AF65-F5344CB8AC3E}">
        <p14:creationId xmlns:p14="http://schemas.microsoft.com/office/powerpoint/2010/main" val="1007210304"/>
      </p:ext>
    </p:extLst>
  </p:cSld>
  <p:clrMapOvr>
    <a:masterClrMapping/>
  </p:clrMapOvr>
  <p:transition spd="slow">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1752600" y="2895600"/>
            <a:ext cx="8686800" cy="668338"/>
          </a:xfrm>
          <a:prstGeom prst="rect">
            <a:avLst/>
          </a:prstGeom>
          <a:noFill/>
          <a:ln w="9525">
            <a:noFill/>
            <a:miter lim="800000"/>
            <a:headEnd/>
            <a:tailEnd/>
          </a:ln>
        </p:spPr>
        <p:txBody>
          <a:bodyPr anchor="ctr">
            <a:spAutoFit/>
          </a:bodyPr>
          <a:lstStyle/>
          <a:p>
            <a:pPr algn="ctr" fontAlgn="base">
              <a:lnSpc>
                <a:spcPct val="90000"/>
              </a:lnSpc>
              <a:spcBef>
                <a:spcPct val="0"/>
              </a:spcBef>
              <a:spcAft>
                <a:spcPct val="0"/>
              </a:spcAft>
            </a:pPr>
            <a:r>
              <a:rPr lang="en-US" sz="4200" b="1">
                <a:solidFill>
                  <a:srgbClr val="006600"/>
                </a:solidFill>
                <a:ea typeface="ＭＳ Ｐゴシック" pitchFamily="-111" charset="-128"/>
              </a:rPr>
              <a:t>When and Where is School?</a:t>
            </a:r>
          </a:p>
        </p:txBody>
      </p:sp>
    </p:spTree>
    <p:extLst>
      <p:ext uri="{BB962C8B-B14F-4D97-AF65-F5344CB8AC3E}">
        <p14:creationId xmlns:p14="http://schemas.microsoft.com/office/powerpoint/2010/main" val="2176369825"/>
      </p:ext>
    </p:extLst>
  </p:cSld>
  <p:clrMapOvr>
    <a:masterClrMapping/>
  </p:clrMapOvr>
  <p:transition spd="slow">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Oregon School Districts by Size</a:t>
            </a:r>
            <a:endParaRPr lang="en-US" dirty="0"/>
          </a:p>
        </p:txBody>
      </p:sp>
      <p:pic>
        <p:nvPicPr>
          <p:cNvPr id="4" name="Content Placeholder 3"/>
          <p:cNvPicPr preferRelativeResize="0">
            <a:picLocks noGrp="1"/>
          </p:cNvPicPr>
          <p:nvPr>
            <p:ph idx="1"/>
          </p:nvPr>
        </p:nvPicPr>
        <p:blipFill>
          <a:blip r:embed="rId2"/>
          <a:stretch>
            <a:fillRect/>
          </a:stretch>
        </p:blipFill>
        <p:spPr>
          <a:xfrm>
            <a:off x="2938272" y="1999488"/>
            <a:ext cx="7772400" cy="4817934"/>
          </a:xfrm>
          <a:prstGeom prst="rect">
            <a:avLst/>
          </a:prstGeom>
        </p:spPr>
      </p:pic>
    </p:spTree>
    <p:extLst>
      <p:ext uri="{BB962C8B-B14F-4D97-AF65-F5344CB8AC3E}">
        <p14:creationId xmlns:p14="http://schemas.microsoft.com/office/powerpoint/2010/main" val="3449198479"/>
      </p:ext>
    </p:extLst>
  </p:cSld>
  <p:clrMapOvr>
    <a:masterClrMapping/>
  </p:clrMapOvr>
  <p:transition spd="slow">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Growth of Charter Schools in Oregon</a:t>
            </a:r>
            <a:endParaRPr lang="en-US" dirty="0"/>
          </a:p>
        </p:txBody>
      </p:sp>
      <p:pic>
        <p:nvPicPr>
          <p:cNvPr id="4" name="Content Placeholder 3"/>
          <p:cNvPicPr>
            <a:picLocks noGrp="1" noChangeAspect="1"/>
          </p:cNvPicPr>
          <p:nvPr>
            <p:ph idx="1"/>
          </p:nvPr>
        </p:nvPicPr>
        <p:blipFill>
          <a:blip r:embed="rId2"/>
          <a:stretch>
            <a:fillRect/>
          </a:stretch>
        </p:blipFill>
        <p:spPr>
          <a:xfrm>
            <a:off x="3267456" y="1911350"/>
            <a:ext cx="5839968" cy="3892041"/>
          </a:xfrm>
          <a:prstGeom prst="rect">
            <a:avLst/>
          </a:prstGeom>
        </p:spPr>
      </p:pic>
      <p:sp>
        <p:nvSpPr>
          <p:cNvPr id="5" name="TextBox 4"/>
          <p:cNvSpPr txBox="1"/>
          <p:nvPr/>
        </p:nvSpPr>
        <p:spPr>
          <a:xfrm>
            <a:off x="1447800" y="5943600"/>
            <a:ext cx="9982200" cy="646331"/>
          </a:xfrm>
          <a:prstGeom prst="rect">
            <a:avLst/>
          </a:prstGeom>
          <a:noFill/>
        </p:spPr>
        <p:txBody>
          <a:bodyPr wrap="square" rtlCol="0">
            <a:spAutoFit/>
          </a:bodyPr>
          <a:lstStyle/>
          <a:p>
            <a:r>
              <a:rPr lang="en-US" dirty="0" smtClean="0"/>
              <a:t>In the 2012-13 school year, there were 123 charter schools (up from 115 in 2011-12, 108 in 2010-11 and 100 in 2009-10.</a:t>
            </a:r>
            <a:endParaRPr lang="en-US" dirty="0"/>
          </a:p>
        </p:txBody>
      </p:sp>
    </p:spTree>
    <p:extLst>
      <p:ext uri="{BB962C8B-B14F-4D97-AF65-F5344CB8AC3E}">
        <p14:creationId xmlns:p14="http://schemas.microsoft.com/office/powerpoint/2010/main" val="2645604383"/>
      </p:ext>
    </p:extLst>
  </p:cSld>
  <p:clrMapOvr>
    <a:masterClrMapping/>
  </p:clrMapOvr>
  <p:transition spd="slow">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algn="ctr" eaLnBrk="1" hangingPunct="1"/>
            <a:r>
              <a:rPr lang="en-US" smtClean="0"/>
              <a:t>Impact of Technology</a:t>
            </a:r>
          </a:p>
        </p:txBody>
      </p:sp>
      <p:pic>
        <p:nvPicPr>
          <p:cNvPr id="18435" name="Picture 5"/>
          <p:cNvPicPr>
            <a:picLocks noGrp="1" noChangeAspect="1" noChangeArrowheads="1"/>
          </p:cNvPicPr>
          <p:nvPr>
            <p:ph sz="half" idx="1"/>
          </p:nvPr>
        </p:nvPicPr>
        <p:blipFill>
          <a:blip r:embed="rId2" cstate="print"/>
          <a:srcRect/>
          <a:stretch>
            <a:fillRect/>
          </a:stretch>
        </p:blipFill>
        <p:spPr>
          <a:xfrm>
            <a:off x="1981200" y="2286001"/>
            <a:ext cx="2781300" cy="822325"/>
          </a:xfrm>
        </p:spPr>
      </p:pic>
      <p:sp>
        <p:nvSpPr>
          <p:cNvPr id="18436" name="Rectangle 6"/>
          <p:cNvSpPr>
            <a:spLocks noGrp="1" noChangeArrowheads="1"/>
          </p:cNvSpPr>
          <p:nvPr>
            <p:ph type="body" sz="half" idx="2"/>
          </p:nvPr>
        </p:nvSpPr>
        <p:spPr>
          <a:xfrm>
            <a:off x="5410200" y="2057401"/>
            <a:ext cx="5105400" cy="4893647"/>
          </a:xfrm>
        </p:spPr>
        <p:txBody>
          <a:bodyPr/>
          <a:lstStyle/>
          <a:p>
            <a:pPr marL="0" indent="0" eaLnBrk="1" hangingPunct="1">
              <a:buFontTx/>
              <a:buChar char="•"/>
            </a:pPr>
            <a:r>
              <a:rPr lang="en-US" sz="2400"/>
              <a:t>Access to Online Schools and Courses is expanding rapidly at the K-12 Level.</a:t>
            </a:r>
          </a:p>
          <a:p>
            <a:pPr marL="0" indent="0" eaLnBrk="1" hangingPunct="1">
              <a:buFontTx/>
              <a:buChar char="•"/>
            </a:pPr>
            <a:r>
              <a:rPr lang="en-US" sz="2400"/>
              <a:t>Access to rigorous content</a:t>
            </a:r>
          </a:p>
          <a:p>
            <a:pPr marL="0" indent="0" eaLnBrk="1" hangingPunct="1">
              <a:buFontTx/>
              <a:buChar char="•"/>
            </a:pPr>
            <a:r>
              <a:rPr lang="en-US" sz="2400"/>
              <a:t>Stand alone courses or supplements to core</a:t>
            </a:r>
          </a:p>
          <a:p>
            <a:pPr marL="0" indent="0" eaLnBrk="1" hangingPunct="1">
              <a:buFontTx/>
              <a:buChar char="•"/>
            </a:pPr>
            <a:r>
              <a:rPr lang="en-US" sz="2400"/>
              <a:t>Bends the concepts of teacher, school and time.</a:t>
            </a:r>
          </a:p>
          <a:p>
            <a:pPr marL="0" indent="0" eaLnBrk="1" hangingPunct="1">
              <a:buFontTx/>
              <a:buChar char="•"/>
            </a:pPr>
            <a:r>
              <a:rPr lang="en-US" sz="2400"/>
              <a:t>Social Networking and rapid exchange of information</a:t>
            </a:r>
          </a:p>
          <a:p>
            <a:pPr marL="0" indent="0" eaLnBrk="1" hangingPunct="1">
              <a:buFontTx/>
              <a:buChar char="•"/>
            </a:pPr>
            <a:r>
              <a:rPr lang="en-US" sz="2400"/>
              <a:t>Policy challenge: control it or use it?</a:t>
            </a:r>
          </a:p>
        </p:txBody>
      </p:sp>
      <p:pic>
        <p:nvPicPr>
          <p:cNvPr id="18437" name="Picture 7"/>
          <p:cNvPicPr>
            <a:picLocks noChangeAspect="1" noChangeArrowheads="1"/>
          </p:cNvPicPr>
          <p:nvPr/>
        </p:nvPicPr>
        <p:blipFill>
          <a:blip r:embed="rId3" cstate="print"/>
          <a:srcRect/>
          <a:stretch>
            <a:fillRect/>
          </a:stretch>
        </p:blipFill>
        <p:spPr bwMode="auto">
          <a:xfrm>
            <a:off x="1981200" y="3505201"/>
            <a:ext cx="2857500" cy="809625"/>
          </a:xfrm>
          <a:prstGeom prst="rect">
            <a:avLst/>
          </a:prstGeom>
          <a:noFill/>
          <a:ln w="9525">
            <a:noFill/>
            <a:miter lim="800000"/>
            <a:headEnd/>
            <a:tailEnd/>
          </a:ln>
        </p:spPr>
      </p:pic>
      <p:pic>
        <p:nvPicPr>
          <p:cNvPr id="18438" name="Picture 12" descr="logo"/>
          <p:cNvPicPr>
            <a:picLocks noChangeAspect="1" noChangeArrowheads="1"/>
          </p:cNvPicPr>
          <p:nvPr/>
        </p:nvPicPr>
        <p:blipFill>
          <a:blip r:embed="rId4" cstate="print"/>
          <a:srcRect/>
          <a:stretch>
            <a:fillRect/>
          </a:stretch>
        </p:blipFill>
        <p:spPr bwMode="auto">
          <a:xfrm>
            <a:off x="2286001" y="4572001"/>
            <a:ext cx="2162175" cy="847725"/>
          </a:xfrm>
          <a:prstGeom prst="rect">
            <a:avLst/>
          </a:prstGeom>
          <a:noFill/>
          <a:ln w="9525">
            <a:noFill/>
            <a:miter lim="800000"/>
            <a:headEnd/>
            <a:tailEnd/>
          </a:ln>
        </p:spPr>
      </p:pic>
      <p:pic>
        <p:nvPicPr>
          <p:cNvPr id="18439" name="Picture 14" descr="logo_orva_home_trans"/>
          <p:cNvPicPr>
            <a:picLocks noChangeAspect="1" noChangeArrowheads="1"/>
          </p:cNvPicPr>
          <p:nvPr/>
        </p:nvPicPr>
        <p:blipFill>
          <a:blip r:embed="rId5" cstate="print"/>
          <a:srcRect/>
          <a:stretch>
            <a:fillRect/>
          </a:stretch>
        </p:blipFill>
        <p:spPr bwMode="auto">
          <a:xfrm>
            <a:off x="1752601" y="5791201"/>
            <a:ext cx="2905125" cy="771525"/>
          </a:xfrm>
          <a:prstGeom prst="rect">
            <a:avLst/>
          </a:prstGeom>
          <a:noFill/>
          <a:ln w="9525">
            <a:noFill/>
            <a:miter lim="800000"/>
            <a:headEnd/>
            <a:tailEnd/>
          </a:ln>
        </p:spPr>
      </p:pic>
    </p:spTree>
    <p:extLst>
      <p:ext uri="{BB962C8B-B14F-4D97-AF65-F5344CB8AC3E}">
        <p14:creationId xmlns:p14="http://schemas.microsoft.com/office/powerpoint/2010/main" val="877547512"/>
      </p:ext>
    </p:extLst>
  </p:cSld>
  <p:clrMapOvr>
    <a:masterClrMapping/>
  </p:clrMapOvr>
  <p:transition spd="slow">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1752600" y="2971800"/>
            <a:ext cx="8686800" cy="668338"/>
          </a:xfrm>
        </p:spPr>
        <p:txBody>
          <a:bodyPr/>
          <a:lstStyle/>
          <a:p>
            <a:pPr algn="ctr" eaLnBrk="1" hangingPunct="1"/>
            <a:r>
              <a:rPr lang="en-US" smtClean="0"/>
              <a:t>Who are Oregon Students?</a:t>
            </a:r>
          </a:p>
        </p:txBody>
      </p:sp>
    </p:spTree>
    <p:extLst>
      <p:ext uri="{BB962C8B-B14F-4D97-AF65-F5344CB8AC3E}">
        <p14:creationId xmlns:p14="http://schemas.microsoft.com/office/powerpoint/2010/main" val="2534154418"/>
      </p:ext>
    </p:extLst>
  </p:cSld>
  <p:clrMapOvr>
    <a:masterClrMapping/>
  </p:clrMapOvr>
  <p:transition spd="slow">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a:xfrm>
            <a:off x="1981200" y="2913064"/>
            <a:ext cx="8686800" cy="668337"/>
          </a:xfrm>
        </p:spPr>
        <p:txBody>
          <a:bodyPr/>
          <a:lstStyle/>
          <a:p>
            <a:pPr algn="ctr" eaLnBrk="1" hangingPunct="1"/>
            <a:r>
              <a:rPr lang="en-US" smtClean="0"/>
              <a:t>How are the Students Doing?</a:t>
            </a:r>
          </a:p>
        </p:txBody>
      </p:sp>
    </p:spTree>
    <p:extLst>
      <p:ext uri="{BB962C8B-B14F-4D97-AF65-F5344CB8AC3E}">
        <p14:creationId xmlns:p14="http://schemas.microsoft.com/office/powerpoint/2010/main" val="3707505087"/>
      </p:ext>
    </p:extLst>
  </p:cSld>
  <p:clrMapOvr>
    <a:masterClrMapping/>
  </p:clrMapOvr>
  <p:transition spd="slow">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Students Meeting State Standards-2012-13</a:t>
            </a:r>
            <a:endParaRPr lang="en-US" dirty="0"/>
          </a:p>
        </p:txBody>
      </p:sp>
      <p:pic>
        <p:nvPicPr>
          <p:cNvPr id="3" name="Picture 2"/>
          <p:cNvPicPr>
            <a:picLocks noChangeAspect="1"/>
          </p:cNvPicPr>
          <p:nvPr/>
        </p:nvPicPr>
        <p:blipFill>
          <a:blip r:embed="rId3"/>
          <a:stretch>
            <a:fillRect/>
          </a:stretch>
        </p:blipFill>
        <p:spPr>
          <a:xfrm>
            <a:off x="609600" y="1911351"/>
            <a:ext cx="11111354" cy="4946649"/>
          </a:xfrm>
          <a:prstGeom prst="rect">
            <a:avLst/>
          </a:prstGeom>
        </p:spPr>
      </p:pic>
    </p:spTree>
    <p:extLst>
      <p:ext uri="{BB962C8B-B14F-4D97-AF65-F5344CB8AC3E}">
        <p14:creationId xmlns:p14="http://schemas.microsoft.com/office/powerpoint/2010/main" val="688525539"/>
      </p:ext>
    </p:extLst>
  </p:cSld>
  <p:clrMapOvr>
    <a:masterClrMapping/>
  </p:clrMapOvr>
  <p:transition spd="slow">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High School Graduation Rate, 2012-13</a:t>
            </a:r>
            <a:endParaRPr lang="en-US" dirty="0"/>
          </a:p>
        </p:txBody>
      </p:sp>
      <p:pic>
        <p:nvPicPr>
          <p:cNvPr id="3" name="Picture 2"/>
          <p:cNvPicPr>
            <a:picLocks noChangeAspect="1"/>
          </p:cNvPicPr>
          <p:nvPr/>
        </p:nvPicPr>
        <p:blipFill>
          <a:blip r:embed="rId2"/>
          <a:stretch>
            <a:fillRect/>
          </a:stretch>
        </p:blipFill>
        <p:spPr>
          <a:xfrm>
            <a:off x="1085087" y="2112143"/>
            <a:ext cx="10082785" cy="4617841"/>
          </a:xfrm>
          <a:prstGeom prst="rect">
            <a:avLst/>
          </a:prstGeom>
        </p:spPr>
      </p:pic>
    </p:spTree>
    <p:extLst>
      <p:ext uri="{BB962C8B-B14F-4D97-AF65-F5344CB8AC3E}">
        <p14:creationId xmlns:p14="http://schemas.microsoft.com/office/powerpoint/2010/main" val="745729378"/>
      </p:ext>
    </p:extLst>
  </p:cSld>
  <p:clrMapOvr>
    <a:masterClrMapping/>
  </p:clrMapOvr>
  <p:transition spd="slow">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Graduation Rate by Race/Ethnicity</a:t>
            </a:r>
            <a:endParaRPr lang="en-US" dirty="0"/>
          </a:p>
        </p:txBody>
      </p:sp>
      <p:pic>
        <p:nvPicPr>
          <p:cNvPr id="3" name="Picture 2"/>
          <p:cNvPicPr>
            <a:picLocks noChangeAspect="1"/>
          </p:cNvPicPr>
          <p:nvPr/>
        </p:nvPicPr>
        <p:blipFill>
          <a:blip r:embed="rId2"/>
          <a:stretch>
            <a:fillRect/>
          </a:stretch>
        </p:blipFill>
        <p:spPr>
          <a:xfrm>
            <a:off x="1463040" y="2565743"/>
            <a:ext cx="9265919" cy="3688753"/>
          </a:xfrm>
          <a:prstGeom prst="rect">
            <a:avLst/>
          </a:prstGeom>
        </p:spPr>
      </p:pic>
    </p:spTree>
    <p:extLst>
      <p:ext uri="{BB962C8B-B14F-4D97-AF65-F5344CB8AC3E}">
        <p14:creationId xmlns:p14="http://schemas.microsoft.com/office/powerpoint/2010/main" val="1006472803"/>
      </p:ext>
    </p:extLst>
  </p:cSld>
  <p:clrMapOvr>
    <a:masterClrMapping/>
  </p:clrMapOvr>
  <p:transition spd="slow">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High School Cohort: 2008-09 to 2011-12</a:t>
            </a:r>
            <a:endParaRPr lang="en-US" dirty="0"/>
          </a:p>
        </p:txBody>
      </p:sp>
      <p:pic>
        <p:nvPicPr>
          <p:cNvPr id="3" name="Picture 2"/>
          <p:cNvPicPr>
            <a:picLocks noChangeAspect="1"/>
          </p:cNvPicPr>
          <p:nvPr/>
        </p:nvPicPr>
        <p:blipFill>
          <a:blip r:embed="rId2"/>
          <a:stretch>
            <a:fillRect/>
          </a:stretch>
        </p:blipFill>
        <p:spPr>
          <a:xfrm>
            <a:off x="0" y="2048256"/>
            <a:ext cx="12082272" cy="4809744"/>
          </a:xfrm>
          <a:prstGeom prst="rect">
            <a:avLst/>
          </a:prstGeom>
        </p:spPr>
      </p:pic>
    </p:spTree>
    <p:extLst>
      <p:ext uri="{BB962C8B-B14F-4D97-AF65-F5344CB8AC3E}">
        <p14:creationId xmlns:p14="http://schemas.microsoft.com/office/powerpoint/2010/main" val="1044398126"/>
      </p:ext>
    </p:extLst>
  </p:cSld>
  <p:clrMapOvr>
    <a:masterClrMapping/>
  </p:clrMapOvr>
  <p:transition spd="slow">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Grp="1" noChangeArrowheads="1"/>
          </p:cNvSpPr>
          <p:nvPr>
            <p:ph type="title"/>
          </p:nvPr>
        </p:nvSpPr>
        <p:spPr>
          <a:xfrm>
            <a:off x="1981200" y="2336800"/>
            <a:ext cx="8686800" cy="1244600"/>
          </a:xfrm>
        </p:spPr>
        <p:txBody>
          <a:bodyPr/>
          <a:lstStyle/>
          <a:p>
            <a:pPr algn="ctr" eaLnBrk="1" hangingPunct="1"/>
            <a:r>
              <a:rPr lang="en-US" smtClean="0"/>
              <a:t>Post-Secondary Linked to K-12 as an Educational Enterprise</a:t>
            </a:r>
          </a:p>
        </p:txBody>
      </p:sp>
    </p:spTree>
    <p:extLst>
      <p:ext uri="{BB962C8B-B14F-4D97-AF65-F5344CB8AC3E}">
        <p14:creationId xmlns:p14="http://schemas.microsoft.com/office/powerpoint/2010/main" val="803299588"/>
      </p:ext>
    </p:extLst>
  </p:cSld>
  <p:clrMapOvr>
    <a:masterClrMapping/>
  </p:clrMapOvr>
  <p:transition spd="slow">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243014"/>
            <a:ext cx="12192000" cy="668337"/>
          </a:xfrm>
        </p:spPr>
        <p:txBody>
          <a:bodyPr/>
          <a:lstStyle/>
          <a:p>
            <a:pPr algn="ctr"/>
            <a:r>
              <a:rPr lang="en-US" dirty="0" smtClean="0"/>
              <a:t>Six-Year Graduation Rate</a:t>
            </a:r>
            <a:endParaRPr lang="en-US" dirty="0"/>
          </a:p>
        </p:txBody>
      </p:sp>
      <p:pic>
        <p:nvPicPr>
          <p:cNvPr id="7" name="Content Placeholder 6"/>
          <p:cNvPicPr>
            <a:picLocks noGrp="1" noChangeAspect="1"/>
          </p:cNvPicPr>
          <p:nvPr>
            <p:ph idx="1"/>
          </p:nvPr>
        </p:nvPicPr>
        <p:blipFill>
          <a:blip r:embed="rId2"/>
          <a:stretch>
            <a:fillRect/>
          </a:stretch>
        </p:blipFill>
        <p:spPr>
          <a:xfrm>
            <a:off x="1696599" y="2016088"/>
            <a:ext cx="7888076" cy="4230476"/>
          </a:xfrm>
          <a:prstGeom prst="rect">
            <a:avLst/>
          </a:prstGeom>
        </p:spPr>
      </p:pic>
    </p:spTree>
    <p:extLst>
      <p:ext uri="{BB962C8B-B14F-4D97-AF65-F5344CB8AC3E}">
        <p14:creationId xmlns:p14="http://schemas.microsoft.com/office/powerpoint/2010/main" val="791818393"/>
      </p:ext>
    </p:extLst>
  </p:cSld>
  <p:clrMapOvr>
    <a:masterClrMapping/>
  </p:clrMapOvr>
  <p:transition spd="slow">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Degrees Awarded by Gender and Race</a:t>
            </a:r>
            <a:endParaRPr lang="en-US" dirty="0"/>
          </a:p>
        </p:txBody>
      </p:sp>
      <p:pic>
        <p:nvPicPr>
          <p:cNvPr id="4" name="Content Placeholder 3"/>
          <p:cNvPicPr>
            <a:picLocks noGrp="1" noChangeAspect="1"/>
          </p:cNvPicPr>
          <p:nvPr>
            <p:ph idx="1"/>
          </p:nvPr>
        </p:nvPicPr>
        <p:blipFill>
          <a:blip r:embed="rId2"/>
          <a:stretch>
            <a:fillRect/>
          </a:stretch>
        </p:blipFill>
        <p:spPr>
          <a:xfrm>
            <a:off x="672029" y="1911351"/>
            <a:ext cx="4428781" cy="4808938"/>
          </a:xfrm>
          <a:prstGeom prst="rect">
            <a:avLst/>
          </a:prstGeom>
        </p:spPr>
      </p:pic>
      <p:pic>
        <p:nvPicPr>
          <p:cNvPr id="5" name="Picture 4"/>
          <p:cNvPicPr>
            <a:picLocks noChangeAspect="1"/>
          </p:cNvPicPr>
          <p:nvPr/>
        </p:nvPicPr>
        <p:blipFill>
          <a:blip r:embed="rId3"/>
          <a:stretch>
            <a:fillRect/>
          </a:stretch>
        </p:blipFill>
        <p:spPr>
          <a:xfrm>
            <a:off x="5100810" y="1911352"/>
            <a:ext cx="6246563" cy="4808938"/>
          </a:xfrm>
          <a:prstGeom prst="rect">
            <a:avLst/>
          </a:prstGeom>
        </p:spPr>
      </p:pic>
    </p:spTree>
    <p:extLst>
      <p:ext uri="{BB962C8B-B14F-4D97-AF65-F5344CB8AC3E}">
        <p14:creationId xmlns:p14="http://schemas.microsoft.com/office/powerpoint/2010/main" val="3557147202"/>
      </p:ext>
    </p:extLst>
  </p:cSld>
  <p:clrMapOvr>
    <a:masterClrMapping/>
  </p:clrMapOvr>
  <p:transition spd="slow">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1157288"/>
            <a:ext cx="3008313" cy="671513"/>
          </a:xfrm>
        </p:spPr>
        <p:txBody>
          <a:bodyPr/>
          <a:lstStyle/>
          <a:p>
            <a:pPr algn="ctr"/>
            <a:r>
              <a:rPr lang="en-US" dirty="0" smtClean="0"/>
              <a:t>Changing Policy Landscape</a:t>
            </a:r>
            <a:endParaRPr lang="en-US" dirty="0"/>
          </a:p>
        </p:txBody>
      </p:sp>
      <p:pic>
        <p:nvPicPr>
          <p:cNvPr id="6" name="Content Placeholder 5" descr="tod_logo_rgb_3in.jpg"/>
          <p:cNvPicPr>
            <a:picLocks noGrp="1" noChangeAspect="1"/>
          </p:cNvPicPr>
          <p:nvPr>
            <p:ph idx="1"/>
          </p:nvPr>
        </p:nvPicPr>
        <p:blipFill>
          <a:blip r:embed="rId2" cstate="print"/>
          <a:stretch>
            <a:fillRect/>
          </a:stretch>
        </p:blipFill>
        <p:spPr>
          <a:xfrm>
            <a:off x="6019801" y="2286000"/>
            <a:ext cx="4114800" cy="2514600"/>
          </a:xfrm>
        </p:spPr>
      </p:pic>
      <p:sp>
        <p:nvSpPr>
          <p:cNvPr id="4" name="Text Placeholder 3"/>
          <p:cNvSpPr>
            <a:spLocks noGrp="1"/>
          </p:cNvSpPr>
          <p:nvPr>
            <p:ph type="body" sz="half" idx="2"/>
          </p:nvPr>
        </p:nvSpPr>
        <p:spPr>
          <a:xfrm>
            <a:off x="1981201" y="2090737"/>
            <a:ext cx="3008313" cy="4444294"/>
          </a:xfrm>
        </p:spPr>
        <p:txBody>
          <a:bodyPr/>
          <a:lstStyle/>
          <a:p>
            <a:pPr>
              <a:buFont typeface="Arial" pitchFamily="34" charset="0"/>
              <a:buChar char="•"/>
            </a:pPr>
            <a:r>
              <a:rPr lang="en-US" dirty="0" smtClean="0"/>
              <a:t>Additional required credits in Mathematics and Science</a:t>
            </a:r>
          </a:p>
          <a:p>
            <a:pPr>
              <a:buFont typeface="Arial" pitchFamily="34" charset="0"/>
              <a:buChar char="•"/>
            </a:pPr>
            <a:endParaRPr lang="en-US" dirty="0" smtClean="0"/>
          </a:p>
          <a:p>
            <a:pPr>
              <a:buFont typeface="Arial" pitchFamily="34" charset="0"/>
              <a:buChar char="•"/>
            </a:pPr>
            <a:r>
              <a:rPr lang="en-US" dirty="0" smtClean="0"/>
              <a:t>Floor of Algebra I</a:t>
            </a:r>
          </a:p>
          <a:p>
            <a:pPr>
              <a:buFont typeface="Arial" pitchFamily="34" charset="0"/>
              <a:buChar char="•"/>
            </a:pPr>
            <a:endParaRPr lang="en-US" dirty="0" smtClean="0"/>
          </a:p>
          <a:p>
            <a:pPr>
              <a:buFont typeface="Arial" pitchFamily="34" charset="0"/>
              <a:buChar char="•"/>
            </a:pPr>
            <a:r>
              <a:rPr lang="en-US" dirty="0" smtClean="0"/>
              <a:t>Required Evidence of Proficiency in Essential Skills</a:t>
            </a:r>
          </a:p>
          <a:p>
            <a:pPr>
              <a:buFont typeface="Arial" pitchFamily="34" charset="0"/>
              <a:buChar char="•"/>
            </a:pPr>
            <a:endParaRPr lang="en-US" dirty="0" smtClean="0"/>
          </a:p>
          <a:p>
            <a:pPr>
              <a:buFont typeface="Arial" pitchFamily="34" charset="0"/>
              <a:buChar char="•"/>
            </a:pPr>
            <a:r>
              <a:rPr lang="en-US" dirty="0" smtClean="0"/>
              <a:t>Science must include inquiry and at least two with laboratory experience</a:t>
            </a:r>
          </a:p>
          <a:p>
            <a:pPr>
              <a:buFont typeface="Arial" pitchFamily="34" charset="0"/>
              <a:buChar char="•"/>
            </a:pPr>
            <a:endParaRPr lang="en-US" dirty="0" smtClean="0"/>
          </a:p>
          <a:p>
            <a:pPr>
              <a:buFont typeface="Arial" pitchFamily="34" charset="0"/>
              <a:buChar char="•"/>
            </a:pPr>
            <a:r>
              <a:rPr lang="en-US" dirty="0" smtClean="0"/>
              <a:t>Personalized education</a:t>
            </a:r>
          </a:p>
          <a:p>
            <a:pPr>
              <a:buFont typeface="Arial" pitchFamily="34" charset="0"/>
              <a:buChar char="•"/>
            </a:pPr>
            <a:endParaRPr lang="en-US" dirty="0" smtClean="0"/>
          </a:p>
          <a:p>
            <a:pPr>
              <a:buFont typeface="Arial" pitchFamily="34" charset="0"/>
              <a:buChar char="•"/>
            </a:pPr>
            <a:r>
              <a:rPr lang="en-US" dirty="0" smtClean="0"/>
              <a:t>Credit through demonstrated proficiency and proficiency-based instruction</a:t>
            </a:r>
          </a:p>
          <a:p>
            <a:endParaRPr lang="en-US" dirty="0"/>
          </a:p>
        </p:txBody>
      </p:sp>
    </p:spTree>
    <p:extLst>
      <p:ext uri="{BB962C8B-B14F-4D97-AF65-F5344CB8AC3E}">
        <p14:creationId xmlns:p14="http://schemas.microsoft.com/office/powerpoint/2010/main" val="1699562153"/>
      </p:ext>
    </p:extLst>
  </p:cSld>
  <p:clrMapOvr>
    <a:masterClrMapping/>
  </p:clrMapOvr>
  <p:transition spd="slow">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243014"/>
            <a:ext cx="12192000" cy="668337"/>
          </a:xfrm>
        </p:spPr>
        <p:txBody>
          <a:bodyPr/>
          <a:lstStyle/>
          <a:p>
            <a:pPr algn="ctr"/>
            <a:r>
              <a:rPr lang="en-US" dirty="0" smtClean="0"/>
              <a:t>The New Oregon Diploma</a:t>
            </a:r>
            <a:endParaRPr lang="en-US" dirty="0"/>
          </a:p>
        </p:txBody>
      </p:sp>
      <p:pic>
        <p:nvPicPr>
          <p:cNvPr id="7" name="Content Placeholder 6"/>
          <p:cNvPicPr>
            <a:picLocks noGrp="1" noChangeAspect="1"/>
          </p:cNvPicPr>
          <p:nvPr>
            <p:ph idx="1"/>
          </p:nvPr>
        </p:nvPicPr>
        <p:blipFill>
          <a:blip r:embed="rId2"/>
          <a:stretch>
            <a:fillRect/>
          </a:stretch>
        </p:blipFill>
        <p:spPr>
          <a:xfrm>
            <a:off x="2831337" y="2027104"/>
            <a:ext cx="6147412" cy="4549966"/>
          </a:xfrm>
          <a:prstGeom prst="rect">
            <a:avLst/>
          </a:prstGeom>
        </p:spPr>
      </p:pic>
    </p:spTree>
    <p:extLst>
      <p:ext uri="{BB962C8B-B14F-4D97-AF65-F5344CB8AC3E}">
        <p14:creationId xmlns:p14="http://schemas.microsoft.com/office/powerpoint/2010/main" val="1298815389"/>
      </p:ext>
    </p:extLst>
  </p:cSld>
  <p:clrMapOvr>
    <a:masterClrMapping/>
  </p:clrMapOvr>
  <p:transition spd="slow">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Oregon’s Student Population</a:t>
            </a:r>
            <a:endParaRPr lang="en-US" dirty="0"/>
          </a:p>
        </p:txBody>
      </p:sp>
      <p:pic>
        <p:nvPicPr>
          <p:cNvPr id="6" name="Content Placeholder 5"/>
          <p:cNvPicPr>
            <a:picLocks noGrp="1" noChangeAspect="1"/>
          </p:cNvPicPr>
          <p:nvPr>
            <p:ph idx="1"/>
          </p:nvPr>
        </p:nvPicPr>
        <p:blipFill>
          <a:blip r:embed="rId3"/>
          <a:stretch>
            <a:fillRect/>
          </a:stretch>
        </p:blipFill>
        <p:spPr>
          <a:xfrm>
            <a:off x="1079881" y="2119746"/>
            <a:ext cx="10100737" cy="4426527"/>
          </a:xfrm>
          <a:prstGeom prst="rect">
            <a:avLst/>
          </a:prstGeom>
        </p:spPr>
      </p:pic>
    </p:spTree>
    <p:extLst>
      <p:ext uri="{BB962C8B-B14F-4D97-AF65-F5344CB8AC3E}">
        <p14:creationId xmlns:p14="http://schemas.microsoft.com/office/powerpoint/2010/main" val="1240392295"/>
      </p:ext>
    </p:extLst>
  </p:cSld>
  <p:clrMapOvr>
    <a:masterClrMapping/>
  </p:clrMapOvr>
  <p:transition spd="slow">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Essential Skills Added to Requirements</a:t>
            </a:r>
            <a:endParaRPr lang="en-US" dirty="0"/>
          </a:p>
        </p:txBody>
      </p:sp>
      <p:pic>
        <p:nvPicPr>
          <p:cNvPr id="4" name="Content Placeholder 3"/>
          <p:cNvPicPr>
            <a:picLocks noGrp="1" noChangeAspect="1"/>
          </p:cNvPicPr>
          <p:nvPr>
            <p:ph idx="1"/>
          </p:nvPr>
        </p:nvPicPr>
        <p:blipFill>
          <a:blip r:embed="rId2"/>
          <a:stretch>
            <a:fillRect/>
          </a:stretch>
        </p:blipFill>
        <p:spPr>
          <a:xfrm>
            <a:off x="1145754" y="2170323"/>
            <a:ext cx="8868579" cy="4087257"/>
          </a:xfrm>
          <a:prstGeom prst="rect">
            <a:avLst/>
          </a:prstGeom>
        </p:spPr>
      </p:pic>
    </p:spTree>
    <p:extLst>
      <p:ext uri="{BB962C8B-B14F-4D97-AF65-F5344CB8AC3E}">
        <p14:creationId xmlns:p14="http://schemas.microsoft.com/office/powerpoint/2010/main" val="2163089946"/>
      </p:ext>
    </p:extLst>
  </p:cSld>
  <p:clrMapOvr>
    <a:masterClrMapping/>
  </p:clrMapOvr>
  <p:transition spd="slow">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How Do Students Demonstrate Proficiency?</a:t>
            </a:r>
            <a:endParaRPr lang="en-US" dirty="0"/>
          </a:p>
        </p:txBody>
      </p:sp>
      <p:pic>
        <p:nvPicPr>
          <p:cNvPr id="6" name="Content Placeholder 5"/>
          <p:cNvPicPr>
            <a:picLocks noGrp="1" noChangeAspect="1"/>
          </p:cNvPicPr>
          <p:nvPr>
            <p:ph idx="1"/>
          </p:nvPr>
        </p:nvPicPr>
        <p:blipFill>
          <a:blip r:embed="rId2"/>
          <a:stretch>
            <a:fillRect/>
          </a:stretch>
        </p:blipFill>
        <p:spPr>
          <a:xfrm>
            <a:off x="804672" y="1911351"/>
            <a:ext cx="10119360" cy="4946649"/>
          </a:xfrm>
          <a:prstGeom prst="rect">
            <a:avLst/>
          </a:prstGeom>
        </p:spPr>
      </p:pic>
    </p:spTree>
    <p:extLst>
      <p:ext uri="{BB962C8B-B14F-4D97-AF65-F5344CB8AC3E}">
        <p14:creationId xmlns:p14="http://schemas.microsoft.com/office/powerpoint/2010/main" val="1035767588"/>
      </p:ext>
    </p:extLst>
  </p:cSld>
  <p:clrMapOvr>
    <a:masterClrMapping/>
  </p:clrMapOvr>
  <p:transition spd="slow">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1030069"/>
            <a:ext cx="3008313" cy="646331"/>
          </a:xfrm>
        </p:spPr>
        <p:txBody>
          <a:bodyPr/>
          <a:lstStyle/>
          <a:p>
            <a:pPr algn="ctr"/>
            <a:r>
              <a:rPr lang="en-US" dirty="0" smtClean="0"/>
              <a:t>Changing Policy Landscape</a:t>
            </a:r>
            <a:endParaRPr lang="en-US" dirty="0"/>
          </a:p>
        </p:txBody>
      </p:sp>
      <p:sp>
        <p:nvSpPr>
          <p:cNvPr id="4" name="Text Placeholder 3"/>
          <p:cNvSpPr>
            <a:spLocks noGrp="1"/>
          </p:cNvSpPr>
          <p:nvPr>
            <p:ph type="body" sz="half" idx="2"/>
          </p:nvPr>
        </p:nvSpPr>
        <p:spPr>
          <a:xfrm>
            <a:off x="1752600" y="1671222"/>
            <a:ext cx="4343400" cy="4958179"/>
          </a:xfrm>
        </p:spPr>
        <p:txBody>
          <a:bodyPr>
            <a:normAutofit lnSpcReduction="10000"/>
          </a:bodyPr>
          <a:lstStyle/>
          <a:p>
            <a:r>
              <a:rPr lang="en-US" u="sng" dirty="0" smtClean="0"/>
              <a:t>Federal Policy</a:t>
            </a:r>
          </a:p>
          <a:p>
            <a:pPr>
              <a:buFont typeface="Arial" pitchFamily="34" charset="0"/>
              <a:buChar char="•"/>
            </a:pPr>
            <a:r>
              <a:rPr lang="en-US" dirty="0" smtClean="0"/>
              <a:t>All states focus on preparing “college and career ready” graduates</a:t>
            </a:r>
          </a:p>
          <a:p>
            <a:pPr>
              <a:buFont typeface="Arial" pitchFamily="34" charset="0"/>
              <a:buChar char="•"/>
            </a:pPr>
            <a:endParaRPr lang="en-US" dirty="0" smtClean="0"/>
          </a:p>
          <a:p>
            <a:pPr>
              <a:buFont typeface="Arial" pitchFamily="34" charset="0"/>
              <a:buChar char="•"/>
            </a:pPr>
            <a:r>
              <a:rPr lang="en-US" dirty="0" smtClean="0"/>
              <a:t>National Common Core Standards and Assessments</a:t>
            </a:r>
          </a:p>
          <a:p>
            <a:pPr>
              <a:buFont typeface="Arial" pitchFamily="34" charset="0"/>
              <a:buChar char="•"/>
            </a:pPr>
            <a:endParaRPr lang="en-US" dirty="0" smtClean="0"/>
          </a:p>
          <a:p>
            <a:pPr>
              <a:buFont typeface="Arial" pitchFamily="34" charset="0"/>
              <a:buChar char="•"/>
            </a:pPr>
            <a:r>
              <a:rPr lang="en-US" dirty="0" smtClean="0"/>
              <a:t>New Assessment Systems based upon growth over time</a:t>
            </a:r>
          </a:p>
          <a:p>
            <a:pPr>
              <a:buFont typeface="Arial" pitchFamily="34" charset="0"/>
              <a:buChar char="•"/>
            </a:pPr>
            <a:endParaRPr lang="en-US" dirty="0" smtClean="0"/>
          </a:p>
          <a:p>
            <a:pPr>
              <a:buFont typeface="Arial" pitchFamily="34" charset="0"/>
              <a:buChar char="•"/>
            </a:pPr>
            <a:r>
              <a:rPr lang="en-US" dirty="0" smtClean="0"/>
              <a:t>Teacher and administrator evaluations include evidence of student growth</a:t>
            </a:r>
          </a:p>
          <a:p>
            <a:pPr>
              <a:buFont typeface="Arial" pitchFamily="34" charset="0"/>
              <a:buChar char="•"/>
            </a:pPr>
            <a:endParaRPr lang="en-US" dirty="0" smtClean="0"/>
          </a:p>
          <a:p>
            <a:pPr>
              <a:buFont typeface="Arial" pitchFamily="34" charset="0"/>
              <a:buChar char="•"/>
            </a:pPr>
            <a:r>
              <a:rPr lang="en-US" dirty="0" smtClean="0"/>
              <a:t>Reward excellence and aggressively intervene around school improvement</a:t>
            </a:r>
          </a:p>
          <a:p>
            <a:pPr>
              <a:buFont typeface="Arial" pitchFamily="34" charset="0"/>
              <a:buChar char="•"/>
            </a:pPr>
            <a:endParaRPr lang="en-US" dirty="0" smtClean="0"/>
          </a:p>
          <a:p>
            <a:pPr>
              <a:buFont typeface="Arial" pitchFamily="34" charset="0"/>
              <a:buChar char="•"/>
            </a:pPr>
            <a:r>
              <a:rPr lang="en-US" dirty="0" smtClean="0"/>
              <a:t>Promote a culture of college readiness and support</a:t>
            </a:r>
          </a:p>
          <a:p>
            <a:pPr>
              <a:buFont typeface="Arial" pitchFamily="34" charset="0"/>
              <a:buChar char="•"/>
            </a:pPr>
            <a:endParaRPr lang="en-US" dirty="0" smtClean="0"/>
          </a:p>
          <a:p>
            <a:pPr>
              <a:buFont typeface="Arial" pitchFamily="34" charset="0"/>
              <a:buChar char="•"/>
            </a:pPr>
            <a:r>
              <a:rPr lang="en-US" dirty="0" smtClean="0"/>
              <a:t>Race to the Top Grants</a:t>
            </a:r>
          </a:p>
          <a:p>
            <a:pPr>
              <a:buFont typeface="Arial" pitchFamily="34" charset="0"/>
              <a:buChar char="•"/>
            </a:pPr>
            <a:endParaRPr lang="en-US" dirty="0" smtClean="0"/>
          </a:p>
          <a:p>
            <a:pPr>
              <a:buFont typeface="Arial" pitchFamily="34" charset="0"/>
              <a:buChar char="•"/>
            </a:pPr>
            <a:r>
              <a:rPr lang="en-US" dirty="0" smtClean="0"/>
              <a:t>Turnaround Strategies and Innovation grants</a:t>
            </a:r>
            <a:endParaRPr lang="en-US" dirty="0"/>
          </a:p>
        </p:txBody>
      </p:sp>
      <p:pic>
        <p:nvPicPr>
          <p:cNvPr id="14337" name="Picture 1"/>
          <p:cNvPicPr>
            <a:picLocks noGrp="1" noChangeAspect="1" noChangeArrowheads="1"/>
          </p:cNvPicPr>
          <p:nvPr>
            <p:ph idx="1"/>
          </p:nvPr>
        </p:nvPicPr>
        <p:blipFill>
          <a:blip r:embed="rId2" cstate="print"/>
          <a:srcRect/>
          <a:stretch>
            <a:fillRect/>
          </a:stretch>
        </p:blipFill>
        <p:spPr bwMode="auto">
          <a:xfrm>
            <a:off x="6194070" y="1143000"/>
            <a:ext cx="4473931" cy="5715000"/>
          </a:xfrm>
          <a:prstGeom prst="rect">
            <a:avLst/>
          </a:prstGeom>
          <a:noFill/>
          <a:ln w="9525">
            <a:noFill/>
            <a:miter lim="800000"/>
            <a:headEnd/>
            <a:tailEnd/>
          </a:ln>
        </p:spPr>
      </p:pic>
    </p:spTree>
    <p:extLst>
      <p:ext uri="{BB962C8B-B14F-4D97-AF65-F5344CB8AC3E}">
        <p14:creationId xmlns:p14="http://schemas.microsoft.com/office/powerpoint/2010/main" val="2044618778"/>
      </p:ext>
    </p:extLst>
  </p:cSld>
  <p:clrMapOvr>
    <a:masterClrMapping/>
  </p:clrMapOvr>
  <p:transition spd="slow">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Line 2"/>
          <p:cNvSpPr>
            <a:spLocks noChangeShapeType="1"/>
          </p:cNvSpPr>
          <p:nvPr/>
        </p:nvSpPr>
        <p:spPr bwMode="auto">
          <a:xfrm>
            <a:off x="2438400" y="4267200"/>
            <a:ext cx="3048000" cy="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699" name="Line 3"/>
          <p:cNvSpPr>
            <a:spLocks noChangeShapeType="1"/>
          </p:cNvSpPr>
          <p:nvPr/>
        </p:nvSpPr>
        <p:spPr bwMode="auto">
          <a:xfrm>
            <a:off x="3962400" y="2819400"/>
            <a:ext cx="0" cy="15240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0" name="Freeform 4"/>
          <p:cNvSpPr>
            <a:spLocks/>
          </p:cNvSpPr>
          <p:nvPr/>
        </p:nvSpPr>
        <p:spPr bwMode="auto">
          <a:xfrm>
            <a:off x="2438400" y="2819400"/>
            <a:ext cx="3048000" cy="1371600"/>
          </a:xfrm>
          <a:custGeom>
            <a:avLst/>
            <a:gdLst>
              <a:gd name="T0" fmla="*/ 0 w 1632"/>
              <a:gd name="T1" fmla="*/ 2147483647 h 816"/>
              <a:gd name="T2" fmla="*/ 2147483647 w 1632"/>
              <a:gd name="T3" fmla="*/ 0 h 816"/>
              <a:gd name="T4" fmla="*/ 2147483647 w 1632"/>
              <a:gd name="T5" fmla="*/ 2147483647 h 816"/>
              <a:gd name="T6" fmla="*/ 0 60000 65536"/>
              <a:gd name="T7" fmla="*/ 0 60000 65536"/>
              <a:gd name="T8" fmla="*/ 0 60000 65536"/>
              <a:gd name="T9" fmla="*/ 0 w 1632"/>
              <a:gd name="T10" fmla="*/ 0 h 816"/>
              <a:gd name="T11" fmla="*/ 1632 w 1632"/>
              <a:gd name="T12" fmla="*/ 816 h 816"/>
            </a:gdLst>
            <a:ahLst/>
            <a:cxnLst>
              <a:cxn ang="T6">
                <a:pos x="T0" y="T1"/>
              </a:cxn>
              <a:cxn ang="T7">
                <a:pos x="T2" y="T3"/>
              </a:cxn>
              <a:cxn ang="T8">
                <a:pos x="T4" y="T5"/>
              </a:cxn>
            </a:cxnLst>
            <a:rect l="T9" t="T10" r="T11" b="T12"/>
            <a:pathLst>
              <a:path w="1632" h="816">
                <a:moveTo>
                  <a:pt x="0" y="816"/>
                </a:moveTo>
                <a:cubicBezTo>
                  <a:pt x="272" y="408"/>
                  <a:pt x="544" y="0"/>
                  <a:pt x="816" y="0"/>
                </a:cubicBezTo>
                <a:cubicBezTo>
                  <a:pt x="1088" y="0"/>
                  <a:pt x="1488" y="680"/>
                  <a:pt x="1632" y="816"/>
                </a:cubicBezTo>
              </a:path>
            </a:pathLst>
          </a:custGeom>
          <a:noFill/>
          <a:ln w="28575">
            <a:solidFill>
              <a:srgbClr val="FF0000"/>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1" name="Line 5"/>
          <p:cNvSpPr>
            <a:spLocks noChangeShapeType="1"/>
          </p:cNvSpPr>
          <p:nvPr/>
        </p:nvSpPr>
        <p:spPr bwMode="auto">
          <a:xfrm>
            <a:off x="5715000" y="3505200"/>
            <a:ext cx="685800" cy="0"/>
          </a:xfrm>
          <a:prstGeom prst="line">
            <a:avLst/>
          </a:prstGeom>
          <a:noFill/>
          <a:ln w="76200">
            <a:solidFill>
              <a:schemeClr val="tx1"/>
            </a:solidFill>
            <a:round/>
            <a:headEnd/>
            <a:tailEnd type="triangle" w="med" len="me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2" name="Line 6"/>
          <p:cNvSpPr>
            <a:spLocks noChangeShapeType="1"/>
          </p:cNvSpPr>
          <p:nvPr/>
        </p:nvSpPr>
        <p:spPr bwMode="auto">
          <a:xfrm>
            <a:off x="7086600" y="4191000"/>
            <a:ext cx="2667000" cy="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3" name="Line 7"/>
          <p:cNvSpPr>
            <a:spLocks noChangeShapeType="1"/>
          </p:cNvSpPr>
          <p:nvPr/>
        </p:nvSpPr>
        <p:spPr bwMode="auto">
          <a:xfrm>
            <a:off x="7086600" y="2209800"/>
            <a:ext cx="0" cy="19812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4" name="Line 8"/>
          <p:cNvSpPr>
            <a:spLocks noChangeShapeType="1"/>
          </p:cNvSpPr>
          <p:nvPr/>
        </p:nvSpPr>
        <p:spPr bwMode="auto">
          <a:xfrm flipV="1">
            <a:off x="7086600" y="2057400"/>
            <a:ext cx="2667000" cy="2133600"/>
          </a:xfrm>
          <a:prstGeom prst="line">
            <a:avLst/>
          </a:prstGeom>
          <a:noFill/>
          <a:ln w="28575">
            <a:solidFill>
              <a:srgbClr val="FF0000"/>
            </a:solidFill>
            <a:round/>
            <a:headEnd/>
            <a:tailEnd type="triangle" w="med" len="me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5" name="Text Box 9"/>
          <p:cNvSpPr txBox="1">
            <a:spLocks noChangeArrowheads="1"/>
          </p:cNvSpPr>
          <p:nvPr/>
        </p:nvSpPr>
        <p:spPr bwMode="auto">
          <a:xfrm>
            <a:off x="7467600" y="4495800"/>
            <a:ext cx="2209800" cy="641350"/>
          </a:xfrm>
          <a:prstGeom prst="rect">
            <a:avLst/>
          </a:prstGeom>
          <a:noFill/>
          <a:ln w="9525">
            <a:noFill/>
            <a:miter lim="800000"/>
            <a:headEnd/>
            <a:tailEnd/>
          </a:ln>
        </p:spPr>
        <p:txBody>
          <a:bodyPr>
            <a:spAutoFit/>
          </a:bodyPr>
          <a:lstStyle/>
          <a:p>
            <a:pPr algn="ctr" fontAlgn="base">
              <a:spcBef>
                <a:spcPct val="50000"/>
              </a:spcBef>
              <a:spcAft>
                <a:spcPct val="0"/>
              </a:spcAft>
            </a:pPr>
            <a:endParaRPr lang="en-US" sz="3600">
              <a:solidFill>
                <a:srgbClr val="000000"/>
              </a:solidFill>
              <a:latin typeface="Times New Roman" pitchFamily="-111" charset="0"/>
              <a:ea typeface="ＭＳ Ｐゴシック" pitchFamily="-111" charset="-128"/>
            </a:endParaRPr>
          </a:p>
        </p:txBody>
      </p:sp>
      <p:sp>
        <p:nvSpPr>
          <p:cNvPr id="29706" name="Text Box 10"/>
          <p:cNvSpPr txBox="1">
            <a:spLocks noChangeArrowheads="1"/>
          </p:cNvSpPr>
          <p:nvPr/>
        </p:nvSpPr>
        <p:spPr bwMode="auto">
          <a:xfrm>
            <a:off x="7315200" y="4343400"/>
            <a:ext cx="2590800" cy="274638"/>
          </a:xfrm>
          <a:prstGeom prst="rect">
            <a:avLst/>
          </a:prstGeom>
          <a:noFill/>
          <a:ln w="9525">
            <a:noFill/>
            <a:miter lim="800000"/>
            <a:headEnd/>
            <a:tailEnd/>
          </a:ln>
        </p:spPr>
        <p:txBody>
          <a:bodyPr>
            <a:spAutoFit/>
          </a:bodyPr>
          <a:lstStyle/>
          <a:p>
            <a:pPr fontAlgn="base">
              <a:spcBef>
                <a:spcPct val="50000"/>
              </a:spcBef>
              <a:spcAft>
                <a:spcPct val="0"/>
              </a:spcAft>
            </a:pPr>
            <a:r>
              <a:rPr lang="en-US" sz="1200">
                <a:solidFill>
                  <a:srgbClr val="000000"/>
                </a:solidFill>
                <a:latin typeface="Times New Roman" pitchFamily="-111" charset="0"/>
                <a:ea typeface="ＭＳ Ｐゴシック" pitchFamily="-111" charset="-128"/>
              </a:rPr>
              <a:t>3          5              8           10         12</a:t>
            </a:r>
          </a:p>
        </p:txBody>
      </p:sp>
      <p:sp>
        <p:nvSpPr>
          <p:cNvPr id="29707" name="Line 11"/>
          <p:cNvSpPr>
            <a:spLocks noChangeShapeType="1"/>
          </p:cNvSpPr>
          <p:nvPr/>
        </p:nvSpPr>
        <p:spPr bwMode="auto">
          <a:xfrm>
            <a:off x="7391400" y="3962400"/>
            <a:ext cx="0" cy="2286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8" name="Line 12"/>
          <p:cNvSpPr>
            <a:spLocks noChangeShapeType="1"/>
          </p:cNvSpPr>
          <p:nvPr/>
        </p:nvSpPr>
        <p:spPr bwMode="auto">
          <a:xfrm>
            <a:off x="7924800" y="3505200"/>
            <a:ext cx="0" cy="6858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09" name="Line 13"/>
          <p:cNvSpPr>
            <a:spLocks noChangeShapeType="1"/>
          </p:cNvSpPr>
          <p:nvPr/>
        </p:nvSpPr>
        <p:spPr bwMode="auto">
          <a:xfrm>
            <a:off x="8534400" y="3048000"/>
            <a:ext cx="0" cy="11430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10" name="Line 14"/>
          <p:cNvSpPr>
            <a:spLocks noChangeShapeType="1"/>
          </p:cNvSpPr>
          <p:nvPr/>
        </p:nvSpPr>
        <p:spPr bwMode="auto">
          <a:xfrm flipV="1">
            <a:off x="8991600" y="2667000"/>
            <a:ext cx="0" cy="15240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11" name="Line 15"/>
          <p:cNvSpPr>
            <a:spLocks noChangeShapeType="1"/>
          </p:cNvSpPr>
          <p:nvPr/>
        </p:nvSpPr>
        <p:spPr bwMode="auto">
          <a:xfrm>
            <a:off x="9525000" y="2286000"/>
            <a:ext cx="0" cy="0"/>
          </a:xfrm>
          <a:prstGeom prst="line">
            <a:avLst/>
          </a:prstGeom>
          <a:noFill/>
          <a:ln w="9525">
            <a:solidFill>
              <a:schemeClr val="tx1"/>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12" name="Line 16"/>
          <p:cNvSpPr>
            <a:spLocks noChangeShapeType="1"/>
          </p:cNvSpPr>
          <p:nvPr/>
        </p:nvSpPr>
        <p:spPr bwMode="auto">
          <a:xfrm>
            <a:off x="9525000" y="2286000"/>
            <a:ext cx="0" cy="1905000"/>
          </a:xfrm>
          <a:prstGeom prst="line">
            <a:avLst/>
          </a:prstGeom>
          <a:noFill/>
          <a:ln w="28575">
            <a:solidFill>
              <a:schemeClr val="accent2"/>
            </a:solidFill>
            <a:round/>
            <a:headEnd/>
            <a:tailEnd/>
          </a:ln>
        </p:spPr>
        <p:txBody>
          <a:bodyPr/>
          <a:lstStyle/>
          <a:p>
            <a:pPr algn="ctr" fontAlgn="base">
              <a:spcBef>
                <a:spcPct val="0"/>
              </a:spcBef>
              <a:spcAft>
                <a:spcPct val="0"/>
              </a:spcAft>
            </a:pPr>
            <a:endParaRPr lang="en-US">
              <a:solidFill>
                <a:srgbClr val="000000"/>
              </a:solidFill>
              <a:ea typeface="ＭＳ Ｐゴシック" pitchFamily="-111" charset="-128"/>
            </a:endParaRPr>
          </a:p>
        </p:txBody>
      </p:sp>
      <p:sp>
        <p:nvSpPr>
          <p:cNvPr id="29713" name="Text Box 17"/>
          <p:cNvSpPr txBox="1">
            <a:spLocks noChangeArrowheads="1"/>
          </p:cNvSpPr>
          <p:nvPr/>
        </p:nvSpPr>
        <p:spPr bwMode="auto">
          <a:xfrm>
            <a:off x="2057400" y="1066800"/>
            <a:ext cx="7162800" cy="1098550"/>
          </a:xfrm>
          <a:prstGeom prst="rect">
            <a:avLst/>
          </a:prstGeom>
          <a:noFill/>
          <a:ln w="9525">
            <a:noFill/>
            <a:miter lim="800000"/>
            <a:headEnd/>
            <a:tailEnd/>
          </a:ln>
        </p:spPr>
        <p:txBody>
          <a:bodyPr>
            <a:spAutoFit/>
          </a:bodyPr>
          <a:lstStyle/>
          <a:p>
            <a:pPr algn="ctr" fontAlgn="base">
              <a:spcBef>
                <a:spcPct val="50000"/>
              </a:spcBef>
              <a:spcAft>
                <a:spcPct val="0"/>
              </a:spcAft>
            </a:pPr>
            <a:r>
              <a:rPr lang="en-US" sz="3600">
                <a:solidFill>
                  <a:srgbClr val="000000"/>
                </a:solidFill>
                <a:latin typeface="Impact" pitchFamily="-111" charset="0"/>
                <a:ea typeface="ＭＳ Ｐゴシック" pitchFamily="-111" charset="-128"/>
              </a:rPr>
              <a:t>The Essential Shift</a:t>
            </a:r>
          </a:p>
          <a:p>
            <a:pPr algn="ctr" fontAlgn="base">
              <a:spcBef>
                <a:spcPct val="50000"/>
              </a:spcBef>
              <a:spcAft>
                <a:spcPct val="0"/>
              </a:spcAft>
            </a:pPr>
            <a:r>
              <a:rPr lang="en-US" sz="2000">
                <a:solidFill>
                  <a:srgbClr val="000000"/>
                </a:solidFill>
                <a:latin typeface="Impact" pitchFamily="-111" charset="0"/>
                <a:ea typeface="ＭＳ Ｐゴシック" pitchFamily="-111" charset="-128"/>
              </a:rPr>
              <a:t>Focus on Proficiency for All Students</a:t>
            </a:r>
          </a:p>
        </p:txBody>
      </p:sp>
      <p:sp>
        <p:nvSpPr>
          <p:cNvPr id="29714" name="Text Box 18"/>
          <p:cNvSpPr txBox="1">
            <a:spLocks noChangeArrowheads="1"/>
          </p:cNvSpPr>
          <p:nvPr/>
        </p:nvSpPr>
        <p:spPr bwMode="auto">
          <a:xfrm>
            <a:off x="2498726" y="4532314"/>
            <a:ext cx="3063875" cy="274637"/>
          </a:xfrm>
          <a:prstGeom prst="rect">
            <a:avLst/>
          </a:prstGeom>
          <a:noFill/>
          <a:ln w="9525">
            <a:noFill/>
            <a:miter lim="800000"/>
            <a:headEnd/>
            <a:tailEnd/>
          </a:ln>
        </p:spPr>
        <p:txBody>
          <a:bodyPr>
            <a:spAutoFit/>
          </a:bodyPr>
          <a:lstStyle/>
          <a:p>
            <a:pPr algn="ctr" fontAlgn="base">
              <a:spcBef>
                <a:spcPct val="0"/>
              </a:spcBef>
              <a:spcAft>
                <a:spcPct val="0"/>
              </a:spcAft>
            </a:pPr>
            <a:endParaRPr lang="en-US" sz="1200">
              <a:solidFill>
                <a:srgbClr val="000000"/>
              </a:solidFill>
              <a:latin typeface="Times New Roman" pitchFamily="-111" charset="0"/>
              <a:ea typeface="ＭＳ Ｐゴシック" pitchFamily="-111" charset="-128"/>
            </a:endParaRPr>
          </a:p>
        </p:txBody>
      </p:sp>
      <p:sp>
        <p:nvSpPr>
          <p:cNvPr id="29715" name="Text Box 19"/>
          <p:cNvSpPr txBox="1">
            <a:spLocks noChangeArrowheads="1"/>
          </p:cNvSpPr>
          <p:nvPr/>
        </p:nvSpPr>
        <p:spPr bwMode="auto">
          <a:xfrm>
            <a:off x="2438400" y="4724401"/>
            <a:ext cx="3276600" cy="2215991"/>
          </a:xfrm>
          <a:prstGeom prst="rect">
            <a:avLst/>
          </a:prstGeom>
          <a:noFill/>
          <a:ln w="9525">
            <a:noFill/>
            <a:miter lim="800000"/>
            <a:headEnd/>
            <a:tailEnd/>
          </a:ln>
        </p:spPr>
        <p:txBody>
          <a:bodyPr>
            <a:spAutoFit/>
          </a:bodyPr>
          <a:lstStyle/>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Student learning outcomes are assumed to follow a “normal” distribution.</a:t>
            </a:r>
          </a:p>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It is expected that some will excel, some will fail and most will be in the middle.</a:t>
            </a:r>
          </a:p>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The impact of demographic variables explains and limits student achievement</a:t>
            </a:r>
          </a:p>
          <a:p>
            <a:pPr algn="ctr" fontAlgn="base">
              <a:spcBef>
                <a:spcPct val="50000"/>
              </a:spcBef>
              <a:spcAft>
                <a:spcPct val="0"/>
              </a:spcAft>
            </a:pPr>
            <a:endParaRPr lang="en-US" sz="1200">
              <a:solidFill>
                <a:srgbClr val="000000"/>
              </a:solidFill>
              <a:latin typeface="Arial Black" pitchFamily="-111" charset="0"/>
              <a:ea typeface="ＭＳ Ｐゴシック" pitchFamily="-111" charset="-128"/>
            </a:endParaRPr>
          </a:p>
        </p:txBody>
      </p:sp>
      <p:sp>
        <p:nvSpPr>
          <p:cNvPr id="29716" name="Text Box 20"/>
          <p:cNvSpPr txBox="1">
            <a:spLocks noChangeArrowheads="1"/>
          </p:cNvSpPr>
          <p:nvPr/>
        </p:nvSpPr>
        <p:spPr bwMode="auto">
          <a:xfrm>
            <a:off x="6477000" y="4724400"/>
            <a:ext cx="3657600" cy="2286000"/>
          </a:xfrm>
          <a:prstGeom prst="rect">
            <a:avLst/>
          </a:prstGeom>
          <a:noFill/>
          <a:ln w="9525">
            <a:noFill/>
            <a:miter lim="800000"/>
            <a:headEnd/>
            <a:tailEnd/>
          </a:ln>
        </p:spPr>
        <p:txBody>
          <a:bodyPr>
            <a:spAutoFit/>
          </a:bodyPr>
          <a:lstStyle/>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Student learning outcomes are the result of time, effort and appropriate opportunities to learn</a:t>
            </a:r>
          </a:p>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It is expected that ALL students can and will learn at a high level.</a:t>
            </a:r>
          </a:p>
          <a:p>
            <a:pPr fontAlgn="base">
              <a:spcBef>
                <a:spcPct val="50000"/>
              </a:spcBef>
              <a:spcAft>
                <a:spcPct val="0"/>
              </a:spcAft>
              <a:buFontTx/>
              <a:buChar char="•"/>
            </a:pPr>
            <a:r>
              <a:rPr lang="en-US" sz="1200">
                <a:solidFill>
                  <a:srgbClr val="000000"/>
                </a:solidFill>
                <a:latin typeface="Arial Black" pitchFamily="-111" charset="0"/>
                <a:ea typeface="ＭＳ Ｐゴシック" pitchFamily="-111" charset="-128"/>
              </a:rPr>
              <a:t>The impact of demographic variables is to help identify goals and to target appropriate instructional strategies</a:t>
            </a:r>
          </a:p>
          <a:p>
            <a:pPr fontAlgn="base">
              <a:spcBef>
                <a:spcPct val="50000"/>
              </a:spcBef>
              <a:spcAft>
                <a:spcPct val="0"/>
              </a:spcAft>
              <a:buFontTx/>
              <a:buChar char="•"/>
            </a:pPr>
            <a:endParaRPr lang="en-US" sz="1200">
              <a:solidFill>
                <a:srgbClr val="000000"/>
              </a:solidFill>
              <a:latin typeface="Arial Black" pitchFamily="-111" charset="0"/>
              <a:ea typeface="ＭＳ Ｐゴシック" pitchFamily="-111" charset="-128"/>
            </a:endParaRPr>
          </a:p>
          <a:p>
            <a:pPr algn="ctr" fontAlgn="base">
              <a:spcBef>
                <a:spcPct val="50000"/>
              </a:spcBef>
              <a:spcAft>
                <a:spcPct val="0"/>
              </a:spcAft>
            </a:pPr>
            <a:endParaRPr lang="en-US" sz="1200">
              <a:solidFill>
                <a:srgbClr val="000000"/>
              </a:solidFill>
              <a:latin typeface="Arial Black" pitchFamily="-111" charset="0"/>
              <a:ea typeface="ＭＳ Ｐゴシック" pitchFamily="-111" charset="-128"/>
            </a:endParaRPr>
          </a:p>
        </p:txBody>
      </p:sp>
    </p:spTree>
    <p:extLst>
      <p:ext uri="{BB962C8B-B14F-4D97-AF65-F5344CB8AC3E}">
        <p14:creationId xmlns:p14="http://schemas.microsoft.com/office/powerpoint/2010/main" val="3353009134"/>
      </p:ext>
    </p:extLst>
  </p:cSld>
  <p:clrMapOvr>
    <a:masterClrMapping/>
  </p:clrMapOvr>
  <p:transition spd="slow">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eaLnBrk="1" hangingPunct="1"/>
            <a:r>
              <a:rPr lang="en-US" smtClean="0"/>
              <a:t>The Challenge</a:t>
            </a:r>
          </a:p>
        </p:txBody>
      </p:sp>
      <p:sp>
        <p:nvSpPr>
          <p:cNvPr id="36867" name="Rectangle 3"/>
          <p:cNvSpPr>
            <a:spLocks noGrp="1" noChangeArrowheads="1"/>
          </p:cNvSpPr>
          <p:nvPr>
            <p:ph type="body" idx="1"/>
          </p:nvPr>
        </p:nvSpPr>
        <p:spPr>
          <a:xfrm>
            <a:off x="1981200" y="1828800"/>
            <a:ext cx="8382000" cy="5570756"/>
          </a:xfrm>
        </p:spPr>
        <p:txBody>
          <a:bodyPr/>
          <a:lstStyle/>
          <a:p>
            <a:pPr eaLnBrk="1" hangingPunct="1">
              <a:buFontTx/>
              <a:buChar char="•"/>
            </a:pPr>
            <a:r>
              <a:rPr lang="en-US" dirty="0" smtClean="0"/>
              <a:t>We are asking our educational systems to accomplish something they have never accomplished before.</a:t>
            </a:r>
          </a:p>
          <a:p>
            <a:pPr lvl="1" eaLnBrk="1" hangingPunct="1">
              <a:buFontTx/>
              <a:buChar char="–"/>
            </a:pPr>
            <a:r>
              <a:rPr lang="en-US" u="sng" dirty="0" smtClean="0">
                <a:ea typeface="ＭＳ Ｐゴシック" pitchFamily="-111" charset="-128"/>
              </a:rPr>
              <a:t>Technical change</a:t>
            </a:r>
            <a:r>
              <a:rPr lang="en-US" dirty="0" smtClean="0">
                <a:ea typeface="ＭＳ Ｐゴシック" pitchFamily="-111" charset="-128"/>
              </a:rPr>
              <a:t>: knowledge is readily available</a:t>
            </a:r>
          </a:p>
          <a:p>
            <a:pPr lvl="1" eaLnBrk="1" hangingPunct="1">
              <a:buFontTx/>
              <a:buChar char="–"/>
            </a:pPr>
            <a:r>
              <a:rPr lang="en-US" u="sng" dirty="0" smtClean="0">
                <a:ea typeface="ＭＳ Ｐゴシック" pitchFamily="-111" charset="-128"/>
              </a:rPr>
              <a:t>Adaptive Challenge</a:t>
            </a:r>
            <a:r>
              <a:rPr lang="en-US" dirty="0" smtClean="0">
                <a:ea typeface="ＭＳ Ｐゴシック" pitchFamily="-111" charset="-128"/>
              </a:rPr>
              <a:t>: requires significant new knowledge and experimentation</a:t>
            </a:r>
          </a:p>
          <a:p>
            <a:pPr lvl="2" eaLnBrk="1" hangingPunct="1">
              <a:buFontTx/>
              <a:buChar char="•"/>
            </a:pPr>
            <a:r>
              <a:rPr lang="en-US" dirty="0" smtClean="0">
                <a:ea typeface="ＭＳ Ｐゴシック" pitchFamily="-111" charset="-128"/>
              </a:rPr>
              <a:t>Commit to the goal</a:t>
            </a:r>
          </a:p>
          <a:p>
            <a:pPr lvl="2" eaLnBrk="1" hangingPunct="1">
              <a:buFontTx/>
              <a:buChar char="•"/>
            </a:pPr>
            <a:r>
              <a:rPr lang="en-US" dirty="0" smtClean="0">
                <a:ea typeface="ＭＳ Ｐゴシック" pitchFamily="-111" charset="-128"/>
              </a:rPr>
              <a:t>Admit that we do not know everything</a:t>
            </a:r>
          </a:p>
          <a:p>
            <a:pPr lvl="2" eaLnBrk="1" hangingPunct="1">
              <a:buFontTx/>
              <a:buChar char="•"/>
            </a:pPr>
            <a:r>
              <a:rPr lang="en-US" dirty="0" smtClean="0">
                <a:ea typeface="ＭＳ Ｐゴシック" pitchFamily="-111" charset="-128"/>
              </a:rPr>
              <a:t>Form Learning Communities</a:t>
            </a:r>
          </a:p>
          <a:p>
            <a:pPr lvl="2" algn="r" eaLnBrk="1" hangingPunct="1"/>
            <a:r>
              <a:rPr lang="en-US" sz="1200" dirty="0">
                <a:ea typeface="ＭＳ Ｐゴシック" pitchFamily="-111" charset="-128"/>
              </a:rPr>
              <a:t>See Ron Heifetz, </a:t>
            </a:r>
            <a:r>
              <a:rPr lang="en-US" sz="1200" i="1" dirty="0">
                <a:ea typeface="ＭＳ Ｐゴシック" pitchFamily="-111" charset="-128"/>
              </a:rPr>
              <a:t>Leadership on the Line</a:t>
            </a:r>
          </a:p>
          <a:p>
            <a:pPr lvl="2" eaLnBrk="1" hangingPunct="1">
              <a:buFontTx/>
              <a:buChar char="•"/>
            </a:pPr>
            <a:endParaRPr lang="en-US" dirty="0" smtClean="0">
              <a:ea typeface="ＭＳ Ｐゴシック" pitchFamily="-111" charset="-128"/>
            </a:endParaRPr>
          </a:p>
        </p:txBody>
      </p:sp>
    </p:spTree>
    <p:extLst>
      <p:ext uri="{BB962C8B-B14F-4D97-AF65-F5344CB8AC3E}">
        <p14:creationId xmlns:p14="http://schemas.microsoft.com/office/powerpoint/2010/main" val="467232627"/>
      </p:ext>
    </p:extLst>
  </p:cSld>
  <p:clrMapOvr>
    <a:masterClrMapping/>
  </p:clrMapOvr>
  <p:transition spd="slow">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1066800"/>
            <a:ext cx="3008313" cy="655088"/>
          </a:xfrm>
        </p:spPr>
        <p:txBody>
          <a:bodyPr/>
          <a:lstStyle/>
          <a:p>
            <a:pPr algn="ctr"/>
            <a:r>
              <a:rPr lang="en-US" dirty="0" smtClean="0"/>
              <a:t>Changing Policy Landscape</a:t>
            </a:r>
            <a:endParaRPr lang="en-US" dirty="0"/>
          </a:p>
        </p:txBody>
      </p:sp>
      <p:sp>
        <p:nvSpPr>
          <p:cNvPr id="4" name="Text Placeholder 3"/>
          <p:cNvSpPr>
            <a:spLocks noGrp="1"/>
          </p:cNvSpPr>
          <p:nvPr>
            <p:ph type="body" sz="half" idx="2"/>
          </p:nvPr>
        </p:nvSpPr>
        <p:spPr>
          <a:xfrm>
            <a:off x="1981200" y="1676401"/>
            <a:ext cx="3733800" cy="5029200"/>
          </a:xfrm>
        </p:spPr>
        <p:txBody>
          <a:bodyPr>
            <a:normAutofit/>
          </a:bodyPr>
          <a:lstStyle/>
          <a:p>
            <a:pPr>
              <a:buFont typeface="Arial" pitchFamily="34" charset="0"/>
              <a:buChar char="•"/>
            </a:pPr>
            <a:r>
              <a:rPr lang="en-US" dirty="0" smtClean="0"/>
              <a:t>Governor Kitzhaber’s Executive Order creating the Oregon Investment Team and initiating PK-20 integrated governance structure</a:t>
            </a:r>
          </a:p>
          <a:p>
            <a:pPr>
              <a:buFont typeface="Arial" pitchFamily="34" charset="0"/>
              <a:buChar char="•"/>
            </a:pPr>
            <a:endParaRPr lang="en-US" dirty="0" smtClean="0"/>
          </a:p>
          <a:p>
            <a:pPr>
              <a:buFont typeface="Arial" pitchFamily="34" charset="0"/>
              <a:buChar char="•"/>
            </a:pPr>
            <a:r>
              <a:rPr lang="en-US" dirty="0" smtClean="0"/>
              <a:t>Expectation that the educational system will be more fluid and based on proficiency, not seat time</a:t>
            </a:r>
          </a:p>
          <a:p>
            <a:pPr>
              <a:buFont typeface="Arial" pitchFamily="34" charset="0"/>
              <a:buChar char="•"/>
            </a:pPr>
            <a:endParaRPr lang="en-US" dirty="0" smtClean="0"/>
          </a:p>
          <a:p>
            <a:pPr>
              <a:buFont typeface="Arial" pitchFamily="34" charset="0"/>
              <a:buChar char="•"/>
            </a:pPr>
            <a:r>
              <a:rPr lang="en-US" dirty="0" smtClean="0"/>
              <a:t>Creation of a single state board of education and elimination of the elected position of Superintendent of Public Instruction</a:t>
            </a:r>
          </a:p>
          <a:p>
            <a:pPr>
              <a:buFont typeface="Arial" pitchFamily="34" charset="0"/>
              <a:buChar char="•"/>
            </a:pPr>
            <a:endParaRPr lang="en-US" dirty="0" smtClean="0"/>
          </a:p>
          <a:p>
            <a:pPr>
              <a:buFont typeface="Arial" pitchFamily="34" charset="0"/>
              <a:buChar char="•"/>
            </a:pPr>
            <a:r>
              <a:rPr lang="en-US" dirty="0" smtClean="0"/>
              <a:t>Focus is on meeting the state’s “40-40-20” goals of a rigorous diploma and post-secondary readiness for all graduates.</a:t>
            </a:r>
          </a:p>
          <a:p>
            <a:pPr>
              <a:buFont typeface="Arial" pitchFamily="34" charset="0"/>
              <a:buChar char="•"/>
            </a:pPr>
            <a:endParaRPr lang="en-US" dirty="0" smtClean="0"/>
          </a:p>
          <a:p>
            <a:pPr>
              <a:buFont typeface="Arial" pitchFamily="34" charset="0"/>
              <a:buChar char="•"/>
            </a:pPr>
            <a:r>
              <a:rPr lang="en-US" dirty="0" smtClean="0"/>
              <a:t>Attainment of the diploma means guaranteed entry into the OUS system</a:t>
            </a:r>
          </a:p>
          <a:p>
            <a:endParaRPr lang="en-US" dirty="0" smtClean="0"/>
          </a:p>
        </p:txBody>
      </p:sp>
      <p:pic>
        <p:nvPicPr>
          <p:cNvPr id="13313" name="Picture 1"/>
          <p:cNvPicPr>
            <a:picLocks noGrp="1" noChangeAspect="1" noChangeArrowheads="1"/>
          </p:cNvPicPr>
          <p:nvPr>
            <p:ph idx="1"/>
          </p:nvPr>
        </p:nvPicPr>
        <p:blipFill>
          <a:blip r:embed="rId2" cstate="print"/>
          <a:srcRect/>
          <a:stretch>
            <a:fillRect/>
          </a:stretch>
        </p:blipFill>
        <p:spPr bwMode="auto">
          <a:xfrm>
            <a:off x="6019800" y="1309688"/>
            <a:ext cx="4419600" cy="5395913"/>
          </a:xfrm>
          <a:prstGeom prst="rect">
            <a:avLst/>
          </a:prstGeom>
          <a:noFill/>
          <a:ln w="9525">
            <a:noFill/>
            <a:miter lim="800000"/>
            <a:headEnd/>
            <a:tailEnd/>
          </a:ln>
        </p:spPr>
      </p:pic>
    </p:spTree>
    <p:extLst>
      <p:ext uri="{BB962C8B-B14F-4D97-AF65-F5344CB8AC3E}">
        <p14:creationId xmlns:p14="http://schemas.microsoft.com/office/powerpoint/2010/main" val="1874064966"/>
      </p:ext>
    </p:extLst>
  </p:cSld>
  <p:clrMapOvr>
    <a:masterClrMapping/>
  </p:clrMapOvr>
  <p:transition spd="slow">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639762"/>
          </a:xfrm>
        </p:spPr>
        <p:txBody>
          <a:bodyPr>
            <a:normAutofit fontScale="90000"/>
          </a:bodyPr>
          <a:lstStyle/>
          <a:p>
            <a:r>
              <a:rPr lang="en-US" dirty="0" smtClean="0"/>
              <a:t>Oregon Restructured</a:t>
            </a:r>
            <a:endParaRPr lang="en-US" dirty="0"/>
          </a:p>
        </p:txBody>
      </p:sp>
      <p:sp>
        <p:nvSpPr>
          <p:cNvPr id="3" name="Content Placeholder 2"/>
          <p:cNvSpPr>
            <a:spLocks noGrp="1"/>
          </p:cNvSpPr>
          <p:nvPr>
            <p:ph idx="1"/>
          </p:nvPr>
        </p:nvSpPr>
        <p:spPr>
          <a:xfrm>
            <a:off x="1981200" y="1066800"/>
            <a:ext cx="8229600" cy="5562600"/>
          </a:xfrm>
        </p:spPr>
        <p:txBody>
          <a:bodyPr>
            <a:noAutofit/>
          </a:bodyPr>
          <a:lstStyle/>
          <a:p>
            <a:r>
              <a:rPr lang="en-US" sz="1800" dirty="0"/>
              <a:t>Budget and revised revenue forecast. Approved $5.577B +$100M from Education Stability Fund; total </a:t>
            </a:r>
            <a:r>
              <a:rPr lang="en-US" sz="1800" b="1" dirty="0"/>
              <a:t>$5.7B. $1B short of Essential Budget Level. </a:t>
            </a:r>
            <a:r>
              <a:rPr lang="en-US" sz="1800" dirty="0"/>
              <a:t>$3.04 Billion short of Quality Education Model</a:t>
            </a:r>
          </a:p>
          <a:p>
            <a:r>
              <a:rPr lang="en-US" sz="1800" b="1" dirty="0">
                <a:solidFill>
                  <a:srgbClr val="FF0000"/>
                </a:solidFill>
              </a:rPr>
              <a:t>SB253</a:t>
            </a:r>
            <a:r>
              <a:rPr lang="en-US" sz="1800" dirty="0"/>
              <a:t>-Established 40-40-20 state education goal by 2025</a:t>
            </a:r>
          </a:p>
          <a:p>
            <a:r>
              <a:rPr lang="en-US" sz="1800" b="1" dirty="0">
                <a:solidFill>
                  <a:srgbClr val="FF0000"/>
                </a:solidFill>
              </a:rPr>
              <a:t>SB909</a:t>
            </a:r>
            <a:r>
              <a:rPr lang="en-US" sz="1800" dirty="0"/>
              <a:t>-Governor’s restructuring plan—Oregon Education Investment Board</a:t>
            </a:r>
          </a:p>
          <a:p>
            <a:r>
              <a:rPr lang="en-US" sz="1800" b="1" dirty="0"/>
              <a:t>SB242</a:t>
            </a:r>
            <a:r>
              <a:rPr lang="en-US" sz="1800" dirty="0"/>
              <a:t>-Creates the Higher Education Coordinating Commission</a:t>
            </a:r>
          </a:p>
          <a:p>
            <a:r>
              <a:rPr lang="en-US" sz="1800" b="1" dirty="0"/>
              <a:t>SB552/HB2934</a:t>
            </a:r>
            <a:r>
              <a:rPr lang="en-US" sz="1800" dirty="0"/>
              <a:t>-Created an appointed State Superintendent of Public Instruction to be known as the Chief Education Officer</a:t>
            </a:r>
          </a:p>
          <a:p>
            <a:r>
              <a:rPr lang="en-US" sz="1800" b="1" dirty="0">
                <a:solidFill>
                  <a:srgbClr val="FF0000"/>
                </a:solidFill>
              </a:rPr>
              <a:t>SB290</a:t>
            </a:r>
            <a:r>
              <a:rPr lang="en-US" sz="1800" b="1" dirty="0"/>
              <a:t> </a:t>
            </a:r>
            <a:r>
              <a:rPr lang="en-US" sz="1800" dirty="0"/>
              <a:t>Alter teacher and principal evaluation process-core teacher standards-multiple performance measures</a:t>
            </a:r>
          </a:p>
          <a:p>
            <a:r>
              <a:rPr lang="en-US" sz="1800" b="1" dirty="0"/>
              <a:t>SB252</a:t>
            </a:r>
            <a:r>
              <a:rPr lang="en-US" sz="1800" dirty="0"/>
              <a:t>-collaboration fund to support redesign of professional development</a:t>
            </a:r>
          </a:p>
          <a:p>
            <a:r>
              <a:rPr lang="en-US" sz="1800" b="1" dirty="0"/>
              <a:t>HB3418</a:t>
            </a:r>
            <a:r>
              <a:rPr lang="en-US" sz="1800" dirty="0"/>
              <a:t>-Task Force on Higher Education Student and Institutional Success</a:t>
            </a:r>
          </a:p>
          <a:p>
            <a:r>
              <a:rPr lang="en-US" sz="1800" b="1" dirty="0"/>
              <a:t>HB3619</a:t>
            </a:r>
            <a:r>
              <a:rPr lang="en-US" sz="1800" dirty="0"/>
              <a:t> (Feb. 2010) -Support a System for Professional Development throughout a professional’s career phases</a:t>
            </a:r>
          </a:p>
          <a:p>
            <a:r>
              <a:rPr lang="en-US" sz="1800" dirty="0"/>
              <a:t>“</a:t>
            </a:r>
            <a:r>
              <a:rPr lang="en-US" sz="1800" b="1" dirty="0"/>
              <a:t>Florida Bills</a:t>
            </a:r>
            <a:r>
              <a:rPr lang="en-US" sz="1800" dirty="0"/>
              <a:t>” teacher evaluation, mandatory retention, relaxed licensure</a:t>
            </a:r>
          </a:p>
          <a:p>
            <a:r>
              <a:rPr lang="en-US" sz="1800" b="1" dirty="0">
                <a:solidFill>
                  <a:srgbClr val="FF0000"/>
                </a:solidFill>
              </a:rPr>
              <a:t>SB1581</a:t>
            </a:r>
            <a:r>
              <a:rPr lang="en-US" sz="1800" dirty="0"/>
              <a:t> (February, 2012) Creates Achievement Compacts</a:t>
            </a:r>
          </a:p>
          <a:p>
            <a:r>
              <a:rPr lang="en-US" sz="1800" b="1" dirty="0"/>
              <a:t>HB4165</a:t>
            </a:r>
            <a:r>
              <a:rPr lang="en-US" sz="1800" dirty="0"/>
              <a:t> (February, 2012) Creates Early Learning Council and abolishes the Oregon Commission on Children and Families and regional commissions</a:t>
            </a:r>
          </a:p>
        </p:txBody>
      </p:sp>
    </p:spTree>
    <p:extLst>
      <p:ext uri="{BB962C8B-B14F-4D97-AF65-F5344CB8AC3E}">
        <p14:creationId xmlns:p14="http://schemas.microsoft.com/office/powerpoint/2010/main" val="19878267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76200"/>
            <a:ext cx="8229600" cy="304800"/>
          </a:xfrm>
        </p:spPr>
        <p:txBody>
          <a:bodyPr>
            <a:normAutofit fontScale="90000"/>
          </a:bodyPr>
          <a:lstStyle/>
          <a:p>
            <a:r>
              <a:rPr lang="en-US" sz="1800" dirty="0"/>
              <a:t>Structure of Governance</a:t>
            </a:r>
          </a:p>
        </p:txBody>
      </p:sp>
      <p:sp>
        <p:nvSpPr>
          <p:cNvPr id="11304" name="Text Box 40"/>
          <p:cNvSpPr txBox="1">
            <a:spLocks noChangeArrowheads="1"/>
          </p:cNvSpPr>
          <p:nvPr/>
        </p:nvSpPr>
        <p:spPr bwMode="auto">
          <a:xfrm>
            <a:off x="5162551" y="457200"/>
            <a:ext cx="1438275" cy="3619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US Constitution</a:t>
            </a:r>
            <a:endParaRPr lang="en-US">
              <a:solidFill>
                <a:prstClr val="black"/>
              </a:solidFill>
              <a:latin typeface="Arial" pitchFamily="34" charset="0"/>
              <a:cs typeface="Arial" pitchFamily="34" charset="0"/>
            </a:endParaRPr>
          </a:p>
        </p:txBody>
      </p:sp>
      <p:sp>
        <p:nvSpPr>
          <p:cNvPr id="11303" name="Text Box 39"/>
          <p:cNvSpPr txBox="1">
            <a:spLocks noChangeArrowheads="1"/>
          </p:cNvSpPr>
          <p:nvPr/>
        </p:nvSpPr>
        <p:spPr bwMode="auto">
          <a:xfrm>
            <a:off x="5191126" y="1095375"/>
            <a:ext cx="1438275" cy="495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Oregon Legislature</a:t>
            </a:r>
            <a:endParaRPr lang="en-US" sz="800">
              <a:solidFill>
                <a:prstClr val="black"/>
              </a:solidFill>
              <a:latin typeface="Arial" pitchFamily="34" charset="0"/>
              <a:cs typeface="Arial" pitchFamily="34" charset="0"/>
            </a:endParaRPr>
          </a:p>
          <a:p>
            <a:pPr algn="ctr" eaLnBrk="0" fontAlgn="base" hangingPunct="0">
              <a:spcBef>
                <a:spcPct val="0"/>
              </a:spcBef>
              <a:spcAft>
                <a:spcPct val="0"/>
              </a:spcAft>
            </a:pPr>
            <a:r>
              <a:rPr lang="en-US" sz="800" i="1">
                <a:solidFill>
                  <a:prstClr val="black"/>
                </a:solidFill>
                <a:ea typeface="Calibri" pitchFamily="34" charset="0"/>
                <a:cs typeface="Times New Roman" pitchFamily="18" charset="0"/>
              </a:rPr>
              <a:t>Oregon Revised Statutes</a:t>
            </a:r>
            <a:endParaRPr lang="en-US">
              <a:solidFill>
                <a:prstClr val="black"/>
              </a:solidFill>
              <a:latin typeface="Arial" pitchFamily="34" charset="0"/>
              <a:cs typeface="Arial" pitchFamily="34" charset="0"/>
            </a:endParaRPr>
          </a:p>
        </p:txBody>
      </p:sp>
      <p:sp>
        <p:nvSpPr>
          <p:cNvPr id="11302" name="Text Box 38"/>
          <p:cNvSpPr txBox="1">
            <a:spLocks noChangeArrowheads="1"/>
          </p:cNvSpPr>
          <p:nvPr/>
        </p:nvSpPr>
        <p:spPr bwMode="auto">
          <a:xfrm>
            <a:off x="3114676" y="2914651"/>
            <a:ext cx="1438275" cy="600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State Board of Education</a:t>
            </a:r>
            <a:endParaRPr lang="en-US" sz="800">
              <a:solidFill>
                <a:prstClr val="black"/>
              </a:solidFill>
              <a:latin typeface="Arial" pitchFamily="34" charset="0"/>
              <a:cs typeface="Arial" pitchFamily="34" charset="0"/>
            </a:endParaRPr>
          </a:p>
          <a:p>
            <a:pPr algn="ctr" eaLnBrk="0" fontAlgn="base" hangingPunct="0">
              <a:spcBef>
                <a:spcPct val="0"/>
              </a:spcBef>
              <a:spcAft>
                <a:spcPct val="0"/>
              </a:spcAft>
            </a:pPr>
            <a:r>
              <a:rPr lang="en-US" sz="800">
                <a:solidFill>
                  <a:prstClr val="black"/>
                </a:solidFill>
                <a:ea typeface="Calibri" pitchFamily="34" charset="0"/>
                <a:cs typeface="Times New Roman" pitchFamily="18" charset="0"/>
              </a:rPr>
              <a:t>Oregon Administrative Rules</a:t>
            </a:r>
            <a:endParaRPr lang="en-US">
              <a:solidFill>
                <a:prstClr val="black"/>
              </a:solidFill>
              <a:latin typeface="Arial" pitchFamily="34" charset="0"/>
              <a:cs typeface="Arial" pitchFamily="34" charset="0"/>
            </a:endParaRPr>
          </a:p>
        </p:txBody>
      </p:sp>
      <p:sp>
        <p:nvSpPr>
          <p:cNvPr id="11301" name="Text Box 37"/>
          <p:cNvSpPr txBox="1">
            <a:spLocks noChangeArrowheads="1"/>
          </p:cNvSpPr>
          <p:nvPr/>
        </p:nvSpPr>
        <p:spPr bwMode="auto">
          <a:xfrm>
            <a:off x="7000876" y="2905126"/>
            <a:ext cx="1438275" cy="600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State Board of Higher Education</a:t>
            </a:r>
            <a:r>
              <a:rPr lang="en-US" sz="800">
                <a:solidFill>
                  <a:prstClr val="black"/>
                </a:solidFill>
                <a:ea typeface="Calibri" pitchFamily="34" charset="0"/>
                <a:cs typeface="Times New Roman" pitchFamily="18" charset="0"/>
              </a:rPr>
              <a:t> </a:t>
            </a:r>
            <a:endParaRPr lang="en-US" sz="800">
              <a:solidFill>
                <a:prstClr val="black"/>
              </a:solidFill>
              <a:latin typeface="Arial" pitchFamily="34" charset="0"/>
              <a:cs typeface="Arial" pitchFamily="34" charset="0"/>
            </a:endParaRPr>
          </a:p>
          <a:p>
            <a:pPr algn="ctr" eaLnBrk="0" fontAlgn="base" hangingPunct="0">
              <a:spcBef>
                <a:spcPct val="0"/>
              </a:spcBef>
              <a:spcAft>
                <a:spcPct val="0"/>
              </a:spcAft>
            </a:pPr>
            <a:r>
              <a:rPr lang="en-US" sz="800">
                <a:solidFill>
                  <a:prstClr val="black"/>
                </a:solidFill>
                <a:ea typeface="Calibri" pitchFamily="34" charset="0"/>
                <a:cs typeface="Times New Roman" pitchFamily="18" charset="0"/>
              </a:rPr>
              <a:t>Oregon Administrative Rules</a:t>
            </a:r>
            <a:endParaRPr lang="en-US" sz="800">
              <a:solidFill>
                <a:prstClr val="black"/>
              </a:solidFill>
              <a:latin typeface="Arial" pitchFamily="34" charset="0"/>
              <a:cs typeface="Arial" pitchFamily="34" charset="0"/>
            </a:endParaRPr>
          </a:p>
          <a:p>
            <a:pPr eaLnBrk="0" fontAlgn="base" hangingPunct="0">
              <a:spcBef>
                <a:spcPct val="0"/>
              </a:spcBef>
              <a:spcAft>
                <a:spcPct val="0"/>
              </a:spcAft>
            </a:pPr>
            <a:endParaRPr lang="en-US">
              <a:solidFill>
                <a:prstClr val="black"/>
              </a:solidFill>
              <a:latin typeface="Arial" pitchFamily="34" charset="0"/>
              <a:cs typeface="Arial" pitchFamily="34" charset="0"/>
            </a:endParaRPr>
          </a:p>
        </p:txBody>
      </p:sp>
      <p:sp>
        <p:nvSpPr>
          <p:cNvPr id="11300" name="Text Box 36"/>
          <p:cNvSpPr txBox="1">
            <a:spLocks noChangeArrowheads="1"/>
          </p:cNvSpPr>
          <p:nvPr/>
        </p:nvSpPr>
        <p:spPr bwMode="auto">
          <a:xfrm>
            <a:off x="2047876" y="3771901"/>
            <a:ext cx="1438275" cy="7715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Oregon Department of Education</a:t>
            </a:r>
            <a:endParaRPr lang="en-US" sz="800">
              <a:solidFill>
                <a:prstClr val="black"/>
              </a:solidFill>
              <a:latin typeface="Arial" pitchFamily="34" charset="0"/>
              <a:cs typeface="Arial" pitchFamily="34" charset="0"/>
            </a:endParaRPr>
          </a:p>
          <a:p>
            <a:pPr algn="ctr" eaLnBrk="0" fontAlgn="base" hangingPunct="0">
              <a:spcBef>
                <a:spcPct val="0"/>
              </a:spcBef>
              <a:spcAft>
                <a:spcPct val="0"/>
              </a:spcAft>
            </a:pPr>
            <a:r>
              <a:rPr lang="en-US" sz="800">
                <a:solidFill>
                  <a:prstClr val="black"/>
                </a:solidFill>
                <a:ea typeface="Calibri" pitchFamily="34" charset="0"/>
                <a:cs typeface="Times New Roman" pitchFamily="18" charset="0"/>
              </a:rPr>
              <a:t>Superintendent of</a:t>
            </a:r>
            <a:r>
              <a:rPr lang="en-US" sz="1100">
                <a:solidFill>
                  <a:prstClr val="black"/>
                </a:solidFill>
                <a:ea typeface="Calibri" pitchFamily="34" charset="0"/>
                <a:cs typeface="Times New Roman" pitchFamily="18" charset="0"/>
              </a:rPr>
              <a:t> </a:t>
            </a:r>
            <a:r>
              <a:rPr lang="en-US" sz="800">
                <a:solidFill>
                  <a:prstClr val="black"/>
                </a:solidFill>
                <a:ea typeface="Calibri" pitchFamily="34" charset="0"/>
                <a:cs typeface="Times New Roman" pitchFamily="18" charset="0"/>
              </a:rPr>
              <a:t>Public Instruction Susan Castillo</a:t>
            </a:r>
            <a:endParaRPr lang="en-US">
              <a:solidFill>
                <a:prstClr val="black"/>
              </a:solidFill>
              <a:latin typeface="Arial" pitchFamily="34" charset="0"/>
              <a:cs typeface="Arial" pitchFamily="34" charset="0"/>
            </a:endParaRPr>
          </a:p>
        </p:txBody>
      </p:sp>
      <p:sp>
        <p:nvSpPr>
          <p:cNvPr id="11299" name="Text Box 35"/>
          <p:cNvSpPr txBox="1">
            <a:spLocks noChangeArrowheads="1"/>
          </p:cNvSpPr>
          <p:nvPr/>
        </p:nvSpPr>
        <p:spPr bwMode="auto">
          <a:xfrm>
            <a:off x="6991351" y="3762375"/>
            <a:ext cx="1438275" cy="723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Oregon University System</a:t>
            </a:r>
            <a:endParaRPr lang="en-US" sz="800">
              <a:solidFill>
                <a:prstClr val="black"/>
              </a:solidFill>
              <a:latin typeface="Arial" pitchFamily="34" charset="0"/>
              <a:cs typeface="Arial" pitchFamily="34" charset="0"/>
            </a:endParaRPr>
          </a:p>
          <a:p>
            <a:pPr algn="ctr" eaLnBrk="0" fontAlgn="base" hangingPunct="0">
              <a:spcBef>
                <a:spcPct val="0"/>
              </a:spcBef>
              <a:spcAft>
                <a:spcPct val="0"/>
              </a:spcAft>
            </a:pPr>
            <a:r>
              <a:rPr lang="en-US" sz="800">
                <a:solidFill>
                  <a:prstClr val="black"/>
                </a:solidFill>
                <a:ea typeface="Calibri" pitchFamily="34" charset="0"/>
                <a:cs typeface="Times New Roman" pitchFamily="18" charset="0"/>
              </a:rPr>
              <a:t>Chancellor George Pernsteiner</a:t>
            </a:r>
            <a:endParaRPr lang="en-US">
              <a:solidFill>
                <a:prstClr val="black"/>
              </a:solidFill>
              <a:latin typeface="Arial" pitchFamily="34" charset="0"/>
              <a:cs typeface="Arial" pitchFamily="34" charset="0"/>
            </a:endParaRPr>
          </a:p>
        </p:txBody>
      </p:sp>
      <p:sp>
        <p:nvSpPr>
          <p:cNvPr id="11298" name="Text Box 34"/>
          <p:cNvSpPr txBox="1">
            <a:spLocks noChangeArrowheads="1"/>
          </p:cNvSpPr>
          <p:nvPr/>
        </p:nvSpPr>
        <p:spPr bwMode="auto">
          <a:xfrm>
            <a:off x="3714751" y="3771901"/>
            <a:ext cx="2047875" cy="8477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Department of Community Colleges and Workforce Development</a:t>
            </a:r>
            <a:endParaRPr lang="en-US" sz="800">
              <a:solidFill>
                <a:prstClr val="black"/>
              </a:solidFill>
              <a:latin typeface="Arial" pitchFamily="34" charset="0"/>
              <a:cs typeface="Arial" pitchFamily="34" charset="0"/>
            </a:endParaRPr>
          </a:p>
          <a:p>
            <a:pPr algn="ctr" eaLnBrk="0" fontAlgn="base" hangingPunct="0">
              <a:spcBef>
                <a:spcPct val="0"/>
              </a:spcBef>
              <a:spcAft>
                <a:spcPct val="0"/>
              </a:spcAft>
            </a:pPr>
            <a:r>
              <a:rPr lang="en-US" sz="800">
                <a:solidFill>
                  <a:prstClr val="black"/>
                </a:solidFill>
                <a:ea typeface="Calibri" pitchFamily="34" charset="0"/>
                <a:cs typeface="Times New Roman" pitchFamily="18" charset="0"/>
              </a:rPr>
              <a:t>Commissioner Cam Preus</a:t>
            </a:r>
            <a:endParaRPr lang="en-US">
              <a:solidFill>
                <a:prstClr val="black"/>
              </a:solidFill>
              <a:latin typeface="Arial" pitchFamily="34" charset="0"/>
              <a:cs typeface="Arial" pitchFamily="34" charset="0"/>
            </a:endParaRPr>
          </a:p>
        </p:txBody>
      </p:sp>
      <p:sp>
        <p:nvSpPr>
          <p:cNvPr id="11297" name="Text Box 33"/>
          <p:cNvSpPr txBox="1">
            <a:spLocks noChangeArrowheads="1"/>
          </p:cNvSpPr>
          <p:nvPr/>
        </p:nvSpPr>
        <p:spPr bwMode="auto">
          <a:xfrm>
            <a:off x="2047876" y="4676775"/>
            <a:ext cx="1438275" cy="4762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197 Local School Boards</a:t>
            </a:r>
            <a:endParaRPr lang="en-US">
              <a:solidFill>
                <a:prstClr val="black"/>
              </a:solidFill>
              <a:latin typeface="Arial" pitchFamily="34" charset="0"/>
              <a:cs typeface="Arial" pitchFamily="34" charset="0"/>
            </a:endParaRPr>
          </a:p>
        </p:txBody>
      </p:sp>
      <p:sp>
        <p:nvSpPr>
          <p:cNvPr id="11296" name="Text Box 32"/>
          <p:cNvSpPr txBox="1">
            <a:spLocks noChangeArrowheads="1"/>
          </p:cNvSpPr>
          <p:nvPr/>
        </p:nvSpPr>
        <p:spPr bwMode="auto">
          <a:xfrm>
            <a:off x="8924926" y="4914900"/>
            <a:ext cx="1438275" cy="819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4 Regional Campuses Presidents</a:t>
            </a:r>
            <a:endParaRPr lang="en-US" sz="800">
              <a:solidFill>
                <a:prstClr val="black"/>
              </a:solidFill>
              <a:latin typeface="Arial" pitchFamily="34" charset="0"/>
              <a:cs typeface="Arial" pitchFamily="34" charset="0"/>
            </a:endParaRPr>
          </a:p>
          <a:p>
            <a:pPr algn="ctr" eaLnBrk="0" fontAlgn="base" hangingPunct="0">
              <a:spcBef>
                <a:spcPct val="0"/>
              </a:spcBef>
              <a:spcAft>
                <a:spcPct val="0"/>
              </a:spcAft>
            </a:pPr>
            <a:r>
              <a:rPr lang="en-US" sz="1100">
                <a:solidFill>
                  <a:prstClr val="black"/>
                </a:solidFill>
                <a:ea typeface="Calibri" pitchFamily="34" charset="0"/>
                <a:cs typeface="Times New Roman" pitchFamily="18" charset="0"/>
              </a:rPr>
              <a:t>WOU, SOU, EOU, OIT</a:t>
            </a:r>
            <a:endParaRPr lang="en-US">
              <a:solidFill>
                <a:prstClr val="black"/>
              </a:solidFill>
              <a:latin typeface="Arial" pitchFamily="34" charset="0"/>
              <a:cs typeface="Arial" pitchFamily="34" charset="0"/>
            </a:endParaRPr>
          </a:p>
        </p:txBody>
      </p:sp>
      <p:sp>
        <p:nvSpPr>
          <p:cNvPr id="11295" name="Text Box 31"/>
          <p:cNvSpPr txBox="1">
            <a:spLocks noChangeArrowheads="1"/>
          </p:cNvSpPr>
          <p:nvPr/>
        </p:nvSpPr>
        <p:spPr bwMode="auto">
          <a:xfrm>
            <a:off x="6972301" y="4857750"/>
            <a:ext cx="1438275" cy="952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3 Large Campuses Presidents</a:t>
            </a:r>
            <a:endParaRPr lang="en-US" sz="800">
              <a:solidFill>
                <a:prstClr val="black"/>
              </a:solidFill>
              <a:latin typeface="Arial" pitchFamily="34" charset="0"/>
              <a:cs typeface="Arial" pitchFamily="34" charset="0"/>
            </a:endParaRPr>
          </a:p>
          <a:p>
            <a:pPr algn="ctr" eaLnBrk="0" fontAlgn="base" hangingPunct="0">
              <a:spcBef>
                <a:spcPct val="0"/>
              </a:spcBef>
              <a:spcAft>
                <a:spcPct val="0"/>
              </a:spcAft>
            </a:pPr>
            <a:r>
              <a:rPr lang="en-US" sz="1100">
                <a:solidFill>
                  <a:prstClr val="black"/>
                </a:solidFill>
                <a:ea typeface="Calibri" pitchFamily="34" charset="0"/>
                <a:cs typeface="Times New Roman" pitchFamily="18" charset="0"/>
              </a:rPr>
              <a:t>UO, OSU, PSU</a:t>
            </a:r>
            <a:endParaRPr lang="en-US">
              <a:solidFill>
                <a:prstClr val="black"/>
              </a:solidFill>
              <a:latin typeface="Arial" pitchFamily="34" charset="0"/>
              <a:cs typeface="Arial" pitchFamily="34" charset="0"/>
            </a:endParaRPr>
          </a:p>
        </p:txBody>
      </p:sp>
      <p:sp>
        <p:nvSpPr>
          <p:cNvPr id="11294" name="Text Box 30"/>
          <p:cNvSpPr txBox="1">
            <a:spLocks noChangeArrowheads="1"/>
          </p:cNvSpPr>
          <p:nvPr/>
        </p:nvSpPr>
        <p:spPr bwMode="auto">
          <a:xfrm>
            <a:off x="2047876" y="5286375"/>
            <a:ext cx="1438275" cy="3619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20 ESD Boards</a:t>
            </a:r>
            <a:endParaRPr lang="en-US">
              <a:solidFill>
                <a:prstClr val="black"/>
              </a:solidFill>
              <a:latin typeface="Arial" pitchFamily="34" charset="0"/>
              <a:cs typeface="Arial" pitchFamily="34" charset="0"/>
            </a:endParaRPr>
          </a:p>
        </p:txBody>
      </p:sp>
      <p:sp>
        <p:nvSpPr>
          <p:cNvPr id="11293" name="Text Box 29"/>
          <p:cNvSpPr txBox="1">
            <a:spLocks noChangeArrowheads="1"/>
          </p:cNvSpPr>
          <p:nvPr/>
        </p:nvSpPr>
        <p:spPr bwMode="auto">
          <a:xfrm>
            <a:off x="3981451" y="4762501"/>
            <a:ext cx="1438275" cy="6953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17 Community College Presidents and Boards</a:t>
            </a:r>
            <a:endParaRPr lang="en-US">
              <a:solidFill>
                <a:prstClr val="black"/>
              </a:solidFill>
              <a:latin typeface="Arial" pitchFamily="34" charset="0"/>
              <a:cs typeface="Arial" pitchFamily="34" charset="0"/>
            </a:endParaRPr>
          </a:p>
        </p:txBody>
      </p:sp>
      <p:sp>
        <p:nvSpPr>
          <p:cNvPr id="11292" name="Text Box 28"/>
          <p:cNvSpPr txBox="1">
            <a:spLocks noChangeArrowheads="1"/>
          </p:cNvSpPr>
          <p:nvPr/>
        </p:nvSpPr>
        <p:spPr bwMode="auto">
          <a:xfrm>
            <a:off x="2962276" y="1838326"/>
            <a:ext cx="1438275" cy="4857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House Education Committee</a:t>
            </a:r>
            <a:endParaRPr lang="en-US">
              <a:solidFill>
                <a:prstClr val="black"/>
              </a:solidFill>
              <a:latin typeface="Arial" pitchFamily="34" charset="0"/>
              <a:cs typeface="Arial" pitchFamily="34" charset="0"/>
            </a:endParaRPr>
          </a:p>
        </p:txBody>
      </p:sp>
      <p:sp>
        <p:nvSpPr>
          <p:cNvPr id="11291" name="Text Box 27"/>
          <p:cNvSpPr txBox="1">
            <a:spLocks noChangeArrowheads="1"/>
          </p:cNvSpPr>
          <p:nvPr/>
        </p:nvSpPr>
        <p:spPr bwMode="auto">
          <a:xfrm>
            <a:off x="7372350" y="1838326"/>
            <a:ext cx="2133600" cy="428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Senate Education and Workforce Development Committee</a:t>
            </a:r>
            <a:endParaRPr lang="en-US">
              <a:solidFill>
                <a:prstClr val="black"/>
              </a:solidFill>
              <a:latin typeface="Arial" pitchFamily="34" charset="0"/>
              <a:cs typeface="Arial" pitchFamily="34" charset="0"/>
            </a:endParaRPr>
          </a:p>
        </p:txBody>
      </p:sp>
      <p:sp>
        <p:nvSpPr>
          <p:cNvPr id="11290" name="Text Box 26"/>
          <p:cNvSpPr txBox="1">
            <a:spLocks noChangeArrowheads="1"/>
          </p:cNvSpPr>
          <p:nvPr/>
        </p:nvSpPr>
        <p:spPr bwMode="auto">
          <a:xfrm>
            <a:off x="5210176" y="1838326"/>
            <a:ext cx="1438275" cy="4857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Ways and Means Committee</a:t>
            </a:r>
            <a:endParaRPr lang="en-US">
              <a:solidFill>
                <a:prstClr val="black"/>
              </a:solidFill>
              <a:latin typeface="Arial" pitchFamily="34" charset="0"/>
              <a:cs typeface="Arial" pitchFamily="34" charset="0"/>
            </a:endParaRPr>
          </a:p>
        </p:txBody>
      </p:sp>
      <p:sp>
        <p:nvSpPr>
          <p:cNvPr id="11289" name="AutoShape 25"/>
          <p:cNvSpPr>
            <a:spLocks noChangeShapeType="1"/>
          </p:cNvSpPr>
          <p:nvPr/>
        </p:nvSpPr>
        <p:spPr bwMode="auto">
          <a:xfrm>
            <a:off x="5876925" y="809625"/>
            <a:ext cx="0" cy="2857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88" name="AutoShape 24"/>
          <p:cNvSpPr>
            <a:spLocks noChangeShapeType="1"/>
          </p:cNvSpPr>
          <p:nvPr/>
        </p:nvSpPr>
        <p:spPr bwMode="auto">
          <a:xfrm>
            <a:off x="4400551" y="2095500"/>
            <a:ext cx="8096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87" name="AutoShape 23"/>
          <p:cNvSpPr>
            <a:spLocks noChangeShapeType="1"/>
          </p:cNvSpPr>
          <p:nvPr/>
        </p:nvSpPr>
        <p:spPr bwMode="auto">
          <a:xfrm>
            <a:off x="6648450" y="2095500"/>
            <a:ext cx="7239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86" name="AutoShape 22"/>
          <p:cNvSpPr>
            <a:spLocks noChangeShapeType="1"/>
          </p:cNvSpPr>
          <p:nvPr/>
        </p:nvSpPr>
        <p:spPr bwMode="auto">
          <a:xfrm>
            <a:off x="5867400" y="1590675"/>
            <a:ext cx="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85" name="AutoShape 21"/>
          <p:cNvSpPr>
            <a:spLocks noChangeShapeType="1"/>
          </p:cNvSpPr>
          <p:nvPr/>
        </p:nvSpPr>
        <p:spPr bwMode="auto">
          <a:xfrm flipH="1">
            <a:off x="4400551" y="1590675"/>
            <a:ext cx="790575"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84" name="AutoShape 20"/>
          <p:cNvSpPr>
            <a:spLocks noChangeShapeType="1"/>
          </p:cNvSpPr>
          <p:nvPr/>
        </p:nvSpPr>
        <p:spPr bwMode="auto">
          <a:xfrm>
            <a:off x="6629400" y="1590675"/>
            <a:ext cx="74295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83" name="AutoShape 19"/>
          <p:cNvSpPr>
            <a:spLocks noChangeShapeType="1"/>
          </p:cNvSpPr>
          <p:nvPr/>
        </p:nvSpPr>
        <p:spPr bwMode="auto">
          <a:xfrm>
            <a:off x="4400551" y="2324101"/>
            <a:ext cx="1476375" cy="5429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82" name="AutoShape 18"/>
          <p:cNvSpPr>
            <a:spLocks noChangeShapeType="1"/>
          </p:cNvSpPr>
          <p:nvPr/>
        </p:nvSpPr>
        <p:spPr bwMode="auto">
          <a:xfrm>
            <a:off x="5876925" y="2324101"/>
            <a:ext cx="0" cy="5429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81" name="AutoShape 17"/>
          <p:cNvSpPr>
            <a:spLocks noChangeShapeType="1"/>
          </p:cNvSpPr>
          <p:nvPr/>
        </p:nvSpPr>
        <p:spPr bwMode="auto">
          <a:xfrm flipH="1">
            <a:off x="5876926" y="2266951"/>
            <a:ext cx="1495425" cy="60007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80" name="AutoShape 16"/>
          <p:cNvSpPr>
            <a:spLocks noChangeShapeType="1"/>
          </p:cNvSpPr>
          <p:nvPr/>
        </p:nvSpPr>
        <p:spPr bwMode="auto">
          <a:xfrm>
            <a:off x="4552951" y="3181350"/>
            <a:ext cx="24479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79" name="AutoShape 15"/>
          <p:cNvSpPr>
            <a:spLocks noChangeShapeType="1"/>
          </p:cNvSpPr>
          <p:nvPr/>
        </p:nvSpPr>
        <p:spPr bwMode="auto">
          <a:xfrm>
            <a:off x="5876925" y="2867026"/>
            <a:ext cx="0" cy="3143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78" name="AutoShape 14"/>
          <p:cNvSpPr>
            <a:spLocks noChangeShapeType="1"/>
          </p:cNvSpPr>
          <p:nvPr/>
        </p:nvSpPr>
        <p:spPr bwMode="auto">
          <a:xfrm>
            <a:off x="3295650" y="3514725"/>
            <a:ext cx="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77" name="AutoShape 13"/>
          <p:cNvSpPr>
            <a:spLocks noChangeShapeType="1"/>
          </p:cNvSpPr>
          <p:nvPr/>
        </p:nvSpPr>
        <p:spPr bwMode="auto">
          <a:xfrm>
            <a:off x="4438650" y="3514725"/>
            <a:ext cx="0" cy="2667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76" name="AutoShape 12"/>
          <p:cNvSpPr>
            <a:spLocks noChangeShapeType="1"/>
          </p:cNvSpPr>
          <p:nvPr/>
        </p:nvSpPr>
        <p:spPr bwMode="auto">
          <a:xfrm>
            <a:off x="2781300" y="45434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75" name="AutoShape 11"/>
          <p:cNvSpPr>
            <a:spLocks noChangeShapeType="1"/>
          </p:cNvSpPr>
          <p:nvPr/>
        </p:nvSpPr>
        <p:spPr bwMode="auto">
          <a:xfrm>
            <a:off x="2781300" y="51530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74" name="AutoShape 10"/>
          <p:cNvSpPr>
            <a:spLocks noChangeShapeType="1"/>
          </p:cNvSpPr>
          <p:nvPr/>
        </p:nvSpPr>
        <p:spPr bwMode="auto">
          <a:xfrm>
            <a:off x="4714875" y="46196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73" name="AutoShape 9"/>
          <p:cNvSpPr>
            <a:spLocks noChangeShapeType="1"/>
          </p:cNvSpPr>
          <p:nvPr/>
        </p:nvSpPr>
        <p:spPr bwMode="auto">
          <a:xfrm>
            <a:off x="7715250" y="3495675"/>
            <a:ext cx="0" cy="2667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72" name="AutoShape 8"/>
          <p:cNvSpPr>
            <a:spLocks noChangeShapeType="1"/>
          </p:cNvSpPr>
          <p:nvPr/>
        </p:nvSpPr>
        <p:spPr bwMode="auto">
          <a:xfrm>
            <a:off x="7715250" y="4495800"/>
            <a:ext cx="0" cy="3619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71" name="AutoShape 7"/>
          <p:cNvSpPr>
            <a:spLocks noChangeShapeType="1"/>
          </p:cNvSpPr>
          <p:nvPr/>
        </p:nvSpPr>
        <p:spPr bwMode="auto">
          <a:xfrm>
            <a:off x="8410575" y="5276850"/>
            <a:ext cx="5143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70" name="Text Box 6"/>
          <p:cNvSpPr txBox="1">
            <a:spLocks noChangeArrowheads="1"/>
          </p:cNvSpPr>
          <p:nvPr/>
        </p:nvSpPr>
        <p:spPr bwMode="auto">
          <a:xfrm>
            <a:off x="2438401" y="2447926"/>
            <a:ext cx="1438275" cy="238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800">
                <a:solidFill>
                  <a:prstClr val="black"/>
                </a:solidFill>
                <a:ea typeface="Calibri" pitchFamily="34" charset="0"/>
                <a:cs typeface="Times New Roman" pitchFamily="18" charset="0"/>
              </a:rPr>
              <a:t>Higher Ed Subcommittee</a:t>
            </a:r>
            <a:endParaRPr lang="en-US">
              <a:solidFill>
                <a:prstClr val="black"/>
              </a:solidFill>
              <a:latin typeface="Arial" pitchFamily="34" charset="0"/>
              <a:cs typeface="Arial" pitchFamily="34" charset="0"/>
            </a:endParaRPr>
          </a:p>
        </p:txBody>
      </p:sp>
      <p:sp>
        <p:nvSpPr>
          <p:cNvPr id="11269" name="AutoShape 5"/>
          <p:cNvSpPr>
            <a:spLocks noChangeShapeType="1"/>
          </p:cNvSpPr>
          <p:nvPr/>
        </p:nvSpPr>
        <p:spPr bwMode="auto">
          <a:xfrm>
            <a:off x="3143250" y="2324101"/>
            <a:ext cx="0" cy="1238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68" name="Text Box 4"/>
          <p:cNvSpPr txBox="1">
            <a:spLocks noChangeArrowheads="1"/>
          </p:cNvSpPr>
          <p:nvPr/>
        </p:nvSpPr>
        <p:spPr bwMode="auto">
          <a:xfrm>
            <a:off x="2047876" y="5800726"/>
            <a:ext cx="1438275" cy="1019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Youth Corrections, Special Schools, Early Childhood, Long Term Care and Treatment</a:t>
            </a:r>
            <a:endParaRPr lang="en-US">
              <a:solidFill>
                <a:prstClr val="black"/>
              </a:solidFill>
              <a:latin typeface="Arial" pitchFamily="34" charset="0"/>
              <a:cs typeface="Arial" pitchFamily="34" charset="0"/>
            </a:endParaRPr>
          </a:p>
        </p:txBody>
      </p:sp>
      <p:sp>
        <p:nvSpPr>
          <p:cNvPr id="11267" name="AutoShape 3"/>
          <p:cNvSpPr>
            <a:spLocks noChangeShapeType="1"/>
          </p:cNvSpPr>
          <p:nvPr/>
        </p:nvSpPr>
        <p:spPr bwMode="auto">
          <a:xfrm>
            <a:off x="2781300" y="5648325"/>
            <a:ext cx="0" cy="1524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266" name="Text Box 2"/>
          <p:cNvSpPr txBox="1">
            <a:spLocks noChangeArrowheads="1"/>
          </p:cNvSpPr>
          <p:nvPr/>
        </p:nvSpPr>
        <p:spPr bwMode="auto">
          <a:xfrm>
            <a:off x="7372351" y="1123950"/>
            <a:ext cx="1704975"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sz="1100">
                <a:solidFill>
                  <a:prstClr val="black"/>
                </a:solidFill>
                <a:ea typeface="Calibri" pitchFamily="34" charset="0"/>
                <a:cs typeface="Times New Roman" pitchFamily="18" charset="0"/>
              </a:rPr>
              <a:t>Office of the Governor</a:t>
            </a:r>
            <a:endParaRPr lang="en-US" sz="800">
              <a:solidFill>
                <a:prstClr val="black"/>
              </a:solidFill>
              <a:latin typeface="Arial" pitchFamily="34" charset="0"/>
              <a:cs typeface="Arial" pitchFamily="34" charset="0"/>
            </a:endParaRPr>
          </a:p>
          <a:p>
            <a:pPr algn="ctr" eaLnBrk="0" fontAlgn="base" hangingPunct="0">
              <a:spcBef>
                <a:spcPct val="0"/>
              </a:spcBef>
              <a:spcAft>
                <a:spcPct val="0"/>
              </a:spcAft>
            </a:pPr>
            <a:r>
              <a:rPr lang="en-US" sz="800">
                <a:solidFill>
                  <a:prstClr val="black"/>
                </a:solidFill>
                <a:ea typeface="Calibri" pitchFamily="34" charset="0"/>
                <a:cs typeface="Times New Roman" pitchFamily="18" charset="0"/>
              </a:rPr>
              <a:t>Gov. John Kitzhaber</a:t>
            </a:r>
            <a:endParaRPr lang="en-US">
              <a:solidFill>
                <a:prstClr val="black"/>
              </a:solidFill>
              <a:latin typeface="Arial" pitchFamily="34" charset="0"/>
              <a:cs typeface="Arial" pitchFamily="34" charset="0"/>
            </a:endParaRPr>
          </a:p>
        </p:txBody>
      </p:sp>
      <p:sp>
        <p:nvSpPr>
          <p:cNvPr id="11265" name="AutoShape 1"/>
          <p:cNvSpPr>
            <a:spLocks noChangeShapeType="1"/>
          </p:cNvSpPr>
          <p:nvPr/>
        </p:nvSpPr>
        <p:spPr bwMode="auto">
          <a:xfrm>
            <a:off x="6629400" y="1343025"/>
            <a:ext cx="7429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305" name="Rectangle 41"/>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11324" name="Rectangle 60"/>
          <p:cNvSpPr>
            <a:spLocks noChangeArrowheads="1"/>
          </p:cNvSpPr>
          <p:nvPr/>
        </p:nvSpPr>
        <p:spPr bwMode="auto">
          <a:xfrm>
            <a:off x="1524001" y="5011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0357899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
            </a:r>
            <a:br>
              <a:rPr lang="en-US" sz="3600" dirty="0" smtClean="0"/>
            </a:br>
            <a:endParaRPr lang="en-US" sz="3600" dirty="0"/>
          </a:p>
        </p:txBody>
      </p:sp>
      <p:pic>
        <p:nvPicPr>
          <p:cNvPr id="4" name="Content Placeholder 3"/>
          <p:cNvPicPr>
            <a:picLocks noGrp="1" noChangeAspect="1"/>
          </p:cNvPicPr>
          <p:nvPr>
            <p:ph idx="1"/>
          </p:nvPr>
        </p:nvPicPr>
        <p:blipFill>
          <a:blip r:embed="rId2"/>
          <a:stretch>
            <a:fillRect/>
          </a:stretch>
        </p:blipFill>
        <p:spPr>
          <a:xfrm>
            <a:off x="2500829" y="2467778"/>
            <a:ext cx="7733841" cy="4274545"/>
          </a:xfrm>
          <a:prstGeom prst="rect">
            <a:avLst/>
          </a:prstGeom>
        </p:spPr>
      </p:pic>
      <p:sp>
        <p:nvSpPr>
          <p:cNvPr id="5" name="Rectangle 4"/>
          <p:cNvSpPr/>
          <p:nvPr/>
        </p:nvSpPr>
        <p:spPr>
          <a:xfrm>
            <a:off x="0" y="1288052"/>
            <a:ext cx="12192000" cy="1015663"/>
          </a:xfrm>
          <a:prstGeom prst="rect">
            <a:avLst/>
          </a:prstGeom>
        </p:spPr>
        <p:txBody>
          <a:bodyPr wrap="square">
            <a:spAutoFit/>
          </a:bodyPr>
          <a:lstStyle/>
          <a:p>
            <a:pPr algn="ctr"/>
            <a:r>
              <a:rPr lang="en-US" sz="3600" dirty="0"/>
              <a:t>Oregon Education Investment Board</a:t>
            </a:r>
            <a:br>
              <a:rPr lang="en-US" sz="3600" dirty="0"/>
            </a:br>
            <a:r>
              <a:rPr lang="en-US" sz="2400" dirty="0">
                <a:hlinkClick r:id="rId3"/>
              </a:rPr>
              <a:t>www.education.orgeon.gov</a:t>
            </a:r>
            <a:endParaRPr lang="en-US" sz="2400" dirty="0"/>
          </a:p>
        </p:txBody>
      </p:sp>
    </p:spTree>
    <p:extLst>
      <p:ext uri="{BB962C8B-B14F-4D97-AF65-F5344CB8AC3E}">
        <p14:creationId xmlns:p14="http://schemas.microsoft.com/office/powerpoint/2010/main" val="3785704395"/>
      </p:ext>
    </p:extLst>
  </p:cSld>
  <p:clrMapOvr>
    <a:masterClrMapping/>
  </p:clrMapOvr>
  <p:transition spd="slow">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752600" y="304801"/>
            <a:ext cx="8763000" cy="6172199"/>
          </a:xfrm>
          <a:prstGeom prst="rect">
            <a:avLst/>
          </a:prstGeom>
          <a:noFill/>
          <a:ln w="9525">
            <a:noFill/>
            <a:miter lim="800000"/>
            <a:headEnd/>
            <a:tailEnd/>
          </a:ln>
        </p:spPr>
      </p:pic>
    </p:spTree>
    <p:extLst>
      <p:ext uri="{BB962C8B-B14F-4D97-AF65-F5344CB8AC3E}">
        <p14:creationId xmlns:p14="http://schemas.microsoft.com/office/powerpoint/2010/main" val="8890854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4"/>
            <a:ext cx="12192000" cy="668337"/>
          </a:xfrm>
        </p:spPr>
        <p:txBody>
          <a:bodyPr/>
          <a:lstStyle/>
          <a:p>
            <a:pPr algn="ctr"/>
            <a:r>
              <a:rPr lang="en-US" dirty="0" smtClean="0"/>
              <a:t>October 1 K-12 Student Population</a:t>
            </a:r>
            <a:endParaRPr lang="en-US" dirty="0"/>
          </a:p>
        </p:txBody>
      </p:sp>
      <p:pic>
        <p:nvPicPr>
          <p:cNvPr id="4" name="Content Placeholder 3"/>
          <p:cNvPicPr>
            <a:picLocks noGrp="1" noChangeAspect="1"/>
          </p:cNvPicPr>
          <p:nvPr>
            <p:ph idx="1"/>
          </p:nvPr>
        </p:nvPicPr>
        <p:blipFill>
          <a:blip r:embed="rId3"/>
          <a:stretch>
            <a:fillRect/>
          </a:stretch>
        </p:blipFill>
        <p:spPr>
          <a:xfrm>
            <a:off x="1233054" y="2109355"/>
            <a:ext cx="9531928" cy="4426527"/>
          </a:xfrm>
          <a:prstGeom prst="rect">
            <a:avLst/>
          </a:prstGeom>
        </p:spPr>
      </p:pic>
    </p:spTree>
    <p:extLst>
      <p:ext uri="{BB962C8B-B14F-4D97-AF65-F5344CB8AC3E}">
        <p14:creationId xmlns:p14="http://schemas.microsoft.com/office/powerpoint/2010/main" val="3948414470"/>
      </p:ext>
    </p:extLst>
  </p:cSld>
  <p:clrMapOvr>
    <a:masterClrMapping/>
  </p:clrMapOvr>
  <p:transition spd="slow">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828800" y="1110785"/>
            <a:ext cx="8382000" cy="674031"/>
          </a:xfrm>
        </p:spPr>
        <p:txBody>
          <a:bodyPr/>
          <a:lstStyle/>
          <a:p>
            <a:pPr algn="ctr"/>
            <a:r>
              <a:rPr lang="en-US" b="1" dirty="0" smtClean="0">
                <a:solidFill>
                  <a:srgbClr val="0070C0"/>
                </a:solidFill>
              </a:rPr>
              <a:t>Oregon accountability system</a:t>
            </a:r>
          </a:p>
        </p:txBody>
      </p:sp>
      <p:sp>
        <p:nvSpPr>
          <p:cNvPr id="3" name="Content Placeholder 2"/>
          <p:cNvSpPr>
            <a:spLocks noGrp="1"/>
          </p:cNvSpPr>
          <p:nvPr>
            <p:ph idx="1"/>
          </p:nvPr>
        </p:nvSpPr>
        <p:spPr>
          <a:xfrm>
            <a:off x="1981200" y="1798638"/>
            <a:ext cx="8229600" cy="4983163"/>
          </a:xfrm>
        </p:spPr>
        <p:txBody>
          <a:bodyPr>
            <a:normAutofit fontScale="92500" lnSpcReduction="20000"/>
          </a:bodyPr>
          <a:lstStyle/>
          <a:p>
            <a:pPr marL="0" indent="0">
              <a:defRPr/>
            </a:pPr>
            <a:r>
              <a:rPr lang="en-US" dirty="0"/>
              <a:t>Waiver from certain NCLB provisions filed in January, approved on July 18, 2012. Achievement compacts are the anchor for the accountability system: </a:t>
            </a:r>
          </a:p>
          <a:p>
            <a:pPr>
              <a:buFont typeface="Arial" pitchFamily="34" charset="0"/>
              <a:buChar char="•"/>
              <a:defRPr/>
            </a:pPr>
            <a:r>
              <a:rPr lang="en-US" dirty="0"/>
              <a:t>At a district level </a:t>
            </a:r>
          </a:p>
          <a:p>
            <a:pPr>
              <a:buFont typeface="Arial" pitchFamily="34" charset="0"/>
              <a:buChar char="•"/>
              <a:defRPr/>
            </a:pPr>
            <a:r>
              <a:rPr lang="en-US" dirty="0"/>
              <a:t>About support, collective impact and prioritizing investments </a:t>
            </a:r>
          </a:p>
          <a:p>
            <a:pPr>
              <a:buFont typeface="Arial" pitchFamily="34" charset="0"/>
              <a:buChar char="•"/>
              <a:defRPr/>
            </a:pPr>
            <a:r>
              <a:rPr lang="en-US" dirty="0" smtClean="0"/>
              <a:t>A system to set goals and incentivize annual progress, aligned with 40/40/20</a:t>
            </a:r>
          </a:p>
          <a:p>
            <a:pPr marL="400050" lvl="1">
              <a:buFont typeface="Arial" pitchFamily="34" charset="0"/>
              <a:buChar char="•"/>
              <a:defRPr/>
            </a:pPr>
            <a:r>
              <a:rPr lang="en-US" dirty="0" smtClean="0"/>
              <a:t>Achievement compacts are high level snapshots, not the only tool in Oregon’s accountability system.</a:t>
            </a:r>
          </a:p>
          <a:p>
            <a:pPr marL="400050" lvl="1">
              <a:defRPr/>
            </a:pPr>
            <a:endParaRPr lang="en-US" sz="2600" dirty="0">
              <a:hlinkClick r:id=""/>
            </a:endParaRPr>
          </a:p>
          <a:p>
            <a:pPr marL="400050" lvl="1">
              <a:defRPr/>
            </a:pPr>
            <a:r>
              <a:rPr lang="en-US" sz="2600" dirty="0">
                <a:hlinkClick r:id=""/>
              </a:rPr>
              <a:t>http://www.ode.state.or.us/search/page/?id=3475</a:t>
            </a:r>
            <a:endParaRPr lang="en-US" sz="2600" dirty="0"/>
          </a:p>
          <a:p>
            <a:pPr>
              <a:defRPr/>
            </a:pPr>
            <a:endParaRPr lang="en-US" dirty="0"/>
          </a:p>
        </p:txBody>
      </p:sp>
    </p:spTree>
    <p:extLst>
      <p:ext uri="{BB962C8B-B14F-4D97-AF65-F5344CB8AC3E}">
        <p14:creationId xmlns:p14="http://schemas.microsoft.com/office/powerpoint/2010/main" val="1898387946"/>
      </p:ext>
    </p:extLst>
  </p:cSld>
  <p:clrMapOvr>
    <a:masterClrMapping/>
  </p:clrMapOvr>
  <p:transition spd="slow">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200400" y="1524000"/>
            <a:ext cx="6096000" cy="5181600"/>
          </a:xfrm>
          <a:prstGeom prst="rect">
            <a:avLst/>
          </a:prstGeom>
          <a:noFill/>
          <a:ln w="9525">
            <a:noFill/>
            <a:miter lim="800000"/>
            <a:headEnd/>
            <a:tailEnd/>
          </a:ln>
        </p:spPr>
      </p:pic>
      <p:sp>
        <p:nvSpPr>
          <p:cNvPr id="5" name="TextBox 4"/>
          <p:cNvSpPr txBox="1"/>
          <p:nvPr/>
        </p:nvSpPr>
        <p:spPr>
          <a:xfrm>
            <a:off x="2971800" y="1219200"/>
            <a:ext cx="6705600" cy="369332"/>
          </a:xfrm>
          <a:prstGeom prst="rect">
            <a:avLst/>
          </a:prstGeom>
          <a:noFill/>
        </p:spPr>
        <p:txBody>
          <a:bodyPr wrap="square" rtlCol="0">
            <a:spAutoFit/>
          </a:bodyPr>
          <a:lstStyle/>
          <a:p>
            <a:pPr algn="ctr" fontAlgn="base">
              <a:spcBef>
                <a:spcPct val="0"/>
              </a:spcBef>
              <a:spcAft>
                <a:spcPct val="0"/>
              </a:spcAft>
            </a:pPr>
            <a:r>
              <a:rPr lang="en-US" b="1" dirty="0">
                <a:solidFill>
                  <a:srgbClr val="000000"/>
                </a:solidFill>
              </a:rPr>
              <a:t>THE OREGON MATRIX MODEL FOR EVALUATION</a:t>
            </a:r>
          </a:p>
        </p:txBody>
      </p:sp>
    </p:spTree>
    <p:extLst>
      <p:ext uri="{BB962C8B-B14F-4D97-AF65-F5344CB8AC3E}">
        <p14:creationId xmlns:p14="http://schemas.microsoft.com/office/powerpoint/2010/main" val="3588410478"/>
      </p:ext>
    </p:extLst>
  </p:cSld>
  <p:clrMapOvr>
    <a:masterClrMapping/>
  </p:clrMapOvr>
  <p:transition spd="slow">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828800" y="304800"/>
            <a:ext cx="8534400" cy="6172200"/>
          </a:xfrm>
          <a:prstGeom prst="round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 name="Rounded Rectangle 2"/>
          <p:cNvSpPr/>
          <p:nvPr/>
        </p:nvSpPr>
        <p:spPr>
          <a:xfrm>
            <a:off x="3276600" y="1447800"/>
            <a:ext cx="6858000" cy="4876800"/>
          </a:xfrm>
          <a:prstGeom prst="round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 name="Rounded Rectangle 3"/>
          <p:cNvSpPr/>
          <p:nvPr/>
        </p:nvSpPr>
        <p:spPr>
          <a:xfrm>
            <a:off x="4495800" y="2362200"/>
            <a:ext cx="5486400" cy="3733800"/>
          </a:xfrm>
          <a:prstGeom prst="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 name="Rounded Rectangle 4"/>
          <p:cNvSpPr/>
          <p:nvPr/>
        </p:nvSpPr>
        <p:spPr>
          <a:xfrm>
            <a:off x="6172200" y="3352800"/>
            <a:ext cx="3657600" cy="2438400"/>
          </a:xfrm>
          <a:prstGeom prst="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6150" name="TextBox 5"/>
          <p:cNvSpPr txBox="1">
            <a:spLocks noChangeArrowheads="1"/>
          </p:cNvSpPr>
          <p:nvPr/>
        </p:nvSpPr>
        <p:spPr bwMode="auto">
          <a:xfrm>
            <a:off x="2819400" y="533401"/>
            <a:ext cx="6553200" cy="708025"/>
          </a:xfrm>
          <a:prstGeom prst="rect">
            <a:avLst/>
          </a:prstGeom>
          <a:noFill/>
          <a:ln w="9525">
            <a:noFill/>
            <a:miter lim="800000"/>
            <a:headEnd/>
            <a:tailEnd/>
          </a:ln>
        </p:spPr>
        <p:txBody>
          <a:bodyPr>
            <a:spAutoFit/>
          </a:bodyPr>
          <a:lstStyle/>
          <a:p>
            <a:r>
              <a:rPr lang="en-US" sz="4000" dirty="0">
                <a:solidFill>
                  <a:prstClr val="white"/>
                </a:solidFill>
              </a:rPr>
              <a:t>Achievement Compact</a:t>
            </a:r>
          </a:p>
        </p:txBody>
      </p:sp>
      <p:sp>
        <p:nvSpPr>
          <p:cNvPr id="6151" name="TextBox 6"/>
          <p:cNvSpPr txBox="1">
            <a:spLocks noChangeArrowheads="1"/>
          </p:cNvSpPr>
          <p:nvPr/>
        </p:nvSpPr>
        <p:spPr bwMode="auto">
          <a:xfrm>
            <a:off x="6705600" y="3505201"/>
            <a:ext cx="2819400" cy="461963"/>
          </a:xfrm>
          <a:prstGeom prst="rect">
            <a:avLst/>
          </a:prstGeom>
          <a:noFill/>
          <a:ln w="9525">
            <a:noFill/>
            <a:miter lim="800000"/>
            <a:headEnd/>
            <a:tailEnd/>
          </a:ln>
        </p:spPr>
        <p:txBody>
          <a:bodyPr>
            <a:spAutoFit/>
          </a:bodyPr>
          <a:lstStyle/>
          <a:p>
            <a:r>
              <a:rPr lang="en-US" sz="2400" dirty="0">
                <a:solidFill>
                  <a:prstClr val="white"/>
                </a:solidFill>
              </a:rPr>
              <a:t>Student-level data</a:t>
            </a:r>
          </a:p>
        </p:txBody>
      </p:sp>
      <p:sp>
        <p:nvSpPr>
          <p:cNvPr id="6152" name="TextBox 7"/>
          <p:cNvSpPr txBox="1">
            <a:spLocks noChangeArrowheads="1"/>
          </p:cNvSpPr>
          <p:nvPr/>
        </p:nvSpPr>
        <p:spPr bwMode="auto">
          <a:xfrm>
            <a:off x="4648200" y="2514601"/>
            <a:ext cx="5181600" cy="492125"/>
          </a:xfrm>
          <a:prstGeom prst="rect">
            <a:avLst/>
          </a:prstGeom>
          <a:noFill/>
          <a:ln w="9525">
            <a:noFill/>
            <a:miter lim="800000"/>
            <a:headEnd/>
            <a:tailEnd/>
          </a:ln>
        </p:spPr>
        <p:txBody>
          <a:bodyPr>
            <a:spAutoFit/>
          </a:bodyPr>
          <a:lstStyle/>
          <a:p>
            <a:r>
              <a:rPr lang="en-US" sz="2600">
                <a:solidFill>
                  <a:prstClr val="white"/>
                </a:solidFill>
              </a:rPr>
              <a:t>Priority/Focus/Model Designation</a:t>
            </a:r>
          </a:p>
        </p:txBody>
      </p:sp>
      <p:sp>
        <p:nvSpPr>
          <p:cNvPr id="6153" name="TextBox 8"/>
          <p:cNvSpPr txBox="1">
            <a:spLocks noChangeArrowheads="1"/>
          </p:cNvSpPr>
          <p:nvPr/>
        </p:nvSpPr>
        <p:spPr bwMode="auto">
          <a:xfrm>
            <a:off x="3886200" y="1600200"/>
            <a:ext cx="5715000" cy="584200"/>
          </a:xfrm>
          <a:prstGeom prst="rect">
            <a:avLst/>
          </a:prstGeom>
          <a:noFill/>
          <a:ln w="9525">
            <a:noFill/>
            <a:miter lim="800000"/>
            <a:headEnd/>
            <a:tailEnd/>
          </a:ln>
        </p:spPr>
        <p:txBody>
          <a:bodyPr>
            <a:spAutoFit/>
          </a:bodyPr>
          <a:lstStyle/>
          <a:p>
            <a:r>
              <a:rPr lang="en-US" sz="3200" dirty="0">
                <a:solidFill>
                  <a:prstClr val="white"/>
                </a:solidFill>
              </a:rPr>
              <a:t>School &amp; District Report Card</a:t>
            </a:r>
          </a:p>
        </p:txBody>
      </p:sp>
      <p:sp>
        <p:nvSpPr>
          <p:cNvPr id="10" name="TextBox 9"/>
          <p:cNvSpPr txBox="1"/>
          <p:nvPr/>
        </p:nvSpPr>
        <p:spPr>
          <a:xfrm>
            <a:off x="1905000" y="1752600"/>
            <a:ext cx="1295400" cy="919401"/>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endParaRPr lang="en-US" sz="1200" b="1" dirty="0">
              <a:solidFill>
                <a:prstClr val="white"/>
              </a:solidFill>
            </a:endParaRPr>
          </a:p>
          <a:p>
            <a:pPr algn="ctr">
              <a:defRPr/>
            </a:pPr>
            <a:r>
              <a:rPr lang="en-US" sz="1200" b="1" dirty="0">
                <a:solidFill>
                  <a:prstClr val="white"/>
                </a:solidFill>
              </a:rPr>
              <a:t>Policymakers  -- </a:t>
            </a:r>
          </a:p>
          <a:p>
            <a:pPr algn="ctr">
              <a:defRPr/>
            </a:pPr>
            <a:r>
              <a:rPr lang="en-US" sz="1200" b="1" dirty="0">
                <a:solidFill>
                  <a:prstClr val="white"/>
                </a:solidFill>
              </a:rPr>
              <a:t>State &amp; District</a:t>
            </a:r>
            <a:endParaRPr lang="en-US" sz="1200" dirty="0">
              <a:solidFill>
                <a:prstClr val="white"/>
              </a:solidFill>
            </a:endParaRPr>
          </a:p>
          <a:p>
            <a:pPr>
              <a:defRPr/>
            </a:pPr>
            <a:endParaRPr lang="en-US" sz="1200" dirty="0">
              <a:solidFill>
                <a:prstClr val="white"/>
              </a:solidFill>
            </a:endParaRPr>
          </a:p>
        </p:txBody>
      </p:sp>
      <p:sp>
        <p:nvSpPr>
          <p:cNvPr id="11" name="TextBox 10"/>
          <p:cNvSpPr txBox="1"/>
          <p:nvPr/>
        </p:nvSpPr>
        <p:spPr>
          <a:xfrm>
            <a:off x="1905000" y="3478818"/>
            <a:ext cx="1295400" cy="1316415"/>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nchor="ctr">
            <a:spAutoFit/>
          </a:bodyPr>
          <a:lstStyle/>
          <a:p>
            <a:pPr algn="ctr">
              <a:defRPr/>
            </a:pPr>
            <a:r>
              <a:rPr lang="en-US" sz="1200" b="1" dirty="0">
                <a:solidFill>
                  <a:prstClr val="white"/>
                </a:solidFill>
              </a:rPr>
              <a:t>Guide budget &amp; policy setting at state &amp; local level to improve achievement</a:t>
            </a:r>
          </a:p>
        </p:txBody>
      </p:sp>
      <p:sp>
        <p:nvSpPr>
          <p:cNvPr id="12" name="TextBox 11"/>
          <p:cNvSpPr txBox="1"/>
          <p:nvPr/>
        </p:nvSpPr>
        <p:spPr>
          <a:xfrm>
            <a:off x="3429000" y="2438401"/>
            <a:ext cx="914400" cy="919401"/>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endParaRPr lang="en-US" sz="1200" b="1" dirty="0">
              <a:solidFill>
                <a:prstClr val="white"/>
              </a:solidFill>
            </a:endParaRPr>
          </a:p>
          <a:p>
            <a:pPr algn="ctr">
              <a:defRPr/>
            </a:pPr>
            <a:r>
              <a:rPr lang="en-US" sz="1200" b="1" dirty="0">
                <a:solidFill>
                  <a:prstClr val="white"/>
                </a:solidFill>
              </a:rPr>
              <a:t>Parents &amp; </a:t>
            </a:r>
          </a:p>
          <a:p>
            <a:pPr algn="ctr">
              <a:defRPr/>
            </a:pPr>
            <a:r>
              <a:rPr lang="en-US" sz="1200" b="1" dirty="0">
                <a:solidFill>
                  <a:prstClr val="white"/>
                </a:solidFill>
              </a:rPr>
              <a:t>Public</a:t>
            </a:r>
          </a:p>
          <a:p>
            <a:pPr>
              <a:defRPr/>
            </a:pPr>
            <a:endParaRPr lang="en-US" sz="1200" dirty="0">
              <a:solidFill>
                <a:prstClr val="white"/>
              </a:solidFill>
            </a:endParaRPr>
          </a:p>
        </p:txBody>
      </p:sp>
      <p:sp>
        <p:nvSpPr>
          <p:cNvPr id="14" name="TextBox 13"/>
          <p:cNvSpPr txBox="1"/>
          <p:nvPr/>
        </p:nvSpPr>
        <p:spPr>
          <a:xfrm>
            <a:off x="3352800" y="3657600"/>
            <a:ext cx="1066800" cy="1855788"/>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algn="ctr">
              <a:defRPr/>
            </a:pPr>
            <a:r>
              <a:rPr lang="en-US" sz="1200" b="1" dirty="0">
                <a:solidFill>
                  <a:prstClr val="white"/>
                </a:solidFill>
              </a:rPr>
              <a:t>Provide ratings &amp; i</a:t>
            </a:r>
            <a:r>
              <a:rPr lang="en-US" sz="1100" b="1" dirty="0">
                <a:solidFill>
                  <a:prstClr val="white"/>
                </a:solidFill>
              </a:rPr>
              <a:t>nformation</a:t>
            </a:r>
            <a:r>
              <a:rPr lang="en-US" sz="1200" b="1" dirty="0">
                <a:solidFill>
                  <a:prstClr val="white"/>
                </a:solidFill>
              </a:rPr>
              <a:t> about school &amp; district quality</a:t>
            </a:r>
          </a:p>
          <a:p>
            <a:pPr>
              <a:defRPr/>
            </a:pPr>
            <a:endParaRPr lang="en-US" sz="1200" dirty="0">
              <a:solidFill>
                <a:prstClr val="white"/>
              </a:solidFill>
            </a:endParaRPr>
          </a:p>
          <a:p>
            <a:pPr>
              <a:defRPr/>
            </a:pPr>
            <a:endParaRPr lang="en-US" sz="1200" dirty="0">
              <a:solidFill>
                <a:prstClr val="white"/>
              </a:solidFill>
            </a:endParaRPr>
          </a:p>
        </p:txBody>
      </p:sp>
      <p:sp>
        <p:nvSpPr>
          <p:cNvPr id="15" name="TextBox 14"/>
          <p:cNvSpPr txBox="1"/>
          <p:nvPr/>
        </p:nvSpPr>
        <p:spPr>
          <a:xfrm>
            <a:off x="4724400" y="4343400"/>
            <a:ext cx="1295400" cy="1123712"/>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algn="ctr">
              <a:defRPr/>
            </a:pPr>
            <a:r>
              <a:rPr lang="en-US" sz="1200" b="1" dirty="0">
                <a:solidFill>
                  <a:prstClr val="white"/>
                </a:solidFill>
              </a:rPr>
              <a:t>Focus state &amp; district school improvement efforts.</a:t>
            </a:r>
          </a:p>
          <a:p>
            <a:pPr>
              <a:defRPr/>
            </a:pPr>
            <a:endParaRPr lang="en-US" sz="1200" dirty="0">
              <a:solidFill>
                <a:prstClr val="white"/>
              </a:solidFill>
            </a:endParaRPr>
          </a:p>
        </p:txBody>
      </p:sp>
      <p:sp>
        <p:nvSpPr>
          <p:cNvPr id="16" name="TextBox 15"/>
          <p:cNvSpPr txBox="1"/>
          <p:nvPr/>
        </p:nvSpPr>
        <p:spPr>
          <a:xfrm>
            <a:off x="7010400" y="4876801"/>
            <a:ext cx="1905000" cy="511175"/>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algn="ctr">
              <a:defRPr/>
            </a:pPr>
            <a:r>
              <a:rPr lang="en-US" sz="1200" b="1" dirty="0">
                <a:solidFill>
                  <a:prstClr val="white"/>
                </a:solidFill>
              </a:rPr>
              <a:t>Inform teaching &amp; learning</a:t>
            </a:r>
          </a:p>
        </p:txBody>
      </p:sp>
      <p:sp>
        <p:nvSpPr>
          <p:cNvPr id="17" name="TextBox 16"/>
          <p:cNvSpPr txBox="1"/>
          <p:nvPr/>
        </p:nvSpPr>
        <p:spPr>
          <a:xfrm>
            <a:off x="4724400" y="3325813"/>
            <a:ext cx="1219200" cy="919162"/>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nchor="ctr">
            <a:spAutoFit/>
          </a:bodyPr>
          <a:lstStyle/>
          <a:p>
            <a:pPr algn="ctr">
              <a:defRPr/>
            </a:pPr>
            <a:endParaRPr lang="en-US" sz="1200" b="1" dirty="0">
              <a:solidFill>
                <a:prstClr val="white"/>
              </a:solidFill>
            </a:endParaRPr>
          </a:p>
          <a:p>
            <a:pPr algn="ctr">
              <a:defRPr/>
            </a:pPr>
            <a:r>
              <a:rPr lang="en-US" sz="1200" b="1" dirty="0">
                <a:solidFill>
                  <a:prstClr val="white"/>
                </a:solidFill>
              </a:rPr>
              <a:t>Educators &amp; Community</a:t>
            </a:r>
          </a:p>
          <a:p>
            <a:pPr algn="ctr">
              <a:defRPr/>
            </a:pPr>
            <a:endParaRPr lang="en-US" sz="1200" dirty="0">
              <a:solidFill>
                <a:prstClr val="white"/>
              </a:solidFill>
            </a:endParaRPr>
          </a:p>
        </p:txBody>
      </p:sp>
      <p:sp>
        <p:nvSpPr>
          <p:cNvPr id="19" name="TextBox 18"/>
          <p:cNvSpPr txBox="1"/>
          <p:nvPr/>
        </p:nvSpPr>
        <p:spPr>
          <a:xfrm>
            <a:off x="7010400" y="4114801"/>
            <a:ext cx="1905000" cy="511175"/>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r>
              <a:rPr lang="en-US" sz="1200" b="1" dirty="0">
                <a:solidFill>
                  <a:prstClr val="white"/>
                </a:solidFill>
              </a:rPr>
              <a:t>Students, Families, &amp; Teachers</a:t>
            </a:r>
          </a:p>
        </p:txBody>
      </p:sp>
    </p:spTree>
    <p:extLst>
      <p:ext uri="{BB962C8B-B14F-4D97-AF65-F5344CB8AC3E}">
        <p14:creationId xmlns:p14="http://schemas.microsoft.com/office/powerpoint/2010/main" val="224645760"/>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43698" y="0"/>
            <a:ext cx="10972800" cy="6858000"/>
          </a:xfrm>
          <a:prstGeom prst="rect">
            <a:avLst/>
          </a:prstGeom>
        </p:spPr>
      </p:pic>
    </p:spTree>
    <p:extLst>
      <p:ext uri="{BB962C8B-B14F-4D97-AF65-F5344CB8AC3E}">
        <p14:creationId xmlns:p14="http://schemas.microsoft.com/office/powerpoint/2010/main" val="16204005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Changing Policy Landscape</a:t>
            </a:r>
            <a:endParaRPr lang="en-US" dirty="0"/>
          </a:p>
        </p:txBody>
      </p:sp>
      <p:sp>
        <p:nvSpPr>
          <p:cNvPr id="3" name="Content Placeholder 2"/>
          <p:cNvSpPr>
            <a:spLocks noGrp="1"/>
          </p:cNvSpPr>
          <p:nvPr>
            <p:ph idx="1"/>
          </p:nvPr>
        </p:nvSpPr>
        <p:spPr>
          <a:xfrm>
            <a:off x="1981200" y="1905001"/>
            <a:ext cx="8229600" cy="4724401"/>
          </a:xfrm>
        </p:spPr>
        <p:txBody>
          <a:bodyPr>
            <a:normAutofit fontScale="77500" lnSpcReduction="20000"/>
          </a:bodyPr>
          <a:lstStyle/>
          <a:p>
            <a:r>
              <a:rPr lang="en-US" dirty="0" smtClean="0"/>
              <a:t>Key Shifts:</a:t>
            </a:r>
          </a:p>
          <a:p>
            <a:pPr>
              <a:buFont typeface="Arial" pitchFamily="34" charset="0"/>
              <a:buChar char="•"/>
            </a:pPr>
            <a:r>
              <a:rPr lang="en-US" dirty="0" smtClean="0"/>
              <a:t>College-ready is the new target, not grade level benchmarks. </a:t>
            </a:r>
          </a:p>
          <a:p>
            <a:pPr>
              <a:buFont typeface="Arial" pitchFamily="34" charset="0"/>
              <a:buChar char="•"/>
            </a:pPr>
            <a:r>
              <a:rPr lang="en-US" dirty="0" smtClean="0"/>
              <a:t>Cradle-to-Career system alignment</a:t>
            </a:r>
          </a:p>
          <a:p>
            <a:pPr>
              <a:buFont typeface="Arial" pitchFamily="34" charset="0"/>
              <a:buChar char="•"/>
            </a:pPr>
            <a:r>
              <a:rPr lang="en-US" dirty="0" smtClean="0"/>
              <a:t>Focus on system goals and outcomes</a:t>
            </a:r>
          </a:p>
          <a:p>
            <a:pPr>
              <a:buFont typeface="Arial" pitchFamily="34" charset="0"/>
              <a:buChar char="•"/>
            </a:pPr>
            <a:r>
              <a:rPr lang="en-US" dirty="0" smtClean="0"/>
              <a:t>Rigorous content for all students and required evidence of student growth</a:t>
            </a:r>
          </a:p>
          <a:p>
            <a:pPr>
              <a:buFont typeface="Arial" pitchFamily="34" charset="0"/>
              <a:buChar char="•"/>
            </a:pPr>
            <a:r>
              <a:rPr lang="en-US" dirty="0" smtClean="0"/>
              <a:t>Institutional boundaries are blurred between PK-12 and higher education and community</a:t>
            </a:r>
          </a:p>
          <a:p>
            <a:pPr>
              <a:buFont typeface="Arial" pitchFamily="34" charset="0"/>
              <a:buChar char="•"/>
            </a:pPr>
            <a:r>
              <a:rPr lang="en-US" dirty="0" smtClean="0"/>
              <a:t>Focus on evidence of proficiency</a:t>
            </a:r>
          </a:p>
          <a:p>
            <a:pPr>
              <a:buFont typeface="Arial" pitchFamily="34" charset="0"/>
              <a:buChar char="•"/>
            </a:pPr>
            <a:r>
              <a:rPr lang="en-US" dirty="0" smtClean="0"/>
              <a:t>Equity issues of race, language, poverty, gender, ability, culture must be addressed</a:t>
            </a:r>
          </a:p>
          <a:p>
            <a:pPr>
              <a:buFont typeface="Arial" pitchFamily="34" charset="0"/>
              <a:buChar char="•"/>
            </a:pPr>
            <a:r>
              <a:rPr lang="en-US" dirty="0" smtClean="0"/>
              <a:t>Data-driven decision making and measures of quality; what is the evidence?</a:t>
            </a:r>
          </a:p>
          <a:p>
            <a:pPr>
              <a:buFont typeface="Arial" pitchFamily="34" charset="0"/>
              <a:buChar char="•"/>
            </a:pPr>
            <a:endParaRPr lang="en-US" dirty="0"/>
          </a:p>
        </p:txBody>
      </p:sp>
    </p:spTree>
    <p:extLst>
      <p:ext uri="{BB962C8B-B14F-4D97-AF65-F5344CB8AC3E}">
        <p14:creationId xmlns:p14="http://schemas.microsoft.com/office/powerpoint/2010/main" val="3026990137"/>
      </p:ext>
    </p:extLst>
  </p:cSld>
  <p:clrMapOvr>
    <a:masterClrMapping/>
  </p:clrMapOvr>
  <p:transition spd="slow">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Debate Continues</a:t>
            </a:r>
            <a:endParaRPr lang="en-US" dirty="0"/>
          </a:p>
        </p:txBody>
      </p:sp>
      <p:sp>
        <p:nvSpPr>
          <p:cNvPr id="3" name="Content Placeholder 2"/>
          <p:cNvSpPr>
            <a:spLocks noGrp="1"/>
          </p:cNvSpPr>
          <p:nvPr>
            <p:ph idx="1"/>
          </p:nvPr>
        </p:nvSpPr>
        <p:spPr>
          <a:xfrm>
            <a:off x="1981200" y="1905000"/>
            <a:ext cx="7848600" cy="4648200"/>
          </a:xfrm>
        </p:spPr>
        <p:txBody>
          <a:bodyPr>
            <a:normAutofit fontScale="77500" lnSpcReduction="20000"/>
          </a:bodyPr>
          <a:lstStyle/>
          <a:p>
            <a:pPr>
              <a:buFont typeface="Arial" pitchFamily="34" charset="0"/>
              <a:buChar char="•"/>
            </a:pPr>
            <a:r>
              <a:rPr lang="en-US" sz="2400" dirty="0"/>
              <a:t>Completing the “Three Session Strategy:” Restructure, Restore, Refinance</a:t>
            </a:r>
          </a:p>
          <a:p>
            <a:pPr>
              <a:buFont typeface="Arial" pitchFamily="34" charset="0"/>
              <a:buChar char="•"/>
            </a:pPr>
            <a:r>
              <a:rPr lang="en-US" sz="2400" dirty="0"/>
              <a:t>Who’s in charge here? OEIB? State Board</a:t>
            </a:r>
            <a:r>
              <a:rPr lang="en-US" sz="2400" dirty="0" smtClean="0"/>
              <a:t>? HECC? Local Boards?</a:t>
            </a:r>
            <a:endParaRPr lang="en-US" sz="2400" dirty="0"/>
          </a:p>
          <a:p>
            <a:pPr>
              <a:buFont typeface="Arial" pitchFamily="34" charset="0"/>
              <a:buChar char="•"/>
            </a:pPr>
            <a:r>
              <a:rPr lang="en-US" sz="2400" dirty="0"/>
              <a:t>Regional Service Delivery Models</a:t>
            </a:r>
          </a:p>
          <a:p>
            <a:pPr lvl="1">
              <a:buFont typeface="Arial" pitchFamily="34" charset="0"/>
              <a:buChar char="•"/>
            </a:pPr>
            <a:r>
              <a:rPr lang="en-US" sz="2000" dirty="0"/>
              <a:t>Early Learning Hubs</a:t>
            </a:r>
          </a:p>
          <a:p>
            <a:pPr lvl="1">
              <a:buFont typeface="Arial" pitchFamily="34" charset="0"/>
              <a:buChar char="•"/>
            </a:pPr>
            <a:r>
              <a:rPr lang="en-US" sz="2000" dirty="0"/>
              <a:t>STEM Hubs</a:t>
            </a:r>
          </a:p>
          <a:p>
            <a:pPr lvl="1">
              <a:buFont typeface="Arial" pitchFamily="34" charset="0"/>
              <a:buChar char="•"/>
            </a:pPr>
            <a:r>
              <a:rPr lang="en-US" sz="2000" dirty="0"/>
              <a:t>Professional Development Networks</a:t>
            </a:r>
          </a:p>
          <a:p>
            <a:pPr lvl="1">
              <a:buFont typeface="Arial" pitchFamily="34" charset="0"/>
              <a:buChar char="•"/>
            </a:pPr>
            <a:r>
              <a:rPr lang="en-US" sz="2000" dirty="0"/>
              <a:t>Regional Achievement Collaboratives</a:t>
            </a:r>
          </a:p>
          <a:p>
            <a:pPr lvl="1">
              <a:buFont typeface="Arial" pitchFamily="34" charset="0"/>
              <a:buChar char="•"/>
            </a:pPr>
            <a:r>
              <a:rPr lang="en-US" sz="2000" dirty="0"/>
              <a:t>Eastern Promise Expansion</a:t>
            </a:r>
          </a:p>
          <a:p>
            <a:pPr lvl="1">
              <a:buFont typeface="Arial" pitchFamily="34" charset="0"/>
              <a:buChar char="•"/>
            </a:pPr>
            <a:r>
              <a:rPr lang="en-US" sz="2000" dirty="0"/>
              <a:t>TeachOregon-Oregon Network for Quality Teaching and Learning</a:t>
            </a:r>
          </a:p>
          <a:p>
            <a:pPr>
              <a:buFont typeface="Arial" pitchFamily="34" charset="0"/>
              <a:buChar char="•"/>
            </a:pPr>
            <a:r>
              <a:rPr lang="en-US" sz="2400" dirty="0"/>
              <a:t>Emerging role of the Higher Education Coordinating Commission linking Community Colleges and OUS</a:t>
            </a:r>
          </a:p>
          <a:p>
            <a:pPr lvl="1">
              <a:buFont typeface="Arial" pitchFamily="34" charset="0"/>
              <a:buChar char="•"/>
            </a:pPr>
            <a:r>
              <a:rPr lang="en-US" sz="2400" dirty="0"/>
              <a:t>Independent University Boards of Directors</a:t>
            </a:r>
          </a:p>
          <a:p>
            <a:pPr>
              <a:buFont typeface="Arial" pitchFamily="34" charset="0"/>
              <a:buChar char="•"/>
            </a:pPr>
            <a:r>
              <a:rPr lang="en-US" sz="2400" dirty="0"/>
              <a:t>Kindergarten Readiness, Full-Day Kgn, expand early learning</a:t>
            </a:r>
          </a:p>
          <a:p>
            <a:pPr>
              <a:buFont typeface="Arial" pitchFamily="34" charset="0"/>
              <a:buChar char="•"/>
            </a:pPr>
            <a:r>
              <a:rPr lang="en-US" sz="2400" dirty="0"/>
              <a:t>Revisions of the Minority Teacher Act</a:t>
            </a:r>
          </a:p>
          <a:p>
            <a:pPr>
              <a:buFont typeface="Arial" pitchFamily="34" charset="0"/>
              <a:buChar char="•"/>
            </a:pPr>
            <a:r>
              <a:rPr lang="en-US" sz="2400" dirty="0"/>
              <a:t>Tax Reform: Did someone say “sales tax?”</a:t>
            </a:r>
          </a:p>
        </p:txBody>
      </p:sp>
    </p:spTree>
    <p:extLst>
      <p:ext uri="{BB962C8B-B14F-4D97-AF65-F5344CB8AC3E}">
        <p14:creationId xmlns:p14="http://schemas.microsoft.com/office/powerpoint/2010/main" val="3243927723"/>
      </p:ext>
    </p:extLst>
  </p:cSld>
  <p:clrMapOvr>
    <a:masterClrMapping/>
  </p:clrMapOvr>
  <p:transition spd="slow">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p:nvPr>
        </p:nvSpPr>
        <p:spPr/>
        <p:txBody>
          <a:bodyPr/>
          <a:lstStyle/>
          <a:p>
            <a:pPr algn="ctr" eaLnBrk="1" hangingPunct="1"/>
            <a:r>
              <a:rPr lang="en-US" smtClean="0"/>
              <a:t>Final Thoughts</a:t>
            </a:r>
          </a:p>
        </p:txBody>
      </p:sp>
      <p:sp>
        <p:nvSpPr>
          <p:cNvPr id="37891" name="Rectangle 5"/>
          <p:cNvSpPr>
            <a:spLocks noGrp="1" noChangeArrowheads="1"/>
          </p:cNvSpPr>
          <p:nvPr>
            <p:ph type="body" idx="1"/>
          </p:nvPr>
        </p:nvSpPr>
        <p:spPr>
          <a:xfrm>
            <a:off x="1981200" y="1981201"/>
            <a:ext cx="8458200" cy="5561013"/>
          </a:xfrm>
        </p:spPr>
        <p:txBody>
          <a:bodyPr/>
          <a:lstStyle/>
          <a:p>
            <a:pPr eaLnBrk="1" hangingPunct="1">
              <a:buFontTx/>
              <a:buChar char="•"/>
            </a:pPr>
            <a:r>
              <a:rPr lang="en-US" smtClean="0"/>
              <a:t>Prepare for diversity</a:t>
            </a:r>
          </a:p>
          <a:p>
            <a:pPr lvl="1" eaLnBrk="1" hangingPunct="1">
              <a:buFontTx/>
              <a:buChar char="–"/>
            </a:pPr>
            <a:r>
              <a:rPr lang="en-US" smtClean="0">
                <a:ea typeface="ＭＳ Ｐゴシック" pitchFamily="-111" charset="-128"/>
              </a:rPr>
              <a:t>Multiple strategies</a:t>
            </a:r>
          </a:p>
          <a:p>
            <a:pPr lvl="1" eaLnBrk="1" hangingPunct="1">
              <a:buFontTx/>
              <a:buChar char="–"/>
            </a:pPr>
            <a:r>
              <a:rPr lang="en-US" smtClean="0">
                <a:ea typeface="ＭＳ Ｐゴシック" pitchFamily="-111" charset="-128"/>
              </a:rPr>
              <a:t>Culturally competent instruction and content</a:t>
            </a:r>
          </a:p>
          <a:p>
            <a:pPr lvl="1" eaLnBrk="1" hangingPunct="1">
              <a:buFontTx/>
              <a:buChar char="–"/>
            </a:pPr>
            <a:r>
              <a:rPr lang="en-US" smtClean="0">
                <a:ea typeface="ＭＳ Ｐゴシック" pitchFamily="-111" charset="-128"/>
              </a:rPr>
              <a:t>Celebrate differences in students</a:t>
            </a:r>
          </a:p>
          <a:p>
            <a:pPr eaLnBrk="1" hangingPunct="1">
              <a:buFontTx/>
              <a:buChar char="•"/>
            </a:pPr>
            <a:r>
              <a:rPr lang="en-US" smtClean="0"/>
              <a:t>Work Collaboratively</a:t>
            </a:r>
          </a:p>
          <a:p>
            <a:pPr eaLnBrk="1" hangingPunct="1">
              <a:buFontTx/>
              <a:buChar char="•"/>
            </a:pPr>
            <a:r>
              <a:rPr lang="en-US" smtClean="0"/>
              <a:t>Focus on evidence and proficiency</a:t>
            </a:r>
          </a:p>
          <a:p>
            <a:pPr eaLnBrk="1" hangingPunct="1">
              <a:buFontTx/>
              <a:buChar char="•"/>
            </a:pPr>
            <a:r>
              <a:rPr lang="en-US" smtClean="0"/>
              <a:t>Commit to life-long learning</a:t>
            </a:r>
          </a:p>
          <a:p>
            <a:pPr eaLnBrk="1" hangingPunct="1">
              <a:buFontTx/>
              <a:buChar char="•"/>
            </a:pPr>
            <a:r>
              <a:rPr lang="en-US" smtClean="0"/>
              <a:t>Stay connected to the profession</a:t>
            </a:r>
          </a:p>
          <a:p>
            <a:pPr eaLnBrk="1" hangingPunct="1">
              <a:buFontTx/>
              <a:buChar char="•"/>
            </a:pPr>
            <a:endParaRPr lang="en-US" smtClean="0"/>
          </a:p>
          <a:p>
            <a:pPr eaLnBrk="1" hangingPunct="1"/>
            <a:endParaRPr lang="en-US" smtClean="0"/>
          </a:p>
        </p:txBody>
      </p:sp>
    </p:spTree>
    <p:extLst>
      <p:ext uri="{BB962C8B-B14F-4D97-AF65-F5344CB8AC3E}">
        <p14:creationId xmlns:p14="http://schemas.microsoft.com/office/powerpoint/2010/main" val="3872159469"/>
      </p:ext>
    </p:extLst>
  </p:cSld>
  <p:clrMapOvr>
    <a:masterClrMapping/>
  </p:clrMapOvr>
  <p:transition spd="slow">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Grp="1" noChangeArrowheads="1"/>
          </p:cNvSpPr>
          <p:nvPr>
            <p:ph type="title"/>
          </p:nvPr>
        </p:nvSpPr>
        <p:spPr/>
        <p:txBody>
          <a:bodyPr/>
          <a:lstStyle/>
          <a:p>
            <a:pPr algn="ctr" eaLnBrk="1" hangingPunct="1"/>
            <a:r>
              <a:rPr lang="en-US" smtClean="0"/>
              <a:t>Linguistic Diversity</a:t>
            </a:r>
          </a:p>
        </p:txBody>
      </p:sp>
      <p:sp>
        <p:nvSpPr>
          <p:cNvPr id="7171" name="Rectangle 6"/>
          <p:cNvSpPr>
            <a:spLocks noGrp="1" noChangeArrowheads="1"/>
          </p:cNvSpPr>
          <p:nvPr>
            <p:ph type="body" idx="1"/>
          </p:nvPr>
        </p:nvSpPr>
        <p:spPr>
          <a:xfrm>
            <a:off x="1981200" y="1905001"/>
            <a:ext cx="8229600" cy="4746625"/>
          </a:xfrm>
        </p:spPr>
        <p:txBody>
          <a:bodyPr/>
          <a:lstStyle/>
          <a:p>
            <a:pPr eaLnBrk="1" hangingPunct="1">
              <a:buFontTx/>
              <a:buChar char="•"/>
            </a:pPr>
            <a:r>
              <a:rPr lang="en-US" sz="2400" dirty="0" smtClean="0"/>
              <a:t>55,402 </a:t>
            </a:r>
            <a:r>
              <a:rPr lang="en-US" sz="2400" dirty="0"/>
              <a:t>students in </a:t>
            </a:r>
            <a:r>
              <a:rPr lang="en-US" sz="2400" dirty="0" smtClean="0"/>
              <a:t>2012-13 </a:t>
            </a:r>
            <a:r>
              <a:rPr lang="en-US" sz="2400" dirty="0"/>
              <a:t>reported a language of origin other than English</a:t>
            </a:r>
          </a:p>
          <a:p>
            <a:pPr eaLnBrk="1" hangingPunct="1">
              <a:buFontTx/>
              <a:buChar char="•"/>
            </a:pPr>
            <a:endParaRPr lang="en-US" sz="2400" dirty="0"/>
          </a:p>
          <a:p>
            <a:pPr eaLnBrk="1" hangingPunct="1">
              <a:buFontTx/>
              <a:buChar char="•"/>
            </a:pPr>
            <a:r>
              <a:rPr lang="en-US" sz="2400" dirty="0" smtClean="0"/>
              <a:t>2770 </a:t>
            </a:r>
            <a:r>
              <a:rPr lang="en-US" sz="2400" dirty="0"/>
              <a:t>teachers needed at a 1:20 ratio</a:t>
            </a:r>
          </a:p>
          <a:p>
            <a:pPr eaLnBrk="1" hangingPunct="1"/>
            <a:endParaRPr lang="en-US" sz="2400" dirty="0" smtClean="0"/>
          </a:p>
          <a:p>
            <a:pPr eaLnBrk="1" hangingPunct="1">
              <a:buFontTx/>
              <a:buChar char="•"/>
            </a:pPr>
            <a:r>
              <a:rPr lang="en-US" sz="2400" dirty="0" smtClean="0"/>
              <a:t>9.6% of enrollment</a:t>
            </a:r>
          </a:p>
          <a:p>
            <a:pPr eaLnBrk="1" hangingPunct="1">
              <a:buFontTx/>
              <a:buChar char="•"/>
            </a:pPr>
            <a:endParaRPr lang="en-US" sz="2400" dirty="0" smtClean="0"/>
          </a:p>
          <a:p>
            <a:pPr eaLnBrk="1" hangingPunct="1">
              <a:buFontTx/>
              <a:buChar char="•"/>
            </a:pPr>
            <a:r>
              <a:rPr lang="en-US" sz="2400" dirty="0" smtClean="0"/>
              <a:t>38+ languages reported make up 96.5% of all EL</a:t>
            </a:r>
          </a:p>
          <a:p>
            <a:pPr eaLnBrk="1" hangingPunct="1">
              <a:buFontTx/>
              <a:buChar char="•"/>
            </a:pPr>
            <a:endParaRPr lang="en-US" sz="2400" dirty="0"/>
          </a:p>
          <a:p>
            <a:pPr eaLnBrk="1" hangingPunct="1">
              <a:buFontTx/>
              <a:buChar char="•"/>
            </a:pPr>
            <a:r>
              <a:rPr lang="en-US" sz="2400" dirty="0"/>
              <a:t>Spanish (</a:t>
            </a:r>
            <a:r>
              <a:rPr lang="en-US" sz="2400" dirty="0" smtClean="0"/>
              <a:t>76.63%); </a:t>
            </a:r>
            <a:r>
              <a:rPr lang="en-US" sz="2400" dirty="0"/>
              <a:t>Russian (</a:t>
            </a:r>
            <a:r>
              <a:rPr lang="en-US" sz="2400" dirty="0" smtClean="0"/>
              <a:t>3.53</a:t>
            </a:r>
            <a:r>
              <a:rPr lang="en-US" sz="2400" dirty="0"/>
              <a:t>%), Vietnamese </a:t>
            </a:r>
            <a:r>
              <a:rPr lang="en-US" sz="2400" dirty="0" smtClean="0"/>
              <a:t>(2.95%), </a:t>
            </a:r>
            <a:r>
              <a:rPr lang="en-US" sz="2400" dirty="0"/>
              <a:t>Chinese (</a:t>
            </a:r>
            <a:r>
              <a:rPr lang="en-US" sz="2400" dirty="0" smtClean="0"/>
              <a:t>1.67%) </a:t>
            </a:r>
            <a:r>
              <a:rPr lang="en-US" sz="2400" dirty="0"/>
              <a:t>Somali (</a:t>
            </a:r>
            <a:r>
              <a:rPr lang="en-US" sz="2400" dirty="0" smtClean="0"/>
              <a:t>1.24%)</a:t>
            </a:r>
            <a:endParaRPr lang="en-US" sz="2400" dirty="0"/>
          </a:p>
        </p:txBody>
      </p:sp>
    </p:spTree>
    <p:extLst>
      <p:ext uri="{BB962C8B-B14F-4D97-AF65-F5344CB8AC3E}">
        <p14:creationId xmlns:p14="http://schemas.microsoft.com/office/powerpoint/2010/main" val="924942236"/>
      </p:ext>
    </p:extLst>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86" name="Group 2"/>
          <p:cNvGraphicFramePr>
            <a:graphicFrameLocks noGrp="1"/>
          </p:cNvGraphicFramePr>
          <p:nvPr>
            <p:ph sz="half" idx="4294967295"/>
          </p:nvPr>
        </p:nvGraphicFramePr>
        <p:xfrm>
          <a:off x="1524000" y="1600201"/>
          <a:ext cx="4038600" cy="4525963"/>
        </p:xfrm>
        <a:graphic>
          <a:graphicData uri="http://schemas.openxmlformats.org/drawingml/2006/table">
            <a:tbl>
              <a:tblPr/>
              <a:tblGrid>
                <a:gridCol w="4038600"/>
              </a:tblGrid>
              <a:tr h="4525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a:ln>
                          <a:noFill/>
                        </a:ln>
                        <a:solidFill>
                          <a:srgbClr val="006600"/>
                        </a:solidFill>
                        <a:effectLst/>
                        <a:latin typeface="Arial" charset="0"/>
                      </a:endParaRPr>
                    </a:p>
                  </a:txBody>
                  <a:tcPr anchor="b" horzOverflow="overflow">
                    <a:lnL>
                      <a:noFill/>
                    </a:lnL>
                    <a:lnR>
                      <a:noFill/>
                    </a:lnR>
                    <a:lnT>
                      <a:noFill/>
                    </a:lnT>
                    <a:lnB>
                      <a:noFill/>
                    </a:lnB>
                    <a:lnTlToBr>
                      <a:noFill/>
                    </a:lnTlToBr>
                    <a:lnBlToTr>
                      <a:noFill/>
                    </a:lnBlToTr>
                    <a:noFill/>
                  </a:tcPr>
                </a:tc>
              </a:tr>
            </a:tbl>
          </a:graphicData>
        </a:graphic>
      </p:graphicFrame>
      <p:graphicFrame>
        <p:nvGraphicFramePr>
          <p:cNvPr id="1026" name="Object 8"/>
          <p:cNvGraphicFramePr>
            <a:graphicFrameLocks noChangeAspect="1"/>
          </p:cNvGraphicFramePr>
          <p:nvPr/>
        </p:nvGraphicFramePr>
        <p:xfrm>
          <a:off x="1524000" y="1274764"/>
          <a:ext cx="9144000" cy="5583237"/>
        </p:xfrm>
        <a:graphic>
          <a:graphicData uri="http://schemas.openxmlformats.org/presentationml/2006/ole">
            <mc:AlternateContent xmlns:mc="http://schemas.openxmlformats.org/markup-compatibility/2006">
              <mc:Choice xmlns:v="urn:schemas-microsoft-com:vml" Requires="v">
                <p:oleObj spid="_x0000_s1037" name="Chart" r:id="rId3" imgW="5461000" imgH="3162300" progId="Excel.Sheet.8">
                  <p:embed/>
                </p:oleObj>
              </mc:Choice>
              <mc:Fallback>
                <p:oleObj name="Chart" r:id="rId3" imgW="5461000" imgH="3162300"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274764"/>
                        <a:ext cx="9144000" cy="558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9" name="Text Box 9"/>
          <p:cNvSpPr txBox="1">
            <a:spLocks noChangeArrowheads="1"/>
          </p:cNvSpPr>
          <p:nvPr/>
        </p:nvSpPr>
        <p:spPr bwMode="auto">
          <a:xfrm>
            <a:off x="8367714" y="6386513"/>
            <a:ext cx="2097087" cy="304800"/>
          </a:xfrm>
          <a:prstGeom prst="rect">
            <a:avLst/>
          </a:prstGeom>
          <a:noFill/>
          <a:ln w="9525">
            <a:noFill/>
            <a:miter lim="800000"/>
            <a:headEnd/>
            <a:tailEnd/>
          </a:ln>
        </p:spPr>
        <p:txBody>
          <a:bodyPr>
            <a:spAutoFit/>
          </a:bodyPr>
          <a:lstStyle/>
          <a:p>
            <a:pPr algn="r" fontAlgn="base">
              <a:spcBef>
                <a:spcPct val="50000"/>
              </a:spcBef>
              <a:spcAft>
                <a:spcPct val="0"/>
              </a:spcAft>
            </a:pPr>
            <a:r>
              <a:rPr lang="en-US" sz="1400">
                <a:solidFill>
                  <a:srgbClr val="000000"/>
                </a:solidFill>
                <a:ea typeface="ＭＳ Ｐゴシック" pitchFamily="-111" charset="-128"/>
              </a:rPr>
              <a:t>Pew Hispanic Center</a:t>
            </a:r>
          </a:p>
        </p:txBody>
      </p:sp>
    </p:spTree>
    <p:extLst>
      <p:ext uri="{BB962C8B-B14F-4D97-AF65-F5344CB8AC3E}">
        <p14:creationId xmlns:p14="http://schemas.microsoft.com/office/powerpoint/2010/main" val="883427066"/>
      </p:ext>
    </p:extLst>
  </p:cSld>
  <p:clrMapOvr>
    <a:masterClrMapping/>
  </p:clrMapOvr>
  <p:transition spd="slow">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Students with Disabilities</a:t>
            </a:r>
            <a:endParaRPr lang="en-US" dirty="0"/>
          </a:p>
        </p:txBody>
      </p:sp>
      <p:pic>
        <p:nvPicPr>
          <p:cNvPr id="5" name="Content Placeholder 4"/>
          <p:cNvPicPr>
            <a:picLocks noGrp="1" noChangeAspect="1"/>
          </p:cNvPicPr>
          <p:nvPr>
            <p:ph idx="1"/>
          </p:nvPr>
        </p:nvPicPr>
        <p:blipFill>
          <a:blip r:embed="rId3"/>
          <a:stretch>
            <a:fillRect/>
          </a:stretch>
        </p:blipFill>
        <p:spPr>
          <a:xfrm>
            <a:off x="2682176" y="1911351"/>
            <a:ext cx="6010720" cy="4721097"/>
          </a:xfrm>
          <a:prstGeom prst="rect">
            <a:avLst/>
          </a:prstGeom>
        </p:spPr>
      </p:pic>
    </p:spTree>
    <p:extLst>
      <p:ext uri="{BB962C8B-B14F-4D97-AF65-F5344CB8AC3E}">
        <p14:creationId xmlns:p14="http://schemas.microsoft.com/office/powerpoint/2010/main" val="2600460389"/>
      </p:ext>
    </p:extLst>
  </p:cSld>
  <p:clrMapOvr>
    <a:masterClrMapping/>
  </p:clrMapOvr>
  <p:transition spd="slow">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Students with Disabilities</a:t>
            </a:r>
            <a:endParaRPr lang="en-US" dirty="0"/>
          </a:p>
        </p:txBody>
      </p:sp>
      <p:pic>
        <p:nvPicPr>
          <p:cNvPr id="5" name="Content Placeholder 4"/>
          <p:cNvPicPr>
            <a:picLocks noGrp="1" noChangeAspect="1"/>
          </p:cNvPicPr>
          <p:nvPr>
            <p:ph idx="1"/>
          </p:nvPr>
        </p:nvPicPr>
        <p:blipFill>
          <a:blip r:embed="rId3"/>
          <a:stretch>
            <a:fillRect/>
          </a:stretch>
        </p:blipFill>
        <p:spPr>
          <a:xfrm>
            <a:off x="2619290" y="2279904"/>
            <a:ext cx="6488134" cy="3803904"/>
          </a:xfrm>
          <a:prstGeom prst="rect">
            <a:avLst/>
          </a:prstGeom>
        </p:spPr>
      </p:pic>
    </p:spTree>
    <p:extLst>
      <p:ext uri="{BB962C8B-B14F-4D97-AF65-F5344CB8AC3E}">
        <p14:creationId xmlns:p14="http://schemas.microsoft.com/office/powerpoint/2010/main" val="411474579"/>
      </p:ext>
    </p:extLst>
  </p:cSld>
  <p:clrMapOvr>
    <a:masterClrMapping/>
  </p:clrMapOvr>
  <p:transition spd="slow">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Students with Disabilities</a:t>
            </a:r>
            <a:endParaRPr lang="en-US" dirty="0"/>
          </a:p>
        </p:txBody>
      </p:sp>
      <p:pic>
        <p:nvPicPr>
          <p:cNvPr id="10" name="Picture 9"/>
          <p:cNvPicPr>
            <a:picLocks noChangeAspect="1"/>
          </p:cNvPicPr>
          <p:nvPr/>
        </p:nvPicPr>
        <p:blipFill>
          <a:blip r:embed="rId3"/>
          <a:stretch>
            <a:fillRect/>
          </a:stretch>
        </p:blipFill>
        <p:spPr>
          <a:xfrm>
            <a:off x="816959" y="4931472"/>
            <a:ext cx="10253377" cy="1883856"/>
          </a:xfrm>
          <a:prstGeom prst="rect">
            <a:avLst/>
          </a:prstGeom>
        </p:spPr>
      </p:pic>
      <p:pic>
        <p:nvPicPr>
          <p:cNvPr id="12" name="Content Placeholder 11"/>
          <p:cNvPicPr>
            <a:picLocks noGrp="1" noChangeAspect="1"/>
          </p:cNvPicPr>
          <p:nvPr>
            <p:ph idx="1"/>
          </p:nvPr>
        </p:nvPicPr>
        <p:blipFill>
          <a:blip r:embed="rId4"/>
          <a:stretch>
            <a:fillRect/>
          </a:stretch>
        </p:blipFill>
        <p:spPr>
          <a:xfrm>
            <a:off x="3694177" y="1911351"/>
            <a:ext cx="4852416" cy="3020121"/>
          </a:xfrm>
          <a:prstGeom prst="rect">
            <a:avLst/>
          </a:prstGeom>
        </p:spPr>
      </p:pic>
    </p:spTree>
    <p:extLst>
      <p:ext uri="{BB962C8B-B14F-4D97-AF65-F5344CB8AC3E}">
        <p14:creationId xmlns:p14="http://schemas.microsoft.com/office/powerpoint/2010/main" val="471989523"/>
      </p:ext>
    </p:extLst>
  </p:cSld>
  <p:clrMapOvr>
    <a:masterClrMapping/>
  </p:clrMapOvr>
  <p:transition spd="slow">
    <p:zoom/>
  </p:transition>
  <p:timing>
    <p:tnLst>
      <p:par>
        <p:cTn id="1" dur="indefinite" restart="never" nodeType="tmRoot"/>
      </p:par>
    </p:tn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412</TotalTime>
  <Words>1539</Words>
  <Application>Microsoft Office PowerPoint</Application>
  <PresentationFormat>Widescreen</PresentationFormat>
  <Paragraphs>221</Paragraphs>
  <Slides>46</Slides>
  <Notes>7</Notes>
  <HiddenSlides>0</HiddenSlides>
  <MMClips>0</MMClips>
  <ScaleCrop>false</ScaleCrop>
  <HeadingPairs>
    <vt:vector size="8" baseType="variant">
      <vt:variant>
        <vt:lpstr>Fonts Used</vt:lpstr>
      </vt:variant>
      <vt:variant>
        <vt:i4>7</vt:i4>
      </vt:variant>
      <vt:variant>
        <vt:lpstr>Theme</vt:lpstr>
      </vt:variant>
      <vt:variant>
        <vt:i4>6</vt:i4>
      </vt:variant>
      <vt:variant>
        <vt:lpstr>Embedded OLE Servers</vt:lpstr>
      </vt:variant>
      <vt:variant>
        <vt:i4>1</vt:i4>
      </vt:variant>
      <vt:variant>
        <vt:lpstr>Slide Titles</vt:lpstr>
      </vt:variant>
      <vt:variant>
        <vt:i4>46</vt:i4>
      </vt:variant>
    </vt:vector>
  </HeadingPairs>
  <TitlesOfParts>
    <vt:vector size="60" baseType="lpstr">
      <vt:lpstr>ＭＳ Ｐゴシック</vt:lpstr>
      <vt:lpstr>Arial</vt:lpstr>
      <vt:lpstr>Arial Black</vt:lpstr>
      <vt:lpstr>Calibri</vt:lpstr>
      <vt:lpstr>Impact</vt:lpstr>
      <vt:lpstr>L Frutiger Light</vt:lpstr>
      <vt:lpstr>Times New Roman</vt:lpstr>
      <vt:lpstr>1_Default Design</vt:lpstr>
      <vt:lpstr>Default Design</vt:lpstr>
      <vt:lpstr>Office Theme</vt:lpstr>
      <vt:lpstr>2_Default Design</vt:lpstr>
      <vt:lpstr>3_Default Design</vt:lpstr>
      <vt:lpstr>4_Default Design</vt:lpstr>
      <vt:lpstr>Chart</vt:lpstr>
      <vt:lpstr>Evolving Oregon Educational Policy</vt:lpstr>
      <vt:lpstr>Who are Oregon Students?</vt:lpstr>
      <vt:lpstr>Oregon’s Student Population</vt:lpstr>
      <vt:lpstr>October 1 K-12 Student Population</vt:lpstr>
      <vt:lpstr>Linguistic Diversity</vt:lpstr>
      <vt:lpstr>PowerPoint Presentation</vt:lpstr>
      <vt:lpstr>Students with Disabilities</vt:lpstr>
      <vt:lpstr>Students with Disabilities</vt:lpstr>
      <vt:lpstr>Students with Disabilities</vt:lpstr>
      <vt:lpstr>Eligible for Free and Reduced Price Lunch</vt:lpstr>
      <vt:lpstr>Homeless Youth in Oregon K-12</vt:lpstr>
      <vt:lpstr>Homeless Youth in Oregon K-12</vt:lpstr>
      <vt:lpstr>Who Teaches Our Students?</vt:lpstr>
      <vt:lpstr>Teacher and Student Diversity</vt:lpstr>
      <vt:lpstr>Teacher and Student Diversity</vt:lpstr>
      <vt:lpstr>PowerPoint Presentation</vt:lpstr>
      <vt:lpstr>Oregon School Districts by Size</vt:lpstr>
      <vt:lpstr>Growth of Charter Schools in Oregon</vt:lpstr>
      <vt:lpstr>Impact of Technology</vt:lpstr>
      <vt:lpstr>How are the Students Doing?</vt:lpstr>
      <vt:lpstr>Students Meeting State Standards-2012-13</vt:lpstr>
      <vt:lpstr>High School Graduation Rate, 2012-13</vt:lpstr>
      <vt:lpstr>Graduation Rate by Race/Ethnicity</vt:lpstr>
      <vt:lpstr>High School Cohort: 2008-09 to 2011-12</vt:lpstr>
      <vt:lpstr>Post-Secondary Linked to K-12 as an Educational Enterprise</vt:lpstr>
      <vt:lpstr>Six-Year Graduation Rate</vt:lpstr>
      <vt:lpstr>Degrees Awarded by Gender and Race</vt:lpstr>
      <vt:lpstr>Changing Policy Landscape</vt:lpstr>
      <vt:lpstr>The New Oregon Diploma</vt:lpstr>
      <vt:lpstr>Essential Skills Added to Requirements</vt:lpstr>
      <vt:lpstr>How Do Students Demonstrate Proficiency?</vt:lpstr>
      <vt:lpstr>Changing Policy Landscape</vt:lpstr>
      <vt:lpstr>PowerPoint Presentation</vt:lpstr>
      <vt:lpstr>The Challenge</vt:lpstr>
      <vt:lpstr>Changing Policy Landscape</vt:lpstr>
      <vt:lpstr>Oregon Restructured</vt:lpstr>
      <vt:lpstr>Structure of Governance</vt:lpstr>
      <vt:lpstr> </vt:lpstr>
      <vt:lpstr>PowerPoint Presentation</vt:lpstr>
      <vt:lpstr>Oregon accountability system</vt:lpstr>
      <vt:lpstr>PowerPoint Presentation</vt:lpstr>
      <vt:lpstr>PowerPoint Presentation</vt:lpstr>
      <vt:lpstr>PowerPoint Presentation</vt:lpstr>
      <vt:lpstr>Changing Policy Landscape</vt:lpstr>
      <vt:lpstr>The Debate Continues</vt:lpstr>
      <vt:lpstr>Final Thoughts</vt:lpstr>
    </vt:vector>
  </TitlesOfParts>
  <Company>Portland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are Oregon Students?</dc:title>
  <dc:creator>Pat Burk</dc:creator>
  <cp:lastModifiedBy>Pat Burk</cp:lastModifiedBy>
  <cp:revision>36</cp:revision>
  <dcterms:created xsi:type="dcterms:W3CDTF">2014-08-25T22:42:21Z</dcterms:created>
  <dcterms:modified xsi:type="dcterms:W3CDTF">2014-08-26T10:23:48Z</dcterms:modified>
</cp:coreProperties>
</file>