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Default Extension="rels" ContentType="application/vnd.openxmlformats-package.relationships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3" r:id="rId4"/>
    <p:sldId id="268" r:id="rId5"/>
    <p:sldId id="264" r:id="rId6"/>
    <p:sldId id="265" r:id="rId7"/>
    <p:sldId id="266" r:id="rId8"/>
    <p:sldId id="267" r:id="rId9"/>
    <p:sldId id="257" r:id="rId10"/>
    <p:sldId id="270" r:id="rId11"/>
  </p:sldIdLst>
  <p:sldSz cx="9144000" cy="6858000" type="screen4x3"/>
  <p:notesSz cx="6950075" cy="9167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4077E"/>
    <a:srgbClr val="0F44BB"/>
    <a:srgbClr val="060BC4"/>
    <a:srgbClr val="0E12B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66373" autoAdjust="0"/>
  </p:normalViewPr>
  <p:slideViewPr>
    <p:cSldViewPr>
      <p:cViewPr varScale="1">
        <p:scale>
          <a:sx n="66" d="100"/>
          <a:sy n="66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8"/>
        <p:guide pos="218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FF5CBC02-6E65-45CC-90A9-A5B56FAD3E43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07831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07831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297C09E6-E01C-4D6A-BD68-2D245E20063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>
              <a:defRPr sz="1200"/>
            </a:lvl1pPr>
          </a:lstStyle>
          <a:p>
            <a:fld id="{A65970FE-6262-4A6C-BD78-59B2A48C52DC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87388"/>
            <a:ext cx="4584700" cy="3438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98" tIns="46049" rIns="92098" bIns="4604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54711"/>
            <a:ext cx="5560060" cy="4125516"/>
          </a:xfrm>
          <a:prstGeom prst="rect">
            <a:avLst/>
          </a:prstGeom>
        </p:spPr>
        <p:txBody>
          <a:bodyPr vert="horz" lIns="92098" tIns="46049" rIns="92098" bIns="460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07831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07831"/>
            <a:ext cx="3011699" cy="458391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r">
              <a:defRPr sz="1200"/>
            </a:lvl1pPr>
          </a:lstStyle>
          <a:p>
            <a:fld id="{92668D74-09C0-4439-A777-9E79A152AF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“I’m Just A Bill” playing in the </a:t>
            </a:r>
            <a:r>
              <a:rPr lang="en-US" sz="1800" dirty="0" smtClean="0"/>
              <a:t>background.</a:t>
            </a:r>
            <a:endParaRPr lang="en-US" sz="1800" dirty="0"/>
          </a:p>
          <a:p>
            <a:r>
              <a:rPr lang="en-US" sz="2000" dirty="0"/>
              <a:t> </a:t>
            </a:r>
            <a:r>
              <a:rPr lang="en-US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CAB06A-215B-4215-AB75-2B8352009F7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800" baseline="0" dirty="0" smtClean="0"/>
              <a:t>Any questions about our agenda today?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DEF210-5445-4CC9-B6D2-61359E0064E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Any questions about this activity?</a:t>
            </a:r>
          </a:p>
          <a:p>
            <a:endParaRPr lang="en-US" sz="1800" dirty="0"/>
          </a:p>
          <a:p>
            <a:r>
              <a:rPr lang="en-US" sz="1800" dirty="0" smtClean="0"/>
              <a:t>[Teacher plays “I’m Just A Bill” in the background.]</a:t>
            </a:r>
          </a:p>
          <a:p>
            <a:endParaRPr lang="en-US" sz="1900" dirty="0" smtClean="0"/>
          </a:p>
          <a:p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[Teacher leaves this slide on display as students work through activity]</a:t>
            </a:r>
          </a:p>
          <a:p>
            <a:endParaRPr lang="en-US" sz="1800" dirty="0" smtClean="0"/>
          </a:p>
          <a:p>
            <a:r>
              <a:rPr lang="en-US" sz="1800" dirty="0" smtClean="0"/>
              <a:t>When placement is complete:</a:t>
            </a:r>
          </a:p>
          <a:p>
            <a:r>
              <a:rPr lang="en-US" sz="1800" dirty="0" smtClean="0"/>
              <a:t>Before we finalize this, does anyone have any questions about any of the terms?</a:t>
            </a:r>
          </a:p>
          <a:p>
            <a:endParaRPr lang="en-US" sz="1800" dirty="0" smtClean="0"/>
          </a:p>
          <a:p>
            <a:r>
              <a:rPr lang="en-US" sz="1800" dirty="0" smtClean="0"/>
              <a:t>If yes:</a:t>
            </a:r>
          </a:p>
          <a:p>
            <a:r>
              <a:rPr lang="en-US" sz="1800" dirty="0" smtClean="0"/>
              <a:t>Does anyone want to move any of the terms around?</a:t>
            </a:r>
          </a:p>
          <a:p>
            <a:endParaRPr lang="en-US" sz="1800" dirty="0" smtClean="0"/>
          </a:p>
          <a:p>
            <a:r>
              <a:rPr lang="en-US" sz="1800" dirty="0" smtClean="0"/>
              <a:t>If no:</a:t>
            </a:r>
          </a:p>
          <a:p>
            <a:r>
              <a:rPr lang="en-US" sz="1800" dirty="0" smtClean="0"/>
              <a:t>OK, let’s look at my answers and compare them to yours.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Do we have any differences up to this point?  </a:t>
            </a:r>
          </a:p>
          <a:p>
            <a:endParaRPr lang="en-US" sz="2000" dirty="0" smtClean="0"/>
          </a:p>
          <a:p>
            <a:r>
              <a:rPr lang="en-US" sz="2000" dirty="0" smtClean="0"/>
              <a:t>[try Cognitive Press – press for deeper answers/thinking  (don’t restate incorrect answer as a correct answer, but push for deeper thinking)]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defTabSz="920984">
              <a:defRPr/>
            </a:pPr>
            <a:r>
              <a:rPr lang="en-US" sz="1800" dirty="0" smtClean="0"/>
              <a:t>This is a rather famous quote about the legislative process.  Why is the legislative process like making sausage?</a:t>
            </a:r>
          </a:p>
          <a:p>
            <a:pPr indent="-182880" defTabSz="920984">
              <a:buFont typeface="Arial" pitchFamily="34" charset="0"/>
              <a:buChar char="•"/>
              <a:defRPr/>
            </a:pPr>
            <a:r>
              <a:rPr lang="en-US" sz="1800" dirty="0" smtClean="0"/>
              <a:t>What are the implications of that?  [Cognitive Press]</a:t>
            </a:r>
          </a:p>
          <a:p>
            <a:pPr defTabSz="920984">
              <a:defRPr/>
            </a:pPr>
            <a:endParaRPr lang="en-US" sz="1800" dirty="0" smtClean="0"/>
          </a:p>
          <a:p>
            <a:pPr defTabSz="920984">
              <a:defRPr/>
            </a:pPr>
            <a:r>
              <a:rPr lang="en-US" sz="1800" dirty="0" smtClean="0"/>
              <a:t>Who gets what they want in a bill?  [</a:t>
            </a:r>
            <a:r>
              <a:rPr lang="en-US" sz="1800" b="1" dirty="0" smtClean="0"/>
              <a:t>press until get to the idea of compromise</a:t>
            </a:r>
            <a:r>
              <a:rPr lang="en-US" sz="1800" dirty="0" smtClean="0"/>
              <a:t>]</a:t>
            </a:r>
            <a:endParaRPr lang="en-US" sz="1800" dirty="0"/>
          </a:p>
          <a:p>
            <a:pPr defTabSz="920984">
              <a:defRPr/>
            </a:pPr>
            <a:endParaRPr lang="en-US" sz="1800" dirty="0" smtClean="0"/>
          </a:p>
          <a:p>
            <a:pPr marL="457200" lvl="0" indent="-514350">
              <a:buFontTx/>
              <a:buNone/>
            </a:pPr>
            <a:r>
              <a:rPr lang="en-US" sz="1800" dirty="0" smtClean="0"/>
              <a:t>What would you change about the legislative process?</a:t>
            </a:r>
          </a:p>
          <a:p>
            <a:pPr marL="457200" lvl="0" indent="-182880">
              <a:buFont typeface="Arial" pitchFamily="34" charset="0"/>
              <a:buChar char="•"/>
            </a:pPr>
            <a:r>
              <a:rPr lang="en-US" sz="1800" dirty="0" smtClean="0"/>
              <a:t>Why would you make that change?  What is the outcome you are seeking by making changes? </a:t>
            </a:r>
          </a:p>
          <a:p>
            <a:pPr defTabSz="920984">
              <a:defRPr/>
            </a:pPr>
            <a:endParaRPr lang="en-US" sz="1800" dirty="0" smtClean="0"/>
          </a:p>
          <a:p>
            <a:pPr defTabSz="920984">
              <a:defRPr/>
            </a:pPr>
            <a:r>
              <a:rPr lang="en-US" sz="1800" dirty="0" smtClean="0"/>
              <a:t>Other questions or observations?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68D74-09C0-4439-A777-9E79A152AF2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2094-A3C1-4609-9A75-243AF1E1AC4B}" type="datetimeFigureOut">
              <a:rPr lang="en-US" smtClean="0"/>
              <a:pPr/>
              <a:t>2/17/11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2C76-3859-46DA-8A81-DE516403AA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hyperlink" Target="http://www.uncrate.com/men/culture/food/harry-david-international-sausage-sampler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2895600"/>
          </a:xfrm>
          <a:solidFill>
            <a:srgbClr val="04077E"/>
          </a:solidFill>
        </p:spPr>
        <p:txBody>
          <a:bodyPr>
            <a:noAutofit/>
          </a:bodyPr>
          <a:lstStyle/>
          <a:p>
            <a:r>
              <a:rPr lang="en-US" sz="8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Welcome to the sausage factory</a:t>
            </a:r>
            <a:endParaRPr lang="en-US" sz="8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429000"/>
            <a:ext cx="421894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67000" y="6488668"/>
            <a:ext cx="42306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http://wifflelevertofull.wordpress.com/2009/09/04/extracts-from-bobs-1984-diary-volume-248/</a:t>
            </a: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7446035" y="68892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pPr eaLnBrk="1" hangingPunct="1"/>
            <a:r>
              <a:rPr lang="en-US" sz="6000" b="1" u="sng" dirty="0" smtClean="0"/>
              <a:t>Homework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76800"/>
          </a:xfrm>
        </p:spPr>
        <p:txBody>
          <a:bodyPr>
            <a:normAutofit/>
          </a:bodyPr>
          <a:lstStyle/>
          <a:p>
            <a:pPr marL="571500" indent="-45720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4000" b="1" dirty="0" smtClean="0"/>
              <a:t>Before you leave today:</a:t>
            </a:r>
          </a:p>
          <a:p>
            <a:pPr marL="857250" lvl="4" indent="-742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600" dirty="0" smtClean="0"/>
              <a:t>Take a copy of Analysis of Article II</a:t>
            </a:r>
          </a:p>
          <a:p>
            <a:pPr marL="857250" lvl="4" indent="-742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3600" dirty="0" smtClean="0"/>
              <a:t>Chairs up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4000" b="1" u="sng" dirty="0" smtClean="0"/>
          </a:p>
          <a:p>
            <a:pPr marL="457200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4000" b="1" u="sng" dirty="0" smtClean="0"/>
              <a:t>Homework due tomorrow (Dec. 1):</a:t>
            </a:r>
          </a:p>
          <a:p>
            <a:pPr marL="1371600" lvl="2" indent="-457200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en-US" sz="3600" dirty="0" smtClean="0"/>
              <a:t>Read for vocabulary: Analysis of Article II</a:t>
            </a:r>
          </a:p>
          <a:p>
            <a:pPr marL="571500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b="1" dirty="0" smtClean="0"/>
          </a:p>
          <a:p>
            <a:pPr marL="857250" indent="-742950" eaLnBrk="1" fontAlgn="auto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endParaRPr lang="en-US" sz="4400" b="1" dirty="0" smtClean="0"/>
          </a:p>
          <a:p>
            <a:pPr marL="1828800" lvl="3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3600" dirty="0" smtClean="0"/>
          </a:p>
          <a:p>
            <a:pPr marL="1371600" lvl="2" indent="-45720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3600" dirty="0" smtClean="0"/>
          </a:p>
          <a:p>
            <a:pPr marL="1371600" lvl="2" indent="-457200" eaLnBrk="1" fontAlgn="auto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endParaRPr lang="en-US" sz="3600" dirty="0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219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/>
              <a:t>AGENDA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December 1, 2010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524000"/>
            <a:ext cx="8763000" cy="5105400"/>
          </a:xfrm>
        </p:spPr>
        <p:txBody>
          <a:bodyPr rtlCol="0">
            <a:normAutofit fontScale="92500" lnSpcReduction="10000"/>
          </a:bodyPr>
          <a:lstStyle/>
          <a:p>
            <a:pPr marL="514350" lvl="2" indent="-514350" algn="l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200" b="1" u="sng" dirty="0" smtClean="0">
                <a:solidFill>
                  <a:schemeClr val="tx1"/>
                </a:solidFill>
              </a:rPr>
              <a:t>Administrative:</a:t>
            </a:r>
          </a:p>
          <a:p>
            <a:pPr marL="1371600" lvl="4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Pizza survey</a:t>
            </a:r>
          </a:p>
          <a:p>
            <a:pPr marL="1371600" lvl="4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Stamps: Homework (“How a bill becomes a law” flowchart)</a:t>
            </a:r>
          </a:p>
          <a:p>
            <a:pPr marL="1371600" lvl="4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Grading policy</a:t>
            </a:r>
          </a:p>
          <a:p>
            <a:pPr marL="1371600" lvl="4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Conferences (?)</a:t>
            </a:r>
          </a:p>
          <a:p>
            <a:pPr marL="1371600" lvl="4" indent="-457200"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14350" lvl="2" indent="-514350" algn="l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sz="3200" b="1" u="sng" dirty="0" smtClean="0">
                <a:solidFill>
                  <a:schemeClr val="tx1"/>
                </a:solidFill>
              </a:rPr>
              <a:t>Today’s topic</a:t>
            </a:r>
            <a:r>
              <a:rPr lang="en-US" sz="3200" b="1" dirty="0" smtClean="0">
                <a:solidFill>
                  <a:schemeClr val="tx1"/>
                </a:solidFill>
              </a:rPr>
              <a:t>:	</a:t>
            </a: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Welcome to the Sausage Factory</a:t>
            </a: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 marL="457200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b="1" u="sng" dirty="0" smtClean="0">
                <a:solidFill>
                  <a:schemeClr val="tx1"/>
                </a:solidFill>
              </a:rPr>
              <a:t>Homework due tomorrow:</a:t>
            </a: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Read for vocabulary: Analysis of Article II</a:t>
            </a: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  <a:defRPr/>
            </a:pPr>
            <a:endParaRPr lang="en-US" sz="3400" dirty="0" smtClean="0">
              <a:solidFill>
                <a:srgbClr val="FFFFFF"/>
              </a:solidFill>
            </a:endParaRPr>
          </a:p>
          <a:p>
            <a:pPr marL="1371600" lvl="2" indent="-457200" algn="l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3200" dirty="0" smtClean="0">
              <a:solidFill>
                <a:schemeClr val="tx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U.S. Senate Legislative Process:</a:t>
            </a:r>
            <a:br>
              <a:rPr lang="en-US" b="1" dirty="0" smtClean="0"/>
            </a:br>
            <a:r>
              <a:rPr lang="en-US" b="1" dirty="0" smtClean="0"/>
              <a:t>Welcome to the Sausage Factory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Take your elements of the legislative process and tape them on the back table, in order.  </a:t>
            </a:r>
          </a:p>
          <a:p>
            <a:pPr marL="800100" lvl="2" indent="-457200"/>
            <a:r>
              <a:rPr lang="en-US" dirty="0" smtClean="0"/>
              <a:t>Work together</a:t>
            </a:r>
          </a:p>
          <a:p>
            <a:pPr marL="800100" lvl="2" indent="-457200"/>
            <a:r>
              <a:rPr lang="en-US" dirty="0" smtClean="0"/>
              <a:t>Several elements may point to the same place</a:t>
            </a:r>
          </a:p>
          <a:p>
            <a:pPr marL="800100" lvl="2" indent="-457200"/>
            <a:r>
              <a:rPr lang="en-US" dirty="0" smtClean="0"/>
              <a:t>No duplicate elements at the same place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400" dirty="0" smtClean="0"/>
              <a:t>It may help to think about the following “stages” in the legislative process: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Idea Stage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Drafting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Introduction</a:t>
            </a:r>
          </a:p>
          <a:p>
            <a:pPr marL="914400" lvl="1" indent="-514350">
              <a:buFont typeface="Courier New" pitchFamily="49" charset="0"/>
              <a:buChar char="o"/>
            </a:pPr>
            <a:r>
              <a:rPr lang="en-US" sz="2400" dirty="0" smtClean="0"/>
              <a:t>Senate Action</a:t>
            </a:r>
            <a:endParaRPr lang="en-US" sz="2400" dirty="0"/>
          </a:p>
        </p:txBody>
      </p:sp>
      <p:pic>
        <p:nvPicPr>
          <p:cNvPr id="2051" name="Picture 3" descr="C:\Users\Stuckart-Edwards\AppData\Local\Microsoft\Windows\Temporary Internet Files\Content.IE5\6K3TV2KM\MPj043935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0386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" y="1371600"/>
            <a:ext cx="2819400" cy="646331"/>
          </a:xfrm>
          <a:prstGeom prst="rect">
            <a:avLst/>
          </a:prstGeom>
          <a:solidFill>
            <a:srgbClr val="00B0F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Stage # ____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4114800"/>
            <a:ext cx="83820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4114800"/>
            <a:ext cx="83820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4114800"/>
            <a:ext cx="91440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1447800" y="41148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343400" y="41148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7848600" y="41148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98966" y="26728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984766" y="26728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533400" y="32766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1143000" y="32766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Up Arrow 19"/>
          <p:cNvSpPr/>
          <p:nvPr/>
        </p:nvSpPr>
        <p:spPr>
          <a:xfrm>
            <a:off x="3505200" y="4648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Down Arrow 23"/>
          <p:cNvSpPr/>
          <p:nvPr/>
        </p:nvSpPr>
        <p:spPr>
          <a:xfrm>
            <a:off x="4038600" y="34290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270766" y="55684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880366" y="28252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7233166" y="25204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32" name="Down Arrow 31"/>
          <p:cNvSpPr/>
          <p:nvPr/>
        </p:nvSpPr>
        <p:spPr>
          <a:xfrm>
            <a:off x="7467600" y="32004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6547366" y="54922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6471166" y="26728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233166" y="5492234"/>
            <a:ext cx="685800" cy="369332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Input </a:t>
            </a:r>
            <a:endParaRPr lang="en-US" dirty="0"/>
          </a:p>
        </p:txBody>
      </p:sp>
      <p:sp>
        <p:nvSpPr>
          <p:cNvPr id="36" name="Down Arrow 35"/>
          <p:cNvSpPr/>
          <p:nvPr/>
        </p:nvSpPr>
        <p:spPr>
          <a:xfrm>
            <a:off x="6629400" y="3352800"/>
            <a:ext cx="304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Up Arrow 36"/>
          <p:cNvSpPr/>
          <p:nvPr/>
        </p:nvSpPr>
        <p:spPr>
          <a:xfrm>
            <a:off x="6781800" y="4648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Up Arrow 37"/>
          <p:cNvSpPr/>
          <p:nvPr/>
        </p:nvSpPr>
        <p:spPr>
          <a:xfrm>
            <a:off x="7467600" y="4648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800" b="1" u="sng" dirty="0" smtClean="0"/>
          </a:p>
          <a:p>
            <a:pPr algn="ctr"/>
            <a:r>
              <a:rPr lang="en-US" sz="4400" b="1" u="sng" dirty="0" smtClean="0"/>
              <a:t>EXAMPLE</a:t>
            </a:r>
            <a:endParaRPr lang="en-US" sz="4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Steps in the Legislative Process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sz="8000" dirty="0" smtClean="0"/>
          </a:p>
          <a:p>
            <a:pPr>
              <a:buNone/>
            </a:pPr>
            <a:r>
              <a:rPr lang="en-US" sz="8800" dirty="0" smtClean="0"/>
              <a:t>STAGE # 1: Idea Formation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Constituents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Special Interests (lobbyists, stakeholders, grassroots organizations, etc.)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News article about an issue</a:t>
            </a:r>
          </a:p>
          <a:p>
            <a:pPr lvl="1">
              <a:buFont typeface="Wingdings" pitchFamily="2" charset="2"/>
              <a:buChar char="Ø"/>
            </a:pPr>
            <a:r>
              <a:rPr lang="en-US" sz="8000" dirty="0" smtClean="0"/>
              <a:t>Administration (President, OMB, federal agencies, etc.)</a:t>
            </a:r>
          </a:p>
          <a:p>
            <a:pPr>
              <a:buNone/>
            </a:pPr>
            <a:endParaRPr lang="en-US" sz="8800" dirty="0" smtClean="0"/>
          </a:p>
          <a:p>
            <a:pPr>
              <a:buNone/>
            </a:pPr>
            <a:r>
              <a:rPr lang="en-US" sz="8800" dirty="0" smtClean="0"/>
              <a:t>STAGE # 2: Drafting a Bill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Staff writes a draft bill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Legislative Counsel rewrite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Consult stakeholders </a:t>
            </a:r>
          </a:p>
          <a:p>
            <a:pPr>
              <a:buNone/>
            </a:pPr>
            <a:r>
              <a:rPr lang="en-US" sz="8800" dirty="0" smtClean="0"/>
              <a:t> </a:t>
            </a:r>
          </a:p>
          <a:p>
            <a:pPr>
              <a:buNone/>
            </a:pPr>
            <a:r>
              <a:rPr lang="en-US" sz="8800" dirty="0" smtClean="0"/>
              <a:t>STAGE # 3: Bill Introduction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Introduce bill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Parliamentarian rules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Committee Assigned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8400" dirty="0" smtClean="0"/>
              <a:t>Subcommittee Assigned</a:t>
            </a:r>
          </a:p>
          <a:p>
            <a:pPr>
              <a:buNone/>
            </a:pPr>
            <a:endParaRPr lang="en-US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Legislative Process  -- continued (2)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dirty="0" smtClean="0"/>
              <a:t>STAGE # 4: Senate Action 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7600" dirty="0" smtClean="0"/>
              <a:t>Committee or Subcommittee Hearing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7600" dirty="0" smtClean="0"/>
              <a:t>Committee Markup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7600" dirty="0" smtClean="0"/>
              <a:t>Committee Vote 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Legislative Process  -- continued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25000" lnSpcReduction="20000"/>
          </a:bodyPr>
          <a:lstStyle/>
          <a:p>
            <a:pPr marL="857250" lvl="1" indent="-457200">
              <a:buFont typeface="+mj-lt"/>
              <a:buAutoNum type="arabicParenR" startAt="4"/>
            </a:pPr>
            <a:r>
              <a:rPr lang="en-US" sz="7600" dirty="0" smtClean="0"/>
              <a:t>Committee reports on bill</a:t>
            </a:r>
          </a:p>
          <a:p>
            <a:pPr marL="857250" lvl="1" indent="-457200">
              <a:buFont typeface="+mj-lt"/>
              <a:buAutoNum type="arabicParenR" startAt="4"/>
            </a:pPr>
            <a:r>
              <a:rPr lang="en-US" sz="7600" dirty="0" smtClean="0"/>
              <a:t>Leadership negotiates floor time</a:t>
            </a:r>
          </a:p>
          <a:p>
            <a:pPr marL="1828800" lvl="6" indent="-457200">
              <a:buFont typeface="+mj-lt"/>
              <a:buAutoNum type="alphaLcPeriod"/>
            </a:pPr>
            <a:r>
              <a:rPr lang="en-US" sz="6800" dirty="0" smtClean="0"/>
              <a:t>Unanimous Consent agreement</a:t>
            </a:r>
          </a:p>
          <a:p>
            <a:pPr marL="2514600" lvl="3" indent="-1143000">
              <a:buNone/>
            </a:pPr>
            <a:r>
              <a:rPr lang="en-US" sz="6800" dirty="0" smtClean="0"/>
              <a:t>		-- OR --</a:t>
            </a:r>
          </a:p>
          <a:p>
            <a:pPr marL="1828800" lvl="6" indent="-457200">
              <a:buFont typeface="+mj-lt"/>
              <a:buAutoNum type="alphaLcPeriod" startAt="2"/>
            </a:pPr>
            <a:r>
              <a:rPr lang="en-US" sz="6800" dirty="0" smtClean="0"/>
              <a:t>Floor time (debate)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 startAt="4"/>
            </a:pPr>
            <a:r>
              <a:rPr lang="en-US" sz="7600" dirty="0" smtClean="0"/>
              <a:t>Cloture vote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Legislative Process  -- continued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25000" lnSpcReduction="20000"/>
          </a:bodyPr>
          <a:lstStyle/>
          <a:p>
            <a:pPr marL="857250" lvl="1" indent="-457200">
              <a:buFont typeface="+mj-lt"/>
              <a:buAutoNum type="arabicParenR" startAt="7"/>
            </a:pPr>
            <a:r>
              <a:rPr lang="en-US" sz="7600" dirty="0" smtClean="0"/>
              <a:t>Vote on amendments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 startAt="7"/>
            </a:pPr>
            <a:r>
              <a:rPr lang="en-US" sz="7600" dirty="0" smtClean="0"/>
              <a:t>Vote on final passage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</a:p>
          <a:p>
            <a:pPr marL="857250" lvl="1" indent="-457200">
              <a:buFont typeface="+mj-lt"/>
              <a:buAutoNum type="arabicParenR" startAt="7"/>
            </a:pPr>
            <a:r>
              <a:rPr lang="en-US" sz="7600" dirty="0" smtClean="0"/>
              <a:t>Conference Committee 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Constituents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Special Interests (lobbyists, stakeholders, grassroots organizations, etc.)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News article about an issue</a:t>
            </a:r>
          </a:p>
          <a:p>
            <a:pPr lvl="3">
              <a:buFont typeface="Wingdings" pitchFamily="2" charset="2"/>
              <a:buChar char="Ø"/>
            </a:pPr>
            <a:r>
              <a:rPr lang="en-US" sz="7200" dirty="0" smtClean="0"/>
              <a:t>Administration (President, OMB, federal agencies, etc.)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Autofit/>
          </a:bodyPr>
          <a:lstStyle/>
          <a:p>
            <a:r>
              <a:rPr lang="en-US" sz="4000" dirty="0" smtClean="0"/>
              <a:t>“</a:t>
            </a:r>
            <a:r>
              <a:rPr lang="en-US" sz="4000" b="1" dirty="0" smtClean="0"/>
              <a:t>Laws, like sausages, cease to inspire respect in proportion as we know how they are made.”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smtClean="0"/>
              <a:t>John Godfrey Saxe, American poet (1816 – 1887</a:t>
            </a:r>
            <a:r>
              <a:rPr lang="en-US" sz="2000" dirty="0"/>
              <a:t>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819400"/>
            <a:ext cx="3991229" cy="329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6096000"/>
            <a:ext cx="502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http://www.uncrate.com/men/culture/food/harry-david-international-sausage-sampler/</a:t>
            </a: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896</Words>
  <Application>Microsoft Macintosh PowerPoint</Application>
  <PresentationFormat>On-screen Show (4:3)</PresentationFormat>
  <Paragraphs>155</Paragraphs>
  <Slides>10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Welcome to the sausage factory</vt:lpstr>
      <vt:lpstr>AGENDA December 1, 2010</vt:lpstr>
      <vt:lpstr>The U.S. Senate Legislative Process: Welcome to the Sausage Factory</vt:lpstr>
      <vt:lpstr>Slide 4</vt:lpstr>
      <vt:lpstr>Steps in the Legislative Process</vt:lpstr>
      <vt:lpstr>Legislative Process  -- continued (2)</vt:lpstr>
      <vt:lpstr>Legislative Process  -- continued (3)</vt:lpstr>
      <vt:lpstr>Legislative Process  -- continued (4)</vt:lpstr>
      <vt:lpstr>“Laws, like sausages, cease to inspire respect in proportion as we know how they are made.” John Godfrey Saxe, American poet (1816 – 1887)</vt:lpstr>
      <vt:lpstr>Homework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sausage factory</dc:title>
  <dc:creator>Geoffrey T. Stuckart</dc:creator>
  <cp:lastModifiedBy>Gayle Thieman</cp:lastModifiedBy>
  <cp:revision>131</cp:revision>
  <dcterms:created xsi:type="dcterms:W3CDTF">2011-02-18T01:01:57Z</dcterms:created>
  <dcterms:modified xsi:type="dcterms:W3CDTF">2011-02-18T01:02:40Z</dcterms:modified>
</cp:coreProperties>
</file>