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7"/>
  </p:notesMasterIdLst>
  <p:sldIdLst>
    <p:sldId id="351" r:id="rId3"/>
    <p:sldId id="257" r:id="rId4"/>
    <p:sldId id="328" r:id="rId5"/>
    <p:sldId id="329" r:id="rId6"/>
    <p:sldId id="260" r:id="rId7"/>
    <p:sldId id="261" r:id="rId8"/>
    <p:sldId id="330" r:id="rId9"/>
    <p:sldId id="331" r:id="rId10"/>
    <p:sldId id="332" r:id="rId11"/>
    <p:sldId id="333" r:id="rId12"/>
    <p:sldId id="334" r:id="rId13"/>
    <p:sldId id="335" r:id="rId14"/>
    <p:sldId id="266" r:id="rId15"/>
    <p:sldId id="336" r:id="rId16"/>
    <p:sldId id="337" r:id="rId17"/>
    <p:sldId id="269" r:id="rId18"/>
    <p:sldId id="338" r:id="rId19"/>
    <p:sldId id="339" r:id="rId20"/>
    <p:sldId id="272" r:id="rId21"/>
    <p:sldId id="273" r:id="rId22"/>
    <p:sldId id="340" r:id="rId23"/>
    <p:sldId id="341" r:id="rId24"/>
    <p:sldId id="343" r:id="rId25"/>
    <p:sldId id="342" r:id="rId26"/>
    <p:sldId id="293" r:id="rId27"/>
    <p:sldId id="346" r:id="rId28"/>
    <p:sldId id="347" r:id="rId29"/>
    <p:sldId id="348" r:id="rId30"/>
    <p:sldId id="303" r:id="rId31"/>
    <p:sldId id="284" r:id="rId32"/>
    <p:sldId id="291" r:id="rId33"/>
    <p:sldId id="298" r:id="rId34"/>
    <p:sldId id="304"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 Burk" initials="P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8" autoAdjust="0"/>
    <p:restoredTop sz="94660"/>
  </p:normalViewPr>
  <p:slideViewPr>
    <p:cSldViewPr snapToGrid="0">
      <p:cViewPr varScale="1">
        <p:scale>
          <a:sx n="80" d="100"/>
          <a:sy n="80" d="100"/>
        </p:scale>
        <p:origin x="-496" y="-11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3E5550-B13A-4920-8BDC-37165600B189}" type="datetimeFigureOut">
              <a:rPr lang="en-US" smtClean="0"/>
              <a:t>11/25/14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FF9BB1-E699-4CF4-BC9C-BD39352BE8F6}" type="slidenum">
              <a:rPr lang="en-US" smtClean="0"/>
              <a:t>‹#›</a:t>
            </a:fld>
            <a:endParaRPr lang="en-US"/>
          </a:p>
        </p:txBody>
      </p:sp>
    </p:spTree>
    <p:extLst>
      <p:ext uri="{BB962C8B-B14F-4D97-AF65-F5344CB8AC3E}">
        <p14:creationId xmlns:p14="http://schemas.microsoft.com/office/powerpoint/2010/main" val="2435426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a:t>
            </a:fld>
            <a:endParaRPr lang="en-US"/>
          </a:p>
        </p:txBody>
      </p:sp>
    </p:spTree>
    <p:extLst>
      <p:ext uri="{BB962C8B-B14F-4D97-AF65-F5344CB8AC3E}">
        <p14:creationId xmlns:p14="http://schemas.microsoft.com/office/powerpoint/2010/main" val="3770099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54% of ALL Oregon students are eligible for free/reduced lunch</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10</a:t>
            </a:fld>
            <a:endParaRPr lang="en-US"/>
          </a:p>
        </p:txBody>
      </p:sp>
    </p:spTree>
    <p:extLst>
      <p:ext uri="{BB962C8B-B14F-4D97-AF65-F5344CB8AC3E}">
        <p14:creationId xmlns:p14="http://schemas.microsoft.com/office/powerpoint/2010/main" val="1412044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district with the largest</a:t>
            </a:r>
            <a:r>
              <a:rPr lang="en-US" baseline="0" dirty="0" smtClean="0"/>
              <a:t> number of homeless youth is Beaverton.  But the districts with the highest percentages of homelessness tend to be in rural districts away from the I-5 corridor.</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12</a:t>
            </a:fld>
            <a:endParaRPr lang="en-US"/>
          </a:p>
        </p:txBody>
      </p:sp>
    </p:spTree>
    <p:extLst>
      <p:ext uri="{BB962C8B-B14F-4D97-AF65-F5344CB8AC3E}">
        <p14:creationId xmlns:p14="http://schemas.microsoft.com/office/powerpoint/2010/main" val="2994476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Basically flat since 1997 in diversity of teachers</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14</a:t>
            </a:fld>
            <a:endParaRPr lang="en-US"/>
          </a:p>
        </p:txBody>
      </p:sp>
    </p:spTree>
    <p:extLst>
      <p:ext uri="{BB962C8B-B14F-4D97-AF65-F5344CB8AC3E}">
        <p14:creationId xmlns:p14="http://schemas.microsoft.com/office/powerpoint/2010/main" val="615101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Cultural relevance  and culturally responsive</a:t>
            </a:r>
            <a:r>
              <a:rPr lang="en-US" baseline="0" dirty="0" smtClean="0"/>
              <a:t> pedagogy  are vital issues  in Oregon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15</a:t>
            </a:fld>
            <a:endParaRPr lang="en-US"/>
          </a:p>
        </p:txBody>
      </p:sp>
    </p:spTree>
    <p:extLst>
      <p:ext uri="{BB962C8B-B14F-4D97-AF65-F5344CB8AC3E}">
        <p14:creationId xmlns:p14="http://schemas.microsoft.com/office/powerpoint/2010/main" val="122169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198 school districts  have less than 1000 students</a:t>
            </a:r>
          </a:p>
          <a:p>
            <a:r>
              <a:rPr lang="en-US" dirty="0" smtClean="0"/>
              <a:t> 92% of districts have</a:t>
            </a:r>
            <a:r>
              <a:rPr lang="en-US" baseline="0" dirty="0" smtClean="0"/>
              <a:t> fewer than 7000 students </a:t>
            </a:r>
          </a:p>
          <a:p>
            <a:r>
              <a:rPr lang="en-US" baseline="0" dirty="0" smtClean="0"/>
              <a:t>  </a:t>
            </a:r>
          </a:p>
          <a:p>
            <a:r>
              <a:rPr lang="en-US" baseline="0" dirty="0" smtClean="0"/>
              <a:t>74% of students </a:t>
            </a:r>
            <a:r>
              <a:rPr lang="en-US" baseline="0" dirty="0" err="1" smtClean="0"/>
              <a:t>inDavid</a:t>
            </a:r>
            <a:r>
              <a:rPr lang="en-US" baseline="0" dirty="0" smtClean="0"/>
              <a:t> Douglas  district are eligible for FRL.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17</a:t>
            </a:fld>
            <a:endParaRPr lang="en-US"/>
          </a:p>
        </p:txBody>
      </p:sp>
    </p:spTree>
    <p:extLst>
      <p:ext uri="{BB962C8B-B14F-4D97-AF65-F5344CB8AC3E}">
        <p14:creationId xmlns:p14="http://schemas.microsoft.com/office/powerpoint/2010/main" val="3251771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Number of charter schools   (have to be sponsored by local school district in Oregon) are</a:t>
            </a:r>
            <a:r>
              <a:rPr lang="en-US" baseline="0" dirty="0" smtClean="0"/>
              <a:t> growing and increasing in numbers of students</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18</a:t>
            </a:fld>
            <a:endParaRPr lang="en-US"/>
          </a:p>
        </p:txBody>
      </p:sp>
    </p:spTree>
    <p:extLst>
      <p:ext uri="{BB962C8B-B14F-4D97-AF65-F5344CB8AC3E}">
        <p14:creationId xmlns:p14="http://schemas.microsoft.com/office/powerpoint/2010/main" val="2868681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Huge increase</a:t>
            </a:r>
            <a:r>
              <a:rPr lang="en-US" baseline="0" dirty="0" smtClean="0"/>
              <a:t> in online schools in Oregon  </a:t>
            </a:r>
          </a:p>
          <a:p>
            <a:r>
              <a:rPr lang="en-US" baseline="0" dirty="0" smtClean="0"/>
              <a:t>Oregon Connections Academy (largest charter school in state) and housed in SCIO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19</a:t>
            </a:fld>
            <a:endParaRPr lang="en-US"/>
          </a:p>
        </p:txBody>
      </p:sp>
    </p:spTree>
    <p:extLst>
      <p:ext uri="{BB962C8B-B14F-4D97-AF65-F5344CB8AC3E}">
        <p14:creationId xmlns:p14="http://schemas.microsoft.com/office/powerpoint/2010/main" val="4092328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Performance Data will change as Oregon</a:t>
            </a:r>
            <a:r>
              <a:rPr lang="en-US" baseline="0" dirty="0" smtClean="0"/>
              <a:t> makes shift to Smarter Balanced Assessment in line with Common Core Standards.   Moving from OAKS  (Oregon Assessment of Knowledge &amp; Skills)   to  Smarter Balanced.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20</a:t>
            </a:fld>
            <a:endParaRPr lang="en-US"/>
          </a:p>
        </p:txBody>
      </p:sp>
    </p:spTree>
    <p:extLst>
      <p:ext uri="{BB962C8B-B14F-4D97-AF65-F5344CB8AC3E}">
        <p14:creationId xmlns:p14="http://schemas.microsoft.com/office/powerpoint/2010/main" val="1908236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increase in percent meeting in</a:t>
            </a:r>
            <a:r>
              <a:rPr lang="en-US" baseline="0" dirty="0" smtClean="0"/>
              <a:t> high school literacy.  The 2012-13 school year required demonstration of reading and writing proficiency to earn a diploma. Performance on the state assessment was one of the ways a student could demonstrate proficiency.</a:t>
            </a:r>
          </a:p>
          <a:p>
            <a:endParaRPr lang="en-US" baseline="0" dirty="0" smtClean="0"/>
          </a:p>
          <a:p>
            <a:r>
              <a:rPr lang="en-US" baseline="0" dirty="0" smtClean="0"/>
              <a:t>Students HAD to pass OAKS test in language arts in order to graduate    Students who were not meeting standard in reading by 11</a:t>
            </a:r>
            <a:r>
              <a:rPr lang="en-US" baseline="30000" dirty="0" smtClean="0"/>
              <a:t>th</a:t>
            </a:r>
            <a:r>
              <a:rPr lang="en-US" baseline="0" dirty="0" smtClean="0"/>
              <a:t> grade had intensive interventions.    Math will not be graduation requirement until this year.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21</a:t>
            </a:fld>
            <a:endParaRPr lang="en-US"/>
          </a:p>
        </p:txBody>
      </p:sp>
    </p:spTree>
    <p:extLst>
      <p:ext uri="{BB962C8B-B14F-4D97-AF65-F5344CB8AC3E}">
        <p14:creationId xmlns:p14="http://schemas.microsoft.com/office/powerpoint/2010/main" val="1847870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HS is 48</a:t>
            </a:r>
            <a:r>
              <a:rPr lang="en-US" baseline="30000" dirty="0" smtClean="0"/>
              <a:t>th</a:t>
            </a:r>
            <a:r>
              <a:rPr lang="en-US" dirty="0" smtClean="0"/>
              <a:t> in the</a:t>
            </a:r>
            <a:r>
              <a:rPr lang="en-US" baseline="0" dirty="0" smtClean="0"/>
              <a:t> nation in HS graduation.  </a:t>
            </a:r>
          </a:p>
          <a:p>
            <a:r>
              <a:rPr lang="en-US" baseline="0" dirty="0" smtClean="0"/>
              <a:t>Cohort graduation rate is based on regular diploma,  not inclusive of modified diploma or GED</a:t>
            </a:r>
          </a:p>
        </p:txBody>
      </p:sp>
      <p:sp>
        <p:nvSpPr>
          <p:cNvPr id="4" name="Slide Number Placeholder 3"/>
          <p:cNvSpPr>
            <a:spLocks noGrp="1"/>
          </p:cNvSpPr>
          <p:nvPr>
            <p:ph type="sldNum" sz="quarter" idx="10"/>
          </p:nvPr>
        </p:nvSpPr>
        <p:spPr/>
        <p:txBody>
          <a:bodyPr/>
          <a:lstStyle/>
          <a:p>
            <a:fld id="{D1FF9BB1-E699-4CF4-BC9C-BD39352BE8F6}" type="slidenum">
              <a:rPr lang="en-US" smtClean="0"/>
              <a:t>22</a:t>
            </a:fld>
            <a:endParaRPr lang="en-US"/>
          </a:p>
        </p:txBody>
      </p:sp>
    </p:spTree>
    <p:extLst>
      <p:ext uri="{BB962C8B-B14F-4D97-AF65-F5344CB8AC3E}">
        <p14:creationId xmlns:p14="http://schemas.microsoft.com/office/powerpoint/2010/main" val="387013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your</a:t>
            </a:r>
            <a:r>
              <a:rPr lang="en-US" baseline="0" dirty="0" smtClean="0"/>
              <a:t> tables describe who the demographics of the students in the classes you are observing.  (gender, race, ethnicity, language, special needs including SPED, ELL, TAG, SES level)</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a:t>
            </a:fld>
            <a:endParaRPr lang="en-US"/>
          </a:p>
        </p:txBody>
      </p:sp>
    </p:spTree>
    <p:extLst>
      <p:ext uri="{BB962C8B-B14F-4D97-AF65-F5344CB8AC3E}">
        <p14:creationId xmlns:p14="http://schemas.microsoft.com/office/powerpoint/2010/main" val="838640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New graduation requirements went into effect in 2008-09.  </a:t>
            </a:r>
            <a:endParaRPr lang="en-US" dirty="0" smtClean="0"/>
          </a:p>
          <a:p>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23</a:t>
            </a:fld>
            <a:endParaRPr lang="en-US"/>
          </a:p>
        </p:txBody>
      </p:sp>
    </p:spTree>
    <p:extLst>
      <p:ext uri="{BB962C8B-B14F-4D97-AF65-F5344CB8AC3E}">
        <p14:creationId xmlns:p14="http://schemas.microsoft.com/office/powerpoint/2010/main" val="34869496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Same kids over four years   Red are non completers (highest for Black, Native American or Hispanic</a:t>
            </a:r>
          </a:p>
          <a:p>
            <a:r>
              <a:rPr lang="en-US" dirty="0" smtClean="0"/>
              <a:t>Green</a:t>
            </a:r>
            <a:r>
              <a:rPr lang="en-US" baseline="0" dirty="0" smtClean="0"/>
              <a:t> complete outside of HS  (modified diploma; GED)</a:t>
            </a:r>
          </a:p>
          <a:p>
            <a:r>
              <a:rPr lang="en-US" baseline="0" dirty="0" smtClean="0"/>
              <a:t>Blue: regular diploma</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24</a:t>
            </a:fld>
            <a:endParaRPr lang="en-US"/>
          </a:p>
        </p:txBody>
      </p:sp>
    </p:spTree>
    <p:extLst>
      <p:ext uri="{BB962C8B-B14F-4D97-AF65-F5344CB8AC3E}">
        <p14:creationId xmlns:p14="http://schemas.microsoft.com/office/powerpoint/2010/main" val="552635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Motivation for change:  Students were NOT prepared for college or career;   could graduate</a:t>
            </a:r>
            <a:r>
              <a:rPr lang="en-US" baseline="0" dirty="0" smtClean="0"/>
              <a:t> with 4 years </a:t>
            </a:r>
            <a:r>
              <a:rPr lang="en-US" baseline="0" dirty="0" err="1" smtClean="0"/>
              <a:t>Eng</a:t>
            </a:r>
            <a:r>
              <a:rPr lang="en-US" baseline="0" dirty="0" smtClean="0"/>
              <a:t> 2 math 2 science 2 social studies  and they could all be D’s.  Math could be basic math, not algebra/geometry;  high drop out rates in community colleges;  equity gap.   System was not consistent     Fundamental shift to raise the bar for ALL kids;   create essential skills  required of all kids   </a:t>
            </a:r>
          </a:p>
          <a:p>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25</a:t>
            </a:fld>
            <a:endParaRPr lang="en-US"/>
          </a:p>
        </p:txBody>
      </p:sp>
    </p:spTree>
    <p:extLst>
      <p:ext uri="{BB962C8B-B14F-4D97-AF65-F5344CB8AC3E}">
        <p14:creationId xmlns:p14="http://schemas.microsoft.com/office/powerpoint/2010/main" val="2592447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Forest Grove  assess students and those who</a:t>
            </a:r>
            <a:r>
              <a:rPr lang="en-US" baseline="0" dirty="0" smtClean="0"/>
              <a:t> struggle in math get a second period of math  to ensure students </a:t>
            </a:r>
          </a:p>
          <a:p>
            <a:r>
              <a:rPr lang="en-US" baseline="0" dirty="0" smtClean="0"/>
              <a:t>Personalized education  e.g. presentations/portfolios.  If students can demonstrate proficiency for credit they can earn the credit on their diploma  (arts, world languages)  Does not happen in language arts and mathematics   instead of credit students are encouraged to take AP or IB</a:t>
            </a:r>
          </a:p>
          <a:p>
            <a:r>
              <a:rPr lang="en-US" baseline="0" dirty="0" smtClean="0"/>
              <a:t>Only 3 credits for world language, arts, career &amp; technical education.    Maker Spaces:  manufacturing applications of core classes</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26</a:t>
            </a:fld>
            <a:endParaRPr lang="en-US"/>
          </a:p>
        </p:txBody>
      </p:sp>
    </p:spTree>
    <p:extLst>
      <p:ext uri="{BB962C8B-B14F-4D97-AF65-F5344CB8AC3E}">
        <p14:creationId xmlns:p14="http://schemas.microsoft.com/office/powerpoint/2010/main" val="17642947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40-40-20     By the year 2025,   40%  of  25</a:t>
            </a:r>
            <a:r>
              <a:rPr lang="en-US" baseline="0" dirty="0" smtClean="0"/>
              <a:t> year olds  will have BA;  40%  will have AA or certificate of completion of industrial;  20% HS graduates   (100% HS graduates)  </a:t>
            </a:r>
          </a:p>
          <a:p>
            <a:r>
              <a:rPr lang="en-US" baseline="0" dirty="0" smtClean="0"/>
              <a:t>Essential Skills:  are a hold over from the CAM  with field-based experiences their 11/12</a:t>
            </a:r>
            <a:r>
              <a:rPr lang="en-US" baseline="30000" dirty="0" smtClean="0"/>
              <a:t>th</a:t>
            </a:r>
            <a:r>
              <a:rPr lang="en-US" baseline="0" dirty="0" smtClean="0"/>
              <a:t> grade year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27</a:t>
            </a:fld>
            <a:endParaRPr lang="en-US"/>
          </a:p>
        </p:txBody>
      </p:sp>
    </p:spTree>
    <p:extLst>
      <p:ext uri="{BB962C8B-B14F-4D97-AF65-F5344CB8AC3E}">
        <p14:creationId xmlns:p14="http://schemas.microsoft.com/office/powerpoint/2010/main" val="1708233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method:  performance on SAT, ACT exams  or portfolio</a:t>
            </a:r>
            <a:r>
              <a:rPr lang="en-US" baseline="0" dirty="0" smtClean="0"/>
              <a:t> assessment  </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28</a:t>
            </a:fld>
            <a:endParaRPr lang="en-US"/>
          </a:p>
        </p:txBody>
      </p:sp>
    </p:spTree>
    <p:extLst>
      <p:ext uri="{BB962C8B-B14F-4D97-AF65-F5344CB8AC3E}">
        <p14:creationId xmlns:p14="http://schemas.microsoft.com/office/powerpoint/2010/main" val="1507360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changes do you see in this chart over five years?</a:t>
            </a:r>
          </a:p>
          <a:p>
            <a:r>
              <a:rPr lang="en-US" dirty="0" smtClean="0"/>
              <a:t>White and African</a:t>
            </a:r>
            <a:r>
              <a:rPr lang="en-US" baseline="0" dirty="0" smtClean="0"/>
              <a:t> American. </a:t>
            </a:r>
            <a:r>
              <a:rPr lang="en-US" dirty="0" smtClean="0"/>
              <a:t>population declining, Hispanic</a:t>
            </a:r>
            <a:r>
              <a:rPr lang="en-US" baseline="0" dirty="0" smtClean="0"/>
              <a:t>  population expanding</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3</a:t>
            </a:fld>
            <a:endParaRPr lang="en-US"/>
          </a:p>
        </p:txBody>
      </p:sp>
    </p:spTree>
    <p:extLst>
      <p:ext uri="{BB962C8B-B14F-4D97-AF65-F5344CB8AC3E}">
        <p14:creationId xmlns:p14="http://schemas.microsoft.com/office/powerpoint/2010/main" val="806600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year enrollment trend.  Note decline in white,</a:t>
            </a:r>
            <a:r>
              <a:rPr lang="en-US" baseline="0" dirty="0" smtClean="0"/>
              <a:t> </a:t>
            </a:r>
            <a:r>
              <a:rPr lang="en-US" dirty="0" smtClean="0"/>
              <a:t>black and Native American population while</a:t>
            </a:r>
            <a:r>
              <a:rPr lang="en-US" baseline="0" dirty="0" smtClean="0"/>
              <a:t> multi-ethnic population and Latino population is rising.  However, overall population is about the same.  What explains this?  Changes in reporting categories have moved Hispanic alone or in combination to Hispanic, and other categories are having more than one racial group.  We are becoming more diverse but we are also counting students differently.</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4</a:t>
            </a:fld>
            <a:endParaRPr lang="en-US"/>
          </a:p>
        </p:txBody>
      </p:sp>
    </p:spTree>
    <p:extLst>
      <p:ext uri="{BB962C8B-B14F-4D97-AF65-F5344CB8AC3E}">
        <p14:creationId xmlns:p14="http://schemas.microsoft.com/office/powerpoint/2010/main" val="746138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5</a:t>
            </a:fld>
            <a:endParaRPr lang="en-US"/>
          </a:p>
        </p:txBody>
      </p:sp>
    </p:spTree>
    <p:extLst>
      <p:ext uri="{BB962C8B-B14F-4D97-AF65-F5344CB8AC3E}">
        <p14:creationId xmlns:p14="http://schemas.microsoft.com/office/powerpoint/2010/main" val="380390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Native Born: </a:t>
            </a:r>
            <a:r>
              <a:rPr lang="en-US" baseline="0" dirty="0" smtClean="0"/>
              <a:t> children of color  (Hispanic) who are citizens   vs. Foreign born children (Hispanic) who are not necessarily citizens  but on average Hispanic population is younger and more likely to have children</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6</a:t>
            </a:fld>
            <a:endParaRPr lang="en-US"/>
          </a:p>
        </p:txBody>
      </p:sp>
    </p:spTree>
    <p:extLst>
      <p:ext uri="{BB962C8B-B14F-4D97-AF65-F5344CB8AC3E}">
        <p14:creationId xmlns:p14="http://schemas.microsoft.com/office/powerpoint/2010/main" val="3112217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Communication Disorders (24.01%)—speech/language   and Specific</a:t>
            </a:r>
            <a:r>
              <a:rPr lang="en-US" baseline="0" dirty="0" smtClean="0"/>
              <a:t> Learning Disability (35.96%) represent the majority of students with special needs (59.97%)</a:t>
            </a:r>
          </a:p>
          <a:p>
            <a:r>
              <a:rPr lang="en-US" baseline="0" dirty="0" smtClean="0"/>
              <a:t>Other health impairment  (ADHD)  and Autism have grown over time</a:t>
            </a:r>
          </a:p>
          <a:p>
            <a:endParaRPr lang="en-US" baseline="0" dirty="0" smtClean="0"/>
          </a:p>
        </p:txBody>
      </p:sp>
      <p:sp>
        <p:nvSpPr>
          <p:cNvPr id="4" name="Slide Number Placeholder 3"/>
          <p:cNvSpPr>
            <a:spLocks noGrp="1"/>
          </p:cNvSpPr>
          <p:nvPr>
            <p:ph type="sldNum" sz="quarter" idx="10"/>
          </p:nvPr>
        </p:nvSpPr>
        <p:spPr/>
        <p:txBody>
          <a:bodyPr/>
          <a:lstStyle/>
          <a:p>
            <a:fld id="{D1FF9BB1-E699-4CF4-BC9C-BD39352BE8F6}" type="slidenum">
              <a:rPr lang="en-US" smtClean="0"/>
              <a:t>7</a:t>
            </a:fld>
            <a:endParaRPr lang="en-US"/>
          </a:p>
        </p:txBody>
      </p:sp>
    </p:spTree>
    <p:extLst>
      <p:ext uri="{BB962C8B-B14F-4D97-AF65-F5344CB8AC3E}">
        <p14:creationId xmlns:p14="http://schemas.microsoft.com/office/powerpoint/2010/main" val="3170641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Specific Learning Disability( 81.86%) and Communication</a:t>
            </a:r>
            <a:r>
              <a:rPr lang="en-US" baseline="0" dirty="0" smtClean="0"/>
              <a:t> disorder (89.54%) students are in regular classes 80% of more of the time.  Overall, only 10.83% of special education population are in regular classes less than 40% of the time.</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8</a:t>
            </a:fld>
            <a:endParaRPr lang="en-US"/>
          </a:p>
        </p:txBody>
      </p:sp>
    </p:spTree>
    <p:extLst>
      <p:ext uri="{BB962C8B-B14F-4D97-AF65-F5344CB8AC3E}">
        <p14:creationId xmlns:p14="http://schemas.microsoft.com/office/powerpoint/2010/main" val="3720250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significant</a:t>
            </a:r>
            <a:r>
              <a:rPr lang="en-US" baseline="0" dirty="0" smtClean="0"/>
              <a:t> increases in Autism and Other Health Impairment.  The later is likely due to increase in diagnosis of ADHD.   But not enough trained teachers to work effectively with these students</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9</a:t>
            </a:fld>
            <a:endParaRPr lang="en-US"/>
          </a:p>
        </p:txBody>
      </p:sp>
    </p:spTree>
    <p:extLst>
      <p:ext uri="{BB962C8B-B14F-4D97-AF65-F5344CB8AC3E}">
        <p14:creationId xmlns:p14="http://schemas.microsoft.com/office/powerpoint/2010/main" val="258160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28423"/>
            <a:ext cx="10363200" cy="674031"/>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52322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08828694"/>
      </p:ext>
    </p:extLst>
  </p:cSld>
  <p:clrMapOvr>
    <a:masterClrMapping/>
  </p:clrMapOvr>
  <p:transition xmlns:p14="http://schemas.microsoft.com/office/powerpoint/2010/mai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29578" y="2819401"/>
            <a:ext cx="5700022" cy="257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3967451"/>
      </p:ext>
    </p:extLst>
  </p:cSld>
  <p:clrMapOvr>
    <a:masterClrMapping/>
  </p:clrMapOvr>
  <p:transition xmlns:p14="http://schemas.microsoft.com/office/powerpoint/2010/mai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320" y="1243013"/>
            <a:ext cx="1929759"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78501" y="1243013"/>
            <a:ext cx="3114699"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9112945"/>
      </p:ext>
    </p:extLst>
  </p:cSld>
  <p:clrMapOvr>
    <a:masterClrMapping/>
  </p:clrMapOvr>
  <p:transition xmlns:p14="http://schemas.microsoft.com/office/powerpoint/2010/mai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212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9687722"/>
      </p:ext>
    </p:extLst>
  </p:cSld>
  <p:clrMapOvr>
    <a:masterClrMapping/>
  </p:clrMapOvr>
  <p:transition xmlns:p14="http://schemas.microsoft.com/office/powerpoint/2010/mai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28423"/>
            <a:ext cx="10363200" cy="674031"/>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52322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90575239"/>
      </p:ext>
    </p:extLst>
  </p:cSld>
  <p:clrMapOvr>
    <a:masterClrMapping/>
  </p:clrMapOvr>
  <p:transition xmlns:p14="http://schemas.microsoft.com/office/powerpoint/2010/main" spd="slow">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2069803"/>
      </p:ext>
    </p:extLst>
  </p:cSld>
  <p:clrMapOvr>
    <a:masterClrMapping/>
  </p:clrMapOvr>
  <p:transition xmlns:p14="http://schemas.microsoft.com/office/powerpoint/2010/main" spd="slow">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4633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26846264"/>
      </p:ext>
    </p:extLst>
  </p:cSld>
  <p:clrMapOvr>
    <a:masterClrMapping/>
  </p:clrMapOvr>
  <p:transition xmlns:p14="http://schemas.microsoft.com/office/powerpoint/2010/main" spd="slow">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6465866"/>
      </p:ext>
    </p:extLst>
  </p:cSld>
  <p:clrMapOvr>
    <a:masterClrMapping/>
  </p:clrMapOvr>
  <p:transition xmlns:p14="http://schemas.microsoft.com/office/powerpoint/2010/main" spd="slow">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09122"/>
            <a:ext cx="10972800" cy="6740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5303459"/>
      </p:ext>
    </p:extLst>
  </p:cSld>
  <p:clrMapOvr>
    <a:masterClrMapping/>
  </p:clrMapOvr>
  <p:transition xmlns:p14="http://schemas.microsoft.com/office/powerpoint/2010/main" spd="slow">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3414304"/>
      </p:ext>
    </p:extLst>
  </p:cSld>
  <p:clrMapOvr>
    <a:masterClrMapping/>
  </p:clrMapOvr>
  <p:transition xmlns:p14="http://schemas.microsoft.com/office/powerpoint/2010/main" spd="slow">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522603"/>
      </p:ext>
    </p:extLst>
  </p:cSld>
  <p:clrMapOvr>
    <a:masterClrMapping/>
  </p:clrMapOvr>
  <p:transition xmlns:p14="http://schemas.microsoft.com/office/powerpoint/2010/mai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0975859"/>
      </p:ext>
    </p:extLst>
  </p:cSld>
  <p:clrMapOvr>
    <a:masterClrMapping/>
  </p:clrMapOvr>
  <p:transition xmlns:p14="http://schemas.microsoft.com/office/powerpoint/2010/main" spd="slow">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65768"/>
            <a:ext cx="4011084" cy="36933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46319452"/>
      </p:ext>
    </p:extLst>
  </p:cSld>
  <p:clrMapOvr>
    <a:masterClrMapping/>
  </p:clrMapOvr>
  <p:transition xmlns:p14="http://schemas.microsoft.com/office/powerpoint/2010/main" spd="slow">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98006"/>
            <a:ext cx="73152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75382467"/>
      </p:ext>
    </p:extLst>
  </p:cSld>
  <p:clrMapOvr>
    <a:masterClrMapping/>
  </p:clrMapOvr>
  <p:transition xmlns:p14="http://schemas.microsoft.com/office/powerpoint/2010/main" spd="slow">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29578" y="2819401"/>
            <a:ext cx="5700022" cy="257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8478003"/>
      </p:ext>
    </p:extLst>
  </p:cSld>
  <p:clrMapOvr>
    <a:masterClrMapping/>
  </p:clrMapOvr>
  <p:transition xmlns:p14="http://schemas.microsoft.com/office/powerpoint/2010/main" spd="slow">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320" y="1243013"/>
            <a:ext cx="1929759"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78501" y="1243013"/>
            <a:ext cx="3114699"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7730358"/>
      </p:ext>
    </p:extLst>
  </p:cSld>
  <p:clrMapOvr>
    <a:masterClrMapping/>
  </p:clrMapOvr>
  <p:transition xmlns:p14="http://schemas.microsoft.com/office/powerpoint/2010/main" spd="slow">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6652450"/>
      </p:ext>
    </p:extLst>
  </p:cSld>
  <p:clrMapOvr>
    <a:masterClrMapping/>
  </p:clrMapOvr>
  <p:transition xmlns:p14="http://schemas.microsoft.com/office/powerpoint/2010/main" spd="slow">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2819401"/>
            <a:ext cx="7620000" cy="523220"/>
          </a:xfrm>
        </p:spPr>
        <p:txBody>
          <a:bodyPr/>
          <a:lstStyle/>
          <a:p>
            <a:endParaRPr lang="en-US"/>
          </a:p>
        </p:txBody>
      </p:sp>
    </p:spTree>
    <p:extLst>
      <p:ext uri="{BB962C8B-B14F-4D97-AF65-F5344CB8AC3E}">
        <p14:creationId xmlns:p14="http://schemas.microsoft.com/office/powerpoint/2010/main" val="2839807085"/>
      </p:ext>
    </p:extLst>
  </p:cSld>
  <p:clrMapOvr>
    <a:masterClrMapping/>
  </p:clrMapOvr>
  <p:transition xmlns:p14="http://schemas.microsoft.com/office/powerpoint/2010/mai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4633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34825622"/>
      </p:ext>
    </p:extLst>
  </p:cSld>
  <p:clrMapOvr>
    <a:masterClrMapping/>
  </p:clrMapOvr>
  <p:transition xmlns:p14="http://schemas.microsoft.com/office/powerpoint/2010/mai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1429413"/>
      </p:ext>
    </p:extLst>
  </p:cSld>
  <p:clrMapOvr>
    <a:masterClrMapping/>
  </p:clrMapOvr>
  <p:transition xmlns:p14="http://schemas.microsoft.com/office/powerpoint/2010/mai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09122"/>
            <a:ext cx="10972800" cy="6740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16311"/>
      </p:ext>
    </p:extLst>
  </p:cSld>
  <p:clrMapOvr>
    <a:masterClrMapping/>
  </p:clrMapOvr>
  <p:transition xmlns:p14="http://schemas.microsoft.com/office/powerpoint/2010/mai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54656441"/>
      </p:ext>
    </p:extLst>
  </p:cSld>
  <p:clrMapOvr>
    <a:masterClrMapping/>
  </p:clrMapOvr>
  <p:transition xmlns:p14="http://schemas.microsoft.com/office/powerpoint/2010/mai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5418109"/>
      </p:ext>
    </p:extLst>
  </p:cSld>
  <p:clrMapOvr>
    <a:masterClrMapping/>
  </p:clrMapOvr>
  <p:transition xmlns:p14="http://schemas.microsoft.com/office/powerpoint/2010/mai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65768"/>
            <a:ext cx="4011084" cy="36933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88694069"/>
      </p:ext>
    </p:extLst>
  </p:cSld>
  <p:clrMapOvr>
    <a:masterClrMapping/>
  </p:clrMapOvr>
  <p:transition xmlns:p14="http://schemas.microsoft.com/office/powerpoint/2010/mai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98006"/>
            <a:ext cx="73152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2938884"/>
      </p:ext>
    </p:extLst>
  </p:cSld>
  <p:clrMapOvr>
    <a:masterClrMapping/>
  </p:clrMapOvr>
  <p:transition xmlns:p14="http://schemas.microsoft.com/office/powerpoint/2010/main" spd="slow">
    <p:zoom/>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theme" Target="../theme/theme2.xml"/><Relationship Id="rId15" Type="http://schemas.openxmlformats.org/officeDocument/2006/relationships/image" Target="../media/image2.wmf"/><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1243014"/>
            <a:ext cx="11582400" cy="668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2051" name="Rectangle 3"/>
          <p:cNvSpPr>
            <a:spLocks noGrp="1" noChangeArrowheads="1"/>
          </p:cNvSpPr>
          <p:nvPr>
            <p:ph type="body" idx="1"/>
          </p:nvPr>
        </p:nvSpPr>
        <p:spPr bwMode="auto">
          <a:xfrm>
            <a:off x="609600" y="2819401"/>
            <a:ext cx="7620000" cy="257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4"/>
          <p:cNvPicPr>
            <a:picLocks noChangeAspect="1" noChangeArrowheads="1"/>
          </p:cNvPicPr>
          <p:nvPr userDrawn="1"/>
        </p:nvPicPr>
        <p:blipFill>
          <a:blip r:embed="rId14" cstate="print"/>
          <a:srcRect/>
          <a:stretch>
            <a:fillRect/>
          </a:stretch>
        </p:blipFill>
        <p:spPr bwMode="auto">
          <a:xfrm>
            <a:off x="0" y="1"/>
            <a:ext cx="12192000" cy="841375"/>
          </a:xfrm>
          <a:prstGeom prst="rect">
            <a:avLst/>
          </a:prstGeom>
          <a:noFill/>
          <a:ln w="9525">
            <a:noFill/>
            <a:miter lim="800000"/>
            <a:headEnd/>
            <a:tailEnd/>
          </a:ln>
        </p:spPr>
      </p:pic>
      <p:sp>
        <p:nvSpPr>
          <p:cNvPr id="11269" name="Text Box 5"/>
          <p:cNvSpPr txBox="1">
            <a:spLocks noChangeArrowheads="1"/>
          </p:cNvSpPr>
          <p:nvPr userDrawn="1"/>
        </p:nvSpPr>
        <p:spPr bwMode="auto">
          <a:xfrm>
            <a:off x="0" y="762001"/>
            <a:ext cx="6604000" cy="366713"/>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1800" b="1">
                <a:solidFill>
                  <a:srgbClr val="99CC00"/>
                </a:solidFill>
                <a:latin typeface="L Frutiger Light" charset="0"/>
                <a:ea typeface="ＭＳ Ｐゴシック" pitchFamily="-111" charset="-128"/>
              </a:rPr>
              <a:t>Graduate School of Education</a:t>
            </a:r>
          </a:p>
        </p:txBody>
      </p:sp>
      <p:sp>
        <p:nvSpPr>
          <p:cNvPr id="11270" name="Text Box 6"/>
          <p:cNvSpPr txBox="1">
            <a:spLocks noChangeArrowheads="1"/>
          </p:cNvSpPr>
          <p:nvPr userDrawn="1"/>
        </p:nvSpPr>
        <p:spPr bwMode="auto">
          <a:xfrm>
            <a:off x="6604000" y="762001"/>
            <a:ext cx="5892800" cy="854075"/>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2000">
                <a:solidFill>
                  <a:srgbClr val="99CC00"/>
                </a:solidFill>
                <a:ea typeface="ＭＳ Ｐゴシック" pitchFamily="-111" charset="-128"/>
              </a:rPr>
              <a:t>Leading, Learning, Life Changing</a:t>
            </a:r>
          </a:p>
          <a:p>
            <a:pPr fontAlgn="base">
              <a:spcBef>
                <a:spcPct val="50000"/>
              </a:spcBef>
              <a:spcAft>
                <a:spcPct val="0"/>
              </a:spcAft>
              <a:defRPr/>
            </a:pPr>
            <a:endParaRPr lang="en-US" sz="2000">
              <a:solidFill>
                <a:srgbClr val="000000"/>
              </a:solidFill>
              <a:ea typeface="ＭＳ Ｐゴシック" pitchFamily="-111" charset="-128"/>
            </a:endParaRPr>
          </a:p>
        </p:txBody>
      </p:sp>
    </p:spTree>
    <p:extLst>
      <p:ext uri="{BB962C8B-B14F-4D97-AF65-F5344CB8AC3E}">
        <p14:creationId xmlns:p14="http://schemas.microsoft.com/office/powerpoint/2010/main" val="2696929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xmlns:p14="http://schemas.microsoft.com/office/powerpoint/2010/main" spd="slow">
    <p:zoom/>
  </p:transition>
  <p:txStyles>
    <p:titleStyle>
      <a:lvl1pPr algn="l" rtl="0" eaLnBrk="0" fontAlgn="base" hangingPunct="0">
        <a:lnSpc>
          <a:spcPct val="90000"/>
        </a:lnSpc>
        <a:spcBef>
          <a:spcPct val="0"/>
        </a:spcBef>
        <a:spcAft>
          <a:spcPct val="0"/>
        </a:spcAft>
        <a:defRPr sz="4200" b="1">
          <a:solidFill>
            <a:srgbClr val="006600"/>
          </a:solidFill>
          <a:latin typeface="+mj-lt"/>
          <a:ea typeface="ＭＳ Ｐゴシック" pitchFamily="-111" charset="-128"/>
          <a:cs typeface="ＭＳ Ｐゴシック" pitchFamily="-111" charset="-128"/>
        </a:defRPr>
      </a:lvl1pPr>
      <a:lvl2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2pPr>
      <a:lvl3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3pPr>
      <a:lvl4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4pPr>
      <a:lvl5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5pPr>
      <a:lvl6pPr marL="457200" algn="l" rtl="0" fontAlgn="base">
        <a:lnSpc>
          <a:spcPct val="90000"/>
        </a:lnSpc>
        <a:spcBef>
          <a:spcPct val="0"/>
        </a:spcBef>
        <a:spcAft>
          <a:spcPct val="0"/>
        </a:spcAft>
        <a:defRPr sz="4200" b="1">
          <a:solidFill>
            <a:srgbClr val="006600"/>
          </a:solidFill>
          <a:latin typeface="Arial" charset="0"/>
        </a:defRPr>
      </a:lvl6pPr>
      <a:lvl7pPr marL="914400" algn="l" rtl="0" fontAlgn="base">
        <a:lnSpc>
          <a:spcPct val="90000"/>
        </a:lnSpc>
        <a:spcBef>
          <a:spcPct val="0"/>
        </a:spcBef>
        <a:spcAft>
          <a:spcPct val="0"/>
        </a:spcAft>
        <a:defRPr sz="4200" b="1">
          <a:solidFill>
            <a:srgbClr val="006600"/>
          </a:solidFill>
          <a:latin typeface="Arial" charset="0"/>
        </a:defRPr>
      </a:lvl7pPr>
      <a:lvl8pPr marL="1371600" algn="l" rtl="0" fontAlgn="base">
        <a:lnSpc>
          <a:spcPct val="90000"/>
        </a:lnSpc>
        <a:spcBef>
          <a:spcPct val="0"/>
        </a:spcBef>
        <a:spcAft>
          <a:spcPct val="0"/>
        </a:spcAft>
        <a:defRPr sz="4200" b="1">
          <a:solidFill>
            <a:srgbClr val="006600"/>
          </a:solidFill>
          <a:latin typeface="Arial" charset="0"/>
        </a:defRPr>
      </a:lvl8pPr>
      <a:lvl9pPr marL="1828800" algn="l" rtl="0" fontAlgn="base">
        <a:lnSpc>
          <a:spcPct val="90000"/>
        </a:lnSpc>
        <a:spcBef>
          <a:spcPct val="0"/>
        </a:spcBef>
        <a:spcAft>
          <a:spcPct val="0"/>
        </a:spcAft>
        <a:defRPr sz="4200" b="1">
          <a:solidFill>
            <a:srgbClr val="006600"/>
          </a:solidFill>
          <a:latin typeface="Arial" charset="0"/>
        </a:defRPr>
      </a:lvl9pPr>
    </p:titleStyle>
    <p:bodyStyle>
      <a:lvl1pPr marL="342900" indent="-342900" algn="l" rtl="0" eaLnBrk="0" fontAlgn="base" hangingPunct="0">
        <a:spcBef>
          <a:spcPct val="20000"/>
        </a:spcBef>
        <a:spcAft>
          <a:spcPct val="0"/>
        </a:spcAft>
        <a:defRPr sz="2800" b="1">
          <a:solidFill>
            <a:srgbClr val="006600"/>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sz="2800" b="1">
          <a:solidFill>
            <a:srgbClr val="006600"/>
          </a:solidFill>
          <a:latin typeface="+mn-lt"/>
          <a:ea typeface="ＭＳ Ｐゴシック" charset="-128"/>
        </a:defRPr>
      </a:lvl2pPr>
      <a:lvl3pPr marL="1085850" indent="-228600" algn="l" rtl="0" eaLnBrk="0" fontAlgn="base" hangingPunct="0">
        <a:spcBef>
          <a:spcPct val="20000"/>
        </a:spcBef>
        <a:spcAft>
          <a:spcPct val="0"/>
        </a:spcAft>
        <a:defRPr sz="2800" b="1">
          <a:solidFill>
            <a:srgbClr val="006600"/>
          </a:solidFill>
          <a:latin typeface="+mn-lt"/>
          <a:ea typeface="ＭＳ Ｐゴシック" charset="-128"/>
        </a:defRPr>
      </a:lvl3pPr>
      <a:lvl4pPr marL="1428750" indent="-228600" algn="l" rtl="0" eaLnBrk="0" fontAlgn="base" hangingPunct="0">
        <a:spcBef>
          <a:spcPct val="20000"/>
        </a:spcBef>
        <a:spcAft>
          <a:spcPct val="0"/>
        </a:spcAft>
        <a:defRPr sz="2800" b="1">
          <a:solidFill>
            <a:srgbClr val="006600"/>
          </a:solidFill>
          <a:latin typeface="+mn-lt"/>
          <a:ea typeface="ＭＳ Ｐゴシック" charset="-128"/>
        </a:defRPr>
      </a:lvl4pPr>
      <a:lvl5pPr marL="1771650" indent="-228600" algn="l" rtl="0" eaLnBrk="0" fontAlgn="base" hangingPunct="0">
        <a:spcBef>
          <a:spcPct val="20000"/>
        </a:spcBef>
        <a:spcAft>
          <a:spcPct val="0"/>
        </a:spcAft>
        <a:defRPr sz="2800" b="1">
          <a:solidFill>
            <a:srgbClr val="006600"/>
          </a:solidFill>
          <a:latin typeface="+mn-lt"/>
          <a:ea typeface="ＭＳ Ｐゴシック" charset="-128"/>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1243014"/>
            <a:ext cx="11582400" cy="6683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2819401"/>
            <a:ext cx="7620000" cy="2570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p:cNvPicPr>
            <a:picLocks noChangeAspect="1" noChangeArrowheads="1"/>
          </p:cNvPicPr>
          <p:nvPr userDrawn="1"/>
        </p:nvPicPr>
        <p:blipFill>
          <a:blip r:embed="rId15" cstate="print"/>
          <a:srcRect/>
          <a:stretch>
            <a:fillRect/>
          </a:stretch>
        </p:blipFill>
        <p:spPr bwMode="auto">
          <a:xfrm>
            <a:off x="0" y="1"/>
            <a:ext cx="12192000" cy="841375"/>
          </a:xfrm>
          <a:prstGeom prst="rect">
            <a:avLst/>
          </a:prstGeom>
          <a:noFill/>
          <a:ln w="9525">
            <a:noFill/>
            <a:miter lim="800000"/>
            <a:headEnd/>
            <a:tailEnd/>
          </a:ln>
          <a:effectLst/>
        </p:spPr>
      </p:pic>
      <p:sp>
        <p:nvSpPr>
          <p:cNvPr id="1029" name="Text Box 5"/>
          <p:cNvSpPr txBox="1">
            <a:spLocks noChangeArrowheads="1"/>
          </p:cNvSpPr>
          <p:nvPr userDrawn="1"/>
        </p:nvSpPr>
        <p:spPr bwMode="auto">
          <a:xfrm>
            <a:off x="0" y="762001"/>
            <a:ext cx="66040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z="1800" b="1">
                <a:solidFill>
                  <a:srgbClr val="99CC00"/>
                </a:solidFill>
                <a:latin typeface="L Frutiger Light" charset="0"/>
              </a:rPr>
              <a:t>Graduate School of Education</a:t>
            </a:r>
          </a:p>
        </p:txBody>
      </p:sp>
      <p:sp>
        <p:nvSpPr>
          <p:cNvPr id="1030" name="Text Box 6"/>
          <p:cNvSpPr txBox="1">
            <a:spLocks noChangeArrowheads="1"/>
          </p:cNvSpPr>
          <p:nvPr userDrawn="1"/>
        </p:nvSpPr>
        <p:spPr bwMode="auto">
          <a:xfrm>
            <a:off x="6604000" y="762001"/>
            <a:ext cx="5892800" cy="854075"/>
          </a:xfrm>
          <a:prstGeom prst="rect">
            <a:avLst/>
          </a:prstGeom>
          <a:noFill/>
          <a:ln w="9525">
            <a:noFill/>
            <a:miter lim="800000"/>
            <a:headEnd/>
            <a:tailEnd/>
          </a:ln>
          <a:effectLst/>
        </p:spPr>
        <p:txBody>
          <a:bodyPr>
            <a:spAutoFit/>
          </a:bodyPr>
          <a:lstStyle/>
          <a:p>
            <a:pPr fontAlgn="base">
              <a:spcBef>
                <a:spcPct val="50000"/>
              </a:spcBef>
              <a:spcAft>
                <a:spcPct val="0"/>
              </a:spcAft>
            </a:pPr>
            <a:r>
              <a:rPr lang="en-US" sz="2000">
                <a:solidFill>
                  <a:srgbClr val="99CC00"/>
                </a:solidFill>
              </a:rPr>
              <a:t>Leading, Learning, Life Changing</a:t>
            </a:r>
          </a:p>
          <a:p>
            <a:pPr fontAlgn="base">
              <a:spcBef>
                <a:spcPct val="50000"/>
              </a:spcBef>
              <a:spcAft>
                <a:spcPct val="0"/>
              </a:spcAft>
            </a:pPr>
            <a:endParaRPr lang="en-US" sz="2000">
              <a:solidFill>
                <a:srgbClr val="000000"/>
              </a:solidFill>
            </a:endParaRPr>
          </a:p>
        </p:txBody>
      </p:sp>
    </p:spTree>
    <p:extLst>
      <p:ext uri="{BB962C8B-B14F-4D97-AF65-F5344CB8AC3E}">
        <p14:creationId xmlns:p14="http://schemas.microsoft.com/office/powerpoint/2010/main" val="135403544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ransition xmlns:p14="http://schemas.microsoft.com/office/powerpoint/2010/main" spd="slow">
    <p:zoom/>
  </p:transition>
  <p:txStyles>
    <p:titleStyle>
      <a:lvl1pPr algn="l" rtl="0" fontAlgn="base">
        <a:lnSpc>
          <a:spcPct val="90000"/>
        </a:lnSpc>
        <a:spcBef>
          <a:spcPct val="0"/>
        </a:spcBef>
        <a:spcAft>
          <a:spcPct val="0"/>
        </a:spcAft>
        <a:defRPr sz="4200" b="1">
          <a:solidFill>
            <a:srgbClr val="006600"/>
          </a:solidFill>
          <a:latin typeface="+mj-lt"/>
          <a:ea typeface="+mj-ea"/>
          <a:cs typeface="+mj-cs"/>
        </a:defRPr>
      </a:lvl1pPr>
      <a:lvl2pPr algn="l" rtl="0" fontAlgn="base">
        <a:lnSpc>
          <a:spcPct val="90000"/>
        </a:lnSpc>
        <a:spcBef>
          <a:spcPct val="0"/>
        </a:spcBef>
        <a:spcAft>
          <a:spcPct val="0"/>
        </a:spcAft>
        <a:defRPr sz="4200" b="1">
          <a:solidFill>
            <a:srgbClr val="006600"/>
          </a:solidFill>
          <a:latin typeface="Arial" pitchFamily="34" charset="0"/>
        </a:defRPr>
      </a:lvl2pPr>
      <a:lvl3pPr algn="l" rtl="0" fontAlgn="base">
        <a:lnSpc>
          <a:spcPct val="90000"/>
        </a:lnSpc>
        <a:spcBef>
          <a:spcPct val="0"/>
        </a:spcBef>
        <a:spcAft>
          <a:spcPct val="0"/>
        </a:spcAft>
        <a:defRPr sz="4200" b="1">
          <a:solidFill>
            <a:srgbClr val="006600"/>
          </a:solidFill>
          <a:latin typeface="Arial" pitchFamily="34" charset="0"/>
        </a:defRPr>
      </a:lvl3pPr>
      <a:lvl4pPr algn="l" rtl="0" fontAlgn="base">
        <a:lnSpc>
          <a:spcPct val="90000"/>
        </a:lnSpc>
        <a:spcBef>
          <a:spcPct val="0"/>
        </a:spcBef>
        <a:spcAft>
          <a:spcPct val="0"/>
        </a:spcAft>
        <a:defRPr sz="4200" b="1">
          <a:solidFill>
            <a:srgbClr val="006600"/>
          </a:solidFill>
          <a:latin typeface="Arial" pitchFamily="34" charset="0"/>
        </a:defRPr>
      </a:lvl4pPr>
      <a:lvl5pPr algn="l" rtl="0" fontAlgn="base">
        <a:lnSpc>
          <a:spcPct val="90000"/>
        </a:lnSpc>
        <a:spcBef>
          <a:spcPct val="0"/>
        </a:spcBef>
        <a:spcAft>
          <a:spcPct val="0"/>
        </a:spcAft>
        <a:defRPr sz="4200" b="1">
          <a:solidFill>
            <a:srgbClr val="006600"/>
          </a:solidFill>
          <a:latin typeface="Arial" pitchFamily="34" charset="0"/>
        </a:defRPr>
      </a:lvl5pPr>
      <a:lvl6pPr marL="457200" algn="l" rtl="0" fontAlgn="base">
        <a:lnSpc>
          <a:spcPct val="90000"/>
        </a:lnSpc>
        <a:spcBef>
          <a:spcPct val="0"/>
        </a:spcBef>
        <a:spcAft>
          <a:spcPct val="0"/>
        </a:spcAft>
        <a:defRPr sz="4200" b="1">
          <a:solidFill>
            <a:srgbClr val="006600"/>
          </a:solidFill>
          <a:latin typeface="Arial" pitchFamily="34" charset="0"/>
        </a:defRPr>
      </a:lvl6pPr>
      <a:lvl7pPr marL="914400" algn="l" rtl="0" fontAlgn="base">
        <a:lnSpc>
          <a:spcPct val="90000"/>
        </a:lnSpc>
        <a:spcBef>
          <a:spcPct val="0"/>
        </a:spcBef>
        <a:spcAft>
          <a:spcPct val="0"/>
        </a:spcAft>
        <a:defRPr sz="4200" b="1">
          <a:solidFill>
            <a:srgbClr val="006600"/>
          </a:solidFill>
          <a:latin typeface="Arial" pitchFamily="34" charset="0"/>
        </a:defRPr>
      </a:lvl7pPr>
      <a:lvl8pPr marL="1371600" algn="l" rtl="0" fontAlgn="base">
        <a:lnSpc>
          <a:spcPct val="90000"/>
        </a:lnSpc>
        <a:spcBef>
          <a:spcPct val="0"/>
        </a:spcBef>
        <a:spcAft>
          <a:spcPct val="0"/>
        </a:spcAft>
        <a:defRPr sz="4200" b="1">
          <a:solidFill>
            <a:srgbClr val="006600"/>
          </a:solidFill>
          <a:latin typeface="Arial" pitchFamily="34" charset="0"/>
        </a:defRPr>
      </a:lvl8pPr>
      <a:lvl9pPr marL="1828800" algn="l" rtl="0" fontAlgn="base">
        <a:lnSpc>
          <a:spcPct val="90000"/>
        </a:lnSpc>
        <a:spcBef>
          <a:spcPct val="0"/>
        </a:spcBef>
        <a:spcAft>
          <a:spcPct val="0"/>
        </a:spcAft>
        <a:defRPr sz="4200" b="1">
          <a:solidFill>
            <a:srgbClr val="006600"/>
          </a:solidFill>
          <a:latin typeface="Arial" pitchFamily="34" charset="0"/>
        </a:defRPr>
      </a:lvl9pPr>
    </p:titleStyle>
    <p:bodyStyle>
      <a:lvl1pPr marL="342900" indent="-342900" algn="l" rtl="0" fontAlgn="base">
        <a:spcBef>
          <a:spcPct val="20000"/>
        </a:spcBef>
        <a:spcAft>
          <a:spcPct val="0"/>
        </a:spcAft>
        <a:defRPr sz="2800" b="1">
          <a:solidFill>
            <a:srgbClr val="006600"/>
          </a:solidFill>
          <a:latin typeface="+mn-lt"/>
          <a:ea typeface="+mn-ea"/>
          <a:cs typeface="+mn-cs"/>
        </a:defRPr>
      </a:lvl1pPr>
      <a:lvl2pPr marL="742950" indent="-285750" algn="l" rtl="0" fontAlgn="base">
        <a:spcBef>
          <a:spcPct val="20000"/>
        </a:spcBef>
        <a:spcAft>
          <a:spcPct val="0"/>
        </a:spcAft>
        <a:defRPr sz="2800" b="1">
          <a:solidFill>
            <a:srgbClr val="006600"/>
          </a:solidFill>
          <a:latin typeface="+mn-lt"/>
        </a:defRPr>
      </a:lvl2pPr>
      <a:lvl3pPr marL="1085850" indent="-228600" algn="l" rtl="0" fontAlgn="base">
        <a:spcBef>
          <a:spcPct val="20000"/>
        </a:spcBef>
        <a:spcAft>
          <a:spcPct val="0"/>
        </a:spcAft>
        <a:defRPr sz="2800" b="1">
          <a:solidFill>
            <a:srgbClr val="006600"/>
          </a:solidFill>
          <a:latin typeface="+mn-lt"/>
        </a:defRPr>
      </a:lvl3pPr>
      <a:lvl4pPr marL="1428750" indent="-228600" algn="l" rtl="0" fontAlgn="base">
        <a:spcBef>
          <a:spcPct val="20000"/>
        </a:spcBef>
        <a:spcAft>
          <a:spcPct val="0"/>
        </a:spcAft>
        <a:defRPr sz="2800" b="1">
          <a:solidFill>
            <a:srgbClr val="006600"/>
          </a:solidFill>
          <a:latin typeface="+mn-lt"/>
        </a:defRPr>
      </a:lvl4pPr>
      <a:lvl5pPr marL="1771650" indent="-228600" algn="l" rtl="0" fontAlgn="base">
        <a:spcBef>
          <a:spcPct val="20000"/>
        </a:spcBef>
        <a:spcAft>
          <a:spcPct val="0"/>
        </a:spcAft>
        <a:defRPr sz="2800" b="1">
          <a:solidFill>
            <a:srgbClr val="006600"/>
          </a:solidFill>
          <a:latin typeface="+mn-lt"/>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10.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5.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16.emf"/></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2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2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2.xml"/><Relationship Id="rId3" Type="http://schemas.openxmlformats.org/officeDocument/2006/relationships/image" Target="../media/image2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6.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7.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8.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1.bin"/><Relationship Id="rId5" Type="http://schemas.openxmlformats.org/officeDocument/2006/relationships/oleObject" Target="../embeddings/Microsoft_Excel_97_-_2004_Worksheet1.xls"/><Relationship Id="rId6"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Evolving Oregon Educational Policy</a:t>
            </a:r>
            <a:endParaRPr lang="en-US" dirty="0"/>
          </a:p>
        </p:txBody>
      </p:sp>
      <p:sp>
        <p:nvSpPr>
          <p:cNvPr id="3" name="Subtitle 2"/>
          <p:cNvSpPr>
            <a:spLocks noGrp="1"/>
          </p:cNvSpPr>
          <p:nvPr>
            <p:ph type="subTitle" idx="1"/>
          </p:nvPr>
        </p:nvSpPr>
        <p:spPr>
          <a:xfrm>
            <a:off x="1828800" y="3886200"/>
            <a:ext cx="8534400" cy="1471172"/>
          </a:xfrm>
        </p:spPr>
        <p:txBody>
          <a:bodyPr/>
          <a:lstStyle/>
          <a:p>
            <a:r>
              <a:rPr lang="en-US" dirty="0" smtClean="0"/>
              <a:t>Courtesy of Pat Burk, Ph.D.</a:t>
            </a:r>
          </a:p>
          <a:p>
            <a:r>
              <a:rPr lang="en-US" dirty="0" smtClean="0"/>
              <a:t>Department of Educational Leadership and Policy</a:t>
            </a:r>
            <a:endParaRPr lang="en-US" dirty="0"/>
          </a:p>
        </p:txBody>
      </p:sp>
    </p:spTree>
    <p:extLst>
      <p:ext uri="{BB962C8B-B14F-4D97-AF65-F5344CB8AC3E}">
        <p14:creationId xmlns:p14="http://schemas.microsoft.com/office/powerpoint/2010/main" val="147490655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Eligible for Free and Reduced Price Lunch</a:t>
            </a:r>
            <a:endParaRPr lang="en-US" dirty="0"/>
          </a:p>
        </p:txBody>
      </p:sp>
      <p:pic>
        <p:nvPicPr>
          <p:cNvPr id="7" name="Content Placeholder 6"/>
          <p:cNvPicPr>
            <a:picLocks noGrp="1" noChangeAspect="1"/>
          </p:cNvPicPr>
          <p:nvPr>
            <p:ph idx="1"/>
          </p:nvPr>
        </p:nvPicPr>
        <p:blipFill>
          <a:blip r:embed="rId3"/>
          <a:stretch>
            <a:fillRect/>
          </a:stretch>
        </p:blipFill>
        <p:spPr>
          <a:xfrm>
            <a:off x="2710150" y="2027103"/>
            <a:ext cx="6588086" cy="4737253"/>
          </a:xfrm>
          <a:prstGeom prst="rect">
            <a:avLst/>
          </a:prstGeom>
        </p:spPr>
      </p:pic>
    </p:spTree>
    <p:extLst>
      <p:ext uri="{BB962C8B-B14F-4D97-AF65-F5344CB8AC3E}">
        <p14:creationId xmlns:p14="http://schemas.microsoft.com/office/powerpoint/2010/main" val="621402374"/>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Homeless Youth in Oregon K-12</a:t>
            </a:r>
            <a:endParaRPr lang="en-US" dirty="0"/>
          </a:p>
        </p:txBody>
      </p:sp>
      <p:pic>
        <p:nvPicPr>
          <p:cNvPr id="6" name="Content Placeholder 5"/>
          <p:cNvPicPr>
            <a:picLocks noGrp="1" noChangeAspect="1"/>
          </p:cNvPicPr>
          <p:nvPr>
            <p:ph idx="1"/>
          </p:nvPr>
        </p:nvPicPr>
        <p:blipFill>
          <a:blip r:embed="rId2"/>
          <a:stretch>
            <a:fillRect/>
          </a:stretch>
        </p:blipFill>
        <p:spPr>
          <a:xfrm>
            <a:off x="3023616" y="2365248"/>
            <a:ext cx="5791200" cy="3547872"/>
          </a:xfrm>
          <a:prstGeom prst="rect">
            <a:avLst/>
          </a:prstGeom>
        </p:spPr>
      </p:pic>
    </p:spTree>
    <p:extLst>
      <p:ext uri="{BB962C8B-B14F-4D97-AF65-F5344CB8AC3E}">
        <p14:creationId xmlns:p14="http://schemas.microsoft.com/office/powerpoint/2010/main" val="2606750947"/>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Homeless Youth in Oregon K-12</a:t>
            </a:r>
          </a:p>
        </p:txBody>
      </p:sp>
      <p:pic>
        <p:nvPicPr>
          <p:cNvPr id="4" name="Content Placeholder 3"/>
          <p:cNvPicPr>
            <a:picLocks noGrp="1" noChangeAspect="1"/>
          </p:cNvPicPr>
          <p:nvPr>
            <p:ph idx="1"/>
          </p:nvPr>
        </p:nvPicPr>
        <p:blipFill>
          <a:blip r:embed="rId3"/>
          <a:stretch>
            <a:fillRect/>
          </a:stretch>
        </p:blipFill>
        <p:spPr>
          <a:xfrm>
            <a:off x="3019282" y="2218944"/>
            <a:ext cx="6417326" cy="3901440"/>
          </a:xfrm>
          <a:prstGeom prst="rect">
            <a:avLst/>
          </a:prstGeom>
        </p:spPr>
      </p:pic>
    </p:spTree>
    <p:extLst>
      <p:ext uri="{BB962C8B-B14F-4D97-AF65-F5344CB8AC3E}">
        <p14:creationId xmlns:p14="http://schemas.microsoft.com/office/powerpoint/2010/main" val="2765045433"/>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828800" y="3124200"/>
            <a:ext cx="8686800" cy="668338"/>
          </a:xfrm>
        </p:spPr>
        <p:txBody>
          <a:bodyPr/>
          <a:lstStyle/>
          <a:p>
            <a:pPr algn="ctr" eaLnBrk="1" hangingPunct="1"/>
            <a:r>
              <a:rPr lang="en-US" smtClean="0"/>
              <a:t>Who Teaches Our Students?</a:t>
            </a:r>
          </a:p>
        </p:txBody>
      </p:sp>
    </p:spTree>
    <p:extLst>
      <p:ext uri="{BB962C8B-B14F-4D97-AF65-F5344CB8AC3E}">
        <p14:creationId xmlns:p14="http://schemas.microsoft.com/office/powerpoint/2010/main" val="4220360331"/>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and Student Diversity</a:t>
            </a:r>
            <a:endParaRPr lang="en-US" dirty="0"/>
          </a:p>
        </p:txBody>
      </p:sp>
      <p:pic>
        <p:nvPicPr>
          <p:cNvPr id="5" name="Content Placeholder 4"/>
          <p:cNvPicPr>
            <a:picLocks noGrp="1" noChangeAspect="1"/>
          </p:cNvPicPr>
          <p:nvPr>
            <p:ph idx="1"/>
          </p:nvPr>
        </p:nvPicPr>
        <p:blipFill>
          <a:blip r:embed="rId3"/>
          <a:stretch>
            <a:fillRect/>
          </a:stretch>
        </p:blipFill>
        <p:spPr>
          <a:xfrm>
            <a:off x="2276925" y="2255520"/>
            <a:ext cx="7062147" cy="3986784"/>
          </a:xfrm>
          <a:prstGeom prst="rect">
            <a:avLst/>
          </a:prstGeom>
        </p:spPr>
      </p:pic>
    </p:spTree>
    <p:extLst>
      <p:ext uri="{BB962C8B-B14F-4D97-AF65-F5344CB8AC3E}">
        <p14:creationId xmlns:p14="http://schemas.microsoft.com/office/powerpoint/2010/main" val="36558477"/>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Teacher and Student Diversity</a:t>
            </a:r>
          </a:p>
        </p:txBody>
      </p:sp>
      <p:pic>
        <p:nvPicPr>
          <p:cNvPr id="4" name="Content Placeholder 3"/>
          <p:cNvPicPr preferRelativeResize="0">
            <a:picLocks noGrp="1"/>
          </p:cNvPicPr>
          <p:nvPr>
            <p:ph idx="1"/>
          </p:nvPr>
        </p:nvPicPr>
        <p:blipFill>
          <a:blip r:embed="rId3"/>
          <a:stretch>
            <a:fillRect/>
          </a:stretch>
        </p:blipFill>
        <p:spPr>
          <a:xfrm>
            <a:off x="2182368" y="2072639"/>
            <a:ext cx="8436864" cy="4632961"/>
          </a:xfrm>
          <a:prstGeom prst="rect">
            <a:avLst/>
          </a:prstGeom>
        </p:spPr>
      </p:pic>
    </p:spTree>
    <p:extLst>
      <p:ext uri="{BB962C8B-B14F-4D97-AF65-F5344CB8AC3E}">
        <p14:creationId xmlns:p14="http://schemas.microsoft.com/office/powerpoint/2010/main" val="1007210304"/>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752600" y="2895600"/>
            <a:ext cx="8686800" cy="668338"/>
          </a:xfrm>
          <a:prstGeom prst="rect">
            <a:avLst/>
          </a:prstGeom>
          <a:noFill/>
          <a:ln w="9525">
            <a:noFill/>
            <a:miter lim="800000"/>
            <a:headEnd/>
            <a:tailEnd/>
          </a:ln>
        </p:spPr>
        <p:txBody>
          <a:bodyPr anchor="ctr">
            <a:spAutoFit/>
          </a:bodyPr>
          <a:lstStyle/>
          <a:p>
            <a:pPr algn="ctr" fontAlgn="base">
              <a:lnSpc>
                <a:spcPct val="90000"/>
              </a:lnSpc>
              <a:spcBef>
                <a:spcPct val="0"/>
              </a:spcBef>
              <a:spcAft>
                <a:spcPct val="0"/>
              </a:spcAft>
            </a:pPr>
            <a:r>
              <a:rPr lang="en-US" sz="4200" b="1">
                <a:solidFill>
                  <a:srgbClr val="006600"/>
                </a:solidFill>
                <a:ea typeface="ＭＳ Ｐゴシック" pitchFamily="-111" charset="-128"/>
              </a:rPr>
              <a:t>When and Where is School?</a:t>
            </a:r>
          </a:p>
        </p:txBody>
      </p:sp>
    </p:spTree>
    <p:extLst>
      <p:ext uri="{BB962C8B-B14F-4D97-AF65-F5344CB8AC3E}">
        <p14:creationId xmlns:p14="http://schemas.microsoft.com/office/powerpoint/2010/main" val="2176369825"/>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Oregon School Districts by Size</a:t>
            </a:r>
            <a:endParaRPr lang="en-US" dirty="0"/>
          </a:p>
        </p:txBody>
      </p:sp>
      <p:pic>
        <p:nvPicPr>
          <p:cNvPr id="4" name="Content Placeholder 3"/>
          <p:cNvPicPr preferRelativeResize="0">
            <a:picLocks noGrp="1"/>
          </p:cNvPicPr>
          <p:nvPr>
            <p:ph idx="1"/>
          </p:nvPr>
        </p:nvPicPr>
        <p:blipFill>
          <a:blip r:embed="rId3"/>
          <a:stretch>
            <a:fillRect/>
          </a:stretch>
        </p:blipFill>
        <p:spPr>
          <a:xfrm>
            <a:off x="2938272" y="1999488"/>
            <a:ext cx="7772400" cy="4817934"/>
          </a:xfrm>
          <a:prstGeom prst="rect">
            <a:avLst/>
          </a:prstGeom>
        </p:spPr>
      </p:pic>
    </p:spTree>
    <p:extLst>
      <p:ext uri="{BB962C8B-B14F-4D97-AF65-F5344CB8AC3E}">
        <p14:creationId xmlns:p14="http://schemas.microsoft.com/office/powerpoint/2010/main" val="344919847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Growth of Charter Schools in Oregon</a:t>
            </a:r>
            <a:endParaRPr lang="en-US" dirty="0"/>
          </a:p>
        </p:txBody>
      </p:sp>
      <p:pic>
        <p:nvPicPr>
          <p:cNvPr id="4" name="Content Placeholder 3"/>
          <p:cNvPicPr>
            <a:picLocks noGrp="1" noChangeAspect="1"/>
          </p:cNvPicPr>
          <p:nvPr>
            <p:ph idx="1"/>
          </p:nvPr>
        </p:nvPicPr>
        <p:blipFill>
          <a:blip r:embed="rId3"/>
          <a:stretch>
            <a:fillRect/>
          </a:stretch>
        </p:blipFill>
        <p:spPr>
          <a:xfrm>
            <a:off x="3267456" y="1911350"/>
            <a:ext cx="5839968" cy="3892041"/>
          </a:xfrm>
          <a:prstGeom prst="rect">
            <a:avLst/>
          </a:prstGeom>
        </p:spPr>
      </p:pic>
      <p:sp>
        <p:nvSpPr>
          <p:cNvPr id="5" name="TextBox 4"/>
          <p:cNvSpPr txBox="1"/>
          <p:nvPr/>
        </p:nvSpPr>
        <p:spPr>
          <a:xfrm>
            <a:off x="1447800" y="5943600"/>
            <a:ext cx="9982200" cy="646331"/>
          </a:xfrm>
          <a:prstGeom prst="rect">
            <a:avLst/>
          </a:prstGeom>
          <a:noFill/>
        </p:spPr>
        <p:txBody>
          <a:bodyPr wrap="square" rtlCol="0">
            <a:spAutoFit/>
          </a:bodyPr>
          <a:lstStyle/>
          <a:p>
            <a:r>
              <a:rPr lang="en-US" dirty="0" smtClean="0"/>
              <a:t>In the 2012-13 school year, there were 123 charter schools (up from 115 in 2011-12, 108 in 2010-11 and 100 in 2009-10.</a:t>
            </a:r>
            <a:endParaRPr lang="en-US" dirty="0"/>
          </a:p>
        </p:txBody>
      </p:sp>
    </p:spTree>
    <p:extLst>
      <p:ext uri="{BB962C8B-B14F-4D97-AF65-F5344CB8AC3E}">
        <p14:creationId xmlns:p14="http://schemas.microsoft.com/office/powerpoint/2010/main" val="2645604383"/>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algn="ctr" eaLnBrk="1" hangingPunct="1"/>
            <a:r>
              <a:rPr lang="en-US" smtClean="0"/>
              <a:t>Impact of Technology</a:t>
            </a:r>
          </a:p>
        </p:txBody>
      </p:sp>
      <p:pic>
        <p:nvPicPr>
          <p:cNvPr id="18435" name="Picture 5"/>
          <p:cNvPicPr>
            <a:picLocks noGrp="1" noChangeAspect="1" noChangeArrowheads="1"/>
          </p:cNvPicPr>
          <p:nvPr>
            <p:ph sz="half" idx="1"/>
          </p:nvPr>
        </p:nvPicPr>
        <p:blipFill>
          <a:blip r:embed="rId3" cstate="print"/>
          <a:srcRect/>
          <a:stretch>
            <a:fillRect/>
          </a:stretch>
        </p:blipFill>
        <p:spPr>
          <a:xfrm>
            <a:off x="1981200" y="2286001"/>
            <a:ext cx="2781300" cy="822325"/>
          </a:xfrm>
        </p:spPr>
      </p:pic>
      <p:sp>
        <p:nvSpPr>
          <p:cNvPr id="18436" name="Rectangle 6"/>
          <p:cNvSpPr>
            <a:spLocks noGrp="1" noChangeArrowheads="1"/>
          </p:cNvSpPr>
          <p:nvPr>
            <p:ph type="body" sz="half" idx="2"/>
          </p:nvPr>
        </p:nvSpPr>
        <p:spPr>
          <a:xfrm>
            <a:off x="5410200" y="2057401"/>
            <a:ext cx="5105400" cy="4893647"/>
          </a:xfrm>
        </p:spPr>
        <p:txBody>
          <a:bodyPr/>
          <a:lstStyle/>
          <a:p>
            <a:pPr marL="0" indent="0" eaLnBrk="1" hangingPunct="1">
              <a:buFontTx/>
              <a:buChar char="•"/>
            </a:pPr>
            <a:r>
              <a:rPr lang="en-US" sz="2400"/>
              <a:t>Access to Online Schools and Courses is expanding rapidly at the K-12 Level.</a:t>
            </a:r>
          </a:p>
          <a:p>
            <a:pPr marL="0" indent="0" eaLnBrk="1" hangingPunct="1">
              <a:buFontTx/>
              <a:buChar char="•"/>
            </a:pPr>
            <a:r>
              <a:rPr lang="en-US" sz="2400"/>
              <a:t>Access to rigorous content</a:t>
            </a:r>
          </a:p>
          <a:p>
            <a:pPr marL="0" indent="0" eaLnBrk="1" hangingPunct="1">
              <a:buFontTx/>
              <a:buChar char="•"/>
            </a:pPr>
            <a:r>
              <a:rPr lang="en-US" sz="2400"/>
              <a:t>Stand alone courses or supplements to core</a:t>
            </a:r>
          </a:p>
          <a:p>
            <a:pPr marL="0" indent="0" eaLnBrk="1" hangingPunct="1">
              <a:buFontTx/>
              <a:buChar char="•"/>
            </a:pPr>
            <a:r>
              <a:rPr lang="en-US" sz="2400"/>
              <a:t>Bends the concepts of teacher, school and time.</a:t>
            </a:r>
          </a:p>
          <a:p>
            <a:pPr marL="0" indent="0" eaLnBrk="1" hangingPunct="1">
              <a:buFontTx/>
              <a:buChar char="•"/>
            </a:pPr>
            <a:r>
              <a:rPr lang="en-US" sz="2400"/>
              <a:t>Social Networking and rapid exchange of information</a:t>
            </a:r>
          </a:p>
          <a:p>
            <a:pPr marL="0" indent="0" eaLnBrk="1" hangingPunct="1">
              <a:buFontTx/>
              <a:buChar char="•"/>
            </a:pPr>
            <a:r>
              <a:rPr lang="en-US" sz="2400"/>
              <a:t>Policy challenge: control it or use it?</a:t>
            </a:r>
          </a:p>
        </p:txBody>
      </p:sp>
      <p:pic>
        <p:nvPicPr>
          <p:cNvPr id="18437" name="Picture 7"/>
          <p:cNvPicPr>
            <a:picLocks noChangeAspect="1" noChangeArrowheads="1"/>
          </p:cNvPicPr>
          <p:nvPr/>
        </p:nvPicPr>
        <p:blipFill>
          <a:blip r:embed="rId4" cstate="print"/>
          <a:srcRect/>
          <a:stretch>
            <a:fillRect/>
          </a:stretch>
        </p:blipFill>
        <p:spPr bwMode="auto">
          <a:xfrm>
            <a:off x="1981200" y="3505201"/>
            <a:ext cx="2857500" cy="809625"/>
          </a:xfrm>
          <a:prstGeom prst="rect">
            <a:avLst/>
          </a:prstGeom>
          <a:noFill/>
          <a:ln w="9525">
            <a:noFill/>
            <a:miter lim="800000"/>
            <a:headEnd/>
            <a:tailEnd/>
          </a:ln>
        </p:spPr>
      </p:pic>
      <p:pic>
        <p:nvPicPr>
          <p:cNvPr id="18438" name="Picture 12" descr="logo"/>
          <p:cNvPicPr>
            <a:picLocks noChangeAspect="1" noChangeArrowheads="1"/>
          </p:cNvPicPr>
          <p:nvPr/>
        </p:nvPicPr>
        <p:blipFill>
          <a:blip r:embed="rId5" cstate="print"/>
          <a:srcRect/>
          <a:stretch>
            <a:fillRect/>
          </a:stretch>
        </p:blipFill>
        <p:spPr bwMode="auto">
          <a:xfrm>
            <a:off x="2286001" y="4572001"/>
            <a:ext cx="2162175" cy="847725"/>
          </a:xfrm>
          <a:prstGeom prst="rect">
            <a:avLst/>
          </a:prstGeom>
          <a:noFill/>
          <a:ln w="9525">
            <a:noFill/>
            <a:miter lim="800000"/>
            <a:headEnd/>
            <a:tailEnd/>
          </a:ln>
        </p:spPr>
      </p:pic>
      <p:pic>
        <p:nvPicPr>
          <p:cNvPr id="18439" name="Picture 14" descr="logo_orva_home_trans"/>
          <p:cNvPicPr>
            <a:picLocks noChangeAspect="1" noChangeArrowheads="1"/>
          </p:cNvPicPr>
          <p:nvPr/>
        </p:nvPicPr>
        <p:blipFill>
          <a:blip r:embed="rId6" cstate="print"/>
          <a:srcRect/>
          <a:stretch>
            <a:fillRect/>
          </a:stretch>
        </p:blipFill>
        <p:spPr bwMode="auto">
          <a:xfrm>
            <a:off x="1752601" y="5791201"/>
            <a:ext cx="2905125" cy="771525"/>
          </a:xfrm>
          <a:prstGeom prst="rect">
            <a:avLst/>
          </a:prstGeom>
          <a:noFill/>
          <a:ln w="9525">
            <a:noFill/>
            <a:miter lim="800000"/>
            <a:headEnd/>
            <a:tailEnd/>
          </a:ln>
        </p:spPr>
      </p:pic>
    </p:spTree>
    <p:extLst>
      <p:ext uri="{BB962C8B-B14F-4D97-AF65-F5344CB8AC3E}">
        <p14:creationId xmlns:p14="http://schemas.microsoft.com/office/powerpoint/2010/main" val="877547512"/>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1752600" y="2971800"/>
            <a:ext cx="8686800" cy="668338"/>
          </a:xfrm>
        </p:spPr>
        <p:txBody>
          <a:bodyPr/>
          <a:lstStyle/>
          <a:p>
            <a:pPr algn="ctr" eaLnBrk="1" hangingPunct="1"/>
            <a:r>
              <a:rPr lang="en-US" smtClean="0"/>
              <a:t>Who are Oregon Students?</a:t>
            </a:r>
          </a:p>
        </p:txBody>
      </p:sp>
    </p:spTree>
    <p:extLst>
      <p:ext uri="{BB962C8B-B14F-4D97-AF65-F5344CB8AC3E}">
        <p14:creationId xmlns:p14="http://schemas.microsoft.com/office/powerpoint/2010/main" val="2534154418"/>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1981200" y="2913064"/>
            <a:ext cx="8686800" cy="668337"/>
          </a:xfrm>
        </p:spPr>
        <p:txBody>
          <a:bodyPr/>
          <a:lstStyle/>
          <a:p>
            <a:pPr algn="ctr" eaLnBrk="1" hangingPunct="1"/>
            <a:r>
              <a:rPr lang="en-US" smtClean="0"/>
              <a:t>How are the Students Doing?</a:t>
            </a:r>
          </a:p>
        </p:txBody>
      </p:sp>
    </p:spTree>
    <p:extLst>
      <p:ext uri="{BB962C8B-B14F-4D97-AF65-F5344CB8AC3E}">
        <p14:creationId xmlns:p14="http://schemas.microsoft.com/office/powerpoint/2010/main" val="3707505087"/>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Students Meeting State Standards-2012-13</a:t>
            </a:r>
            <a:endParaRPr lang="en-US" dirty="0"/>
          </a:p>
        </p:txBody>
      </p:sp>
      <p:pic>
        <p:nvPicPr>
          <p:cNvPr id="3" name="Picture 2"/>
          <p:cNvPicPr>
            <a:picLocks noChangeAspect="1"/>
          </p:cNvPicPr>
          <p:nvPr/>
        </p:nvPicPr>
        <p:blipFill>
          <a:blip r:embed="rId3"/>
          <a:stretch>
            <a:fillRect/>
          </a:stretch>
        </p:blipFill>
        <p:spPr>
          <a:xfrm>
            <a:off x="609600" y="1911351"/>
            <a:ext cx="11111354" cy="4946649"/>
          </a:xfrm>
          <a:prstGeom prst="rect">
            <a:avLst/>
          </a:prstGeom>
        </p:spPr>
      </p:pic>
    </p:spTree>
    <p:extLst>
      <p:ext uri="{BB962C8B-B14F-4D97-AF65-F5344CB8AC3E}">
        <p14:creationId xmlns:p14="http://schemas.microsoft.com/office/powerpoint/2010/main" val="68852553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High School Graduation Rate, 2012-13</a:t>
            </a:r>
            <a:endParaRPr lang="en-US" dirty="0"/>
          </a:p>
        </p:txBody>
      </p:sp>
      <p:pic>
        <p:nvPicPr>
          <p:cNvPr id="3" name="Picture 2"/>
          <p:cNvPicPr>
            <a:picLocks noChangeAspect="1"/>
          </p:cNvPicPr>
          <p:nvPr/>
        </p:nvPicPr>
        <p:blipFill>
          <a:blip r:embed="rId3"/>
          <a:stretch>
            <a:fillRect/>
          </a:stretch>
        </p:blipFill>
        <p:spPr>
          <a:xfrm>
            <a:off x="1085087" y="2112143"/>
            <a:ext cx="10082785" cy="4617841"/>
          </a:xfrm>
          <a:prstGeom prst="rect">
            <a:avLst/>
          </a:prstGeom>
        </p:spPr>
      </p:pic>
    </p:spTree>
    <p:extLst>
      <p:ext uri="{BB962C8B-B14F-4D97-AF65-F5344CB8AC3E}">
        <p14:creationId xmlns:p14="http://schemas.microsoft.com/office/powerpoint/2010/main" val="745729378"/>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Graduation Rate by Race/Ethnicity</a:t>
            </a:r>
            <a:endParaRPr lang="en-US" dirty="0"/>
          </a:p>
        </p:txBody>
      </p:sp>
      <p:pic>
        <p:nvPicPr>
          <p:cNvPr id="3" name="Picture 2"/>
          <p:cNvPicPr>
            <a:picLocks noChangeAspect="1"/>
          </p:cNvPicPr>
          <p:nvPr/>
        </p:nvPicPr>
        <p:blipFill>
          <a:blip r:embed="rId3"/>
          <a:stretch>
            <a:fillRect/>
          </a:stretch>
        </p:blipFill>
        <p:spPr>
          <a:xfrm>
            <a:off x="1463040" y="2565743"/>
            <a:ext cx="9265919" cy="3688753"/>
          </a:xfrm>
          <a:prstGeom prst="rect">
            <a:avLst/>
          </a:prstGeom>
        </p:spPr>
      </p:pic>
    </p:spTree>
    <p:extLst>
      <p:ext uri="{BB962C8B-B14F-4D97-AF65-F5344CB8AC3E}">
        <p14:creationId xmlns:p14="http://schemas.microsoft.com/office/powerpoint/2010/main" val="1006472803"/>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High School Cohort: 2008-09 to 2011-12</a:t>
            </a:r>
            <a:endParaRPr lang="en-US" dirty="0"/>
          </a:p>
        </p:txBody>
      </p:sp>
      <p:pic>
        <p:nvPicPr>
          <p:cNvPr id="3" name="Picture 2"/>
          <p:cNvPicPr>
            <a:picLocks noChangeAspect="1"/>
          </p:cNvPicPr>
          <p:nvPr/>
        </p:nvPicPr>
        <p:blipFill>
          <a:blip r:embed="rId3"/>
          <a:stretch>
            <a:fillRect/>
          </a:stretch>
        </p:blipFill>
        <p:spPr>
          <a:xfrm>
            <a:off x="0" y="2048256"/>
            <a:ext cx="12082272" cy="4809744"/>
          </a:xfrm>
          <a:prstGeom prst="rect">
            <a:avLst/>
          </a:prstGeom>
        </p:spPr>
      </p:pic>
    </p:spTree>
    <p:extLst>
      <p:ext uri="{BB962C8B-B14F-4D97-AF65-F5344CB8AC3E}">
        <p14:creationId xmlns:p14="http://schemas.microsoft.com/office/powerpoint/2010/main" val="1044398126"/>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1157288"/>
            <a:ext cx="3008313" cy="671513"/>
          </a:xfrm>
        </p:spPr>
        <p:txBody>
          <a:bodyPr/>
          <a:lstStyle/>
          <a:p>
            <a:pPr algn="ctr"/>
            <a:r>
              <a:rPr lang="en-US" dirty="0" smtClean="0"/>
              <a:t>Changing Policy Landscape</a:t>
            </a:r>
            <a:endParaRPr lang="en-US" dirty="0"/>
          </a:p>
        </p:txBody>
      </p:sp>
      <p:pic>
        <p:nvPicPr>
          <p:cNvPr id="6" name="Content Placeholder 5" descr="tod_logo_rgb_3in.jpg"/>
          <p:cNvPicPr>
            <a:picLocks noGrp="1" noChangeAspect="1"/>
          </p:cNvPicPr>
          <p:nvPr>
            <p:ph idx="1"/>
          </p:nvPr>
        </p:nvPicPr>
        <p:blipFill>
          <a:blip r:embed="rId3" cstate="print"/>
          <a:stretch>
            <a:fillRect/>
          </a:stretch>
        </p:blipFill>
        <p:spPr>
          <a:xfrm>
            <a:off x="6019801" y="2286000"/>
            <a:ext cx="4114800" cy="2514600"/>
          </a:xfrm>
        </p:spPr>
      </p:pic>
      <p:sp>
        <p:nvSpPr>
          <p:cNvPr id="4" name="Text Placeholder 3"/>
          <p:cNvSpPr>
            <a:spLocks noGrp="1"/>
          </p:cNvSpPr>
          <p:nvPr>
            <p:ph type="body" sz="half" idx="2"/>
          </p:nvPr>
        </p:nvSpPr>
        <p:spPr>
          <a:xfrm>
            <a:off x="1981201" y="2090737"/>
            <a:ext cx="3008313" cy="4444294"/>
          </a:xfrm>
        </p:spPr>
        <p:txBody>
          <a:bodyPr/>
          <a:lstStyle/>
          <a:p>
            <a:pPr>
              <a:buFont typeface="Arial" pitchFamily="34" charset="0"/>
              <a:buChar char="•"/>
            </a:pPr>
            <a:r>
              <a:rPr lang="en-US" dirty="0" smtClean="0"/>
              <a:t>Additional required credits in Mathematics and Science</a:t>
            </a:r>
          </a:p>
          <a:p>
            <a:pPr>
              <a:buFont typeface="Arial" pitchFamily="34" charset="0"/>
              <a:buChar char="•"/>
            </a:pPr>
            <a:endParaRPr lang="en-US" dirty="0" smtClean="0"/>
          </a:p>
          <a:p>
            <a:pPr>
              <a:buFont typeface="Arial" pitchFamily="34" charset="0"/>
              <a:buChar char="•"/>
            </a:pPr>
            <a:r>
              <a:rPr lang="en-US" dirty="0" smtClean="0"/>
              <a:t>Floor of Algebra I</a:t>
            </a:r>
          </a:p>
          <a:p>
            <a:pPr>
              <a:buFont typeface="Arial" pitchFamily="34" charset="0"/>
              <a:buChar char="•"/>
            </a:pPr>
            <a:endParaRPr lang="en-US" dirty="0" smtClean="0"/>
          </a:p>
          <a:p>
            <a:pPr>
              <a:buFont typeface="Arial" pitchFamily="34" charset="0"/>
              <a:buChar char="•"/>
            </a:pPr>
            <a:r>
              <a:rPr lang="en-US" dirty="0" smtClean="0"/>
              <a:t>Required Evidence of Proficiency in Essential Skills</a:t>
            </a:r>
          </a:p>
          <a:p>
            <a:pPr>
              <a:buFont typeface="Arial" pitchFamily="34" charset="0"/>
              <a:buChar char="•"/>
            </a:pPr>
            <a:endParaRPr lang="en-US" dirty="0" smtClean="0"/>
          </a:p>
          <a:p>
            <a:pPr>
              <a:buFont typeface="Arial" pitchFamily="34" charset="0"/>
              <a:buChar char="•"/>
            </a:pPr>
            <a:r>
              <a:rPr lang="en-US" dirty="0" smtClean="0"/>
              <a:t>Science must include inquiry and at least two with laboratory experience</a:t>
            </a:r>
          </a:p>
          <a:p>
            <a:pPr>
              <a:buFont typeface="Arial" pitchFamily="34" charset="0"/>
              <a:buChar char="•"/>
            </a:pPr>
            <a:endParaRPr lang="en-US" dirty="0" smtClean="0"/>
          </a:p>
          <a:p>
            <a:pPr>
              <a:buFont typeface="Arial" pitchFamily="34" charset="0"/>
              <a:buChar char="•"/>
            </a:pPr>
            <a:r>
              <a:rPr lang="en-US" dirty="0" smtClean="0"/>
              <a:t>Personalized education</a:t>
            </a:r>
          </a:p>
          <a:p>
            <a:pPr>
              <a:buFont typeface="Arial" pitchFamily="34" charset="0"/>
              <a:buChar char="•"/>
            </a:pPr>
            <a:endParaRPr lang="en-US" dirty="0" smtClean="0"/>
          </a:p>
          <a:p>
            <a:pPr>
              <a:buFont typeface="Arial" pitchFamily="34" charset="0"/>
              <a:buChar char="•"/>
            </a:pPr>
            <a:r>
              <a:rPr lang="en-US" dirty="0" smtClean="0"/>
              <a:t>Credit through demonstrated proficiency and proficiency-based instruction</a:t>
            </a:r>
          </a:p>
          <a:p>
            <a:endParaRPr lang="en-US" dirty="0"/>
          </a:p>
        </p:txBody>
      </p:sp>
    </p:spTree>
    <p:extLst>
      <p:ext uri="{BB962C8B-B14F-4D97-AF65-F5344CB8AC3E}">
        <p14:creationId xmlns:p14="http://schemas.microsoft.com/office/powerpoint/2010/main" val="1699562153"/>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243014"/>
            <a:ext cx="12192000" cy="668337"/>
          </a:xfrm>
        </p:spPr>
        <p:txBody>
          <a:bodyPr/>
          <a:lstStyle/>
          <a:p>
            <a:pPr algn="ctr"/>
            <a:r>
              <a:rPr lang="en-US" dirty="0" smtClean="0"/>
              <a:t>The New Oregon Diploma</a:t>
            </a:r>
            <a:endParaRPr lang="en-US" dirty="0"/>
          </a:p>
        </p:txBody>
      </p:sp>
      <p:pic>
        <p:nvPicPr>
          <p:cNvPr id="7" name="Content Placeholder 6"/>
          <p:cNvPicPr>
            <a:picLocks noGrp="1" noChangeAspect="1"/>
          </p:cNvPicPr>
          <p:nvPr>
            <p:ph idx="1"/>
          </p:nvPr>
        </p:nvPicPr>
        <p:blipFill>
          <a:blip r:embed="rId3"/>
          <a:stretch>
            <a:fillRect/>
          </a:stretch>
        </p:blipFill>
        <p:spPr>
          <a:xfrm>
            <a:off x="2831337" y="2027104"/>
            <a:ext cx="6147412" cy="4549966"/>
          </a:xfrm>
          <a:prstGeom prst="rect">
            <a:avLst/>
          </a:prstGeom>
        </p:spPr>
      </p:pic>
    </p:spTree>
    <p:extLst>
      <p:ext uri="{BB962C8B-B14F-4D97-AF65-F5344CB8AC3E}">
        <p14:creationId xmlns:p14="http://schemas.microsoft.com/office/powerpoint/2010/main" val="129881538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Essential Skills Added to Requirements</a:t>
            </a:r>
            <a:endParaRPr lang="en-US" dirty="0"/>
          </a:p>
        </p:txBody>
      </p:sp>
      <p:pic>
        <p:nvPicPr>
          <p:cNvPr id="4" name="Content Placeholder 3"/>
          <p:cNvPicPr>
            <a:picLocks noGrp="1" noChangeAspect="1"/>
          </p:cNvPicPr>
          <p:nvPr>
            <p:ph idx="1"/>
          </p:nvPr>
        </p:nvPicPr>
        <p:blipFill>
          <a:blip r:embed="rId3"/>
          <a:stretch>
            <a:fillRect/>
          </a:stretch>
        </p:blipFill>
        <p:spPr>
          <a:xfrm>
            <a:off x="1145754" y="2170323"/>
            <a:ext cx="8868579" cy="4087257"/>
          </a:xfrm>
          <a:prstGeom prst="rect">
            <a:avLst/>
          </a:prstGeom>
        </p:spPr>
      </p:pic>
    </p:spTree>
    <p:extLst>
      <p:ext uri="{BB962C8B-B14F-4D97-AF65-F5344CB8AC3E}">
        <p14:creationId xmlns:p14="http://schemas.microsoft.com/office/powerpoint/2010/main" val="2163089946"/>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How Do Students Demonstrate Proficiency?</a:t>
            </a:r>
            <a:endParaRPr lang="en-US" dirty="0"/>
          </a:p>
        </p:txBody>
      </p:sp>
      <p:pic>
        <p:nvPicPr>
          <p:cNvPr id="6" name="Content Placeholder 5"/>
          <p:cNvPicPr>
            <a:picLocks noGrp="1" noChangeAspect="1"/>
          </p:cNvPicPr>
          <p:nvPr>
            <p:ph idx="1"/>
          </p:nvPr>
        </p:nvPicPr>
        <p:blipFill>
          <a:blip r:embed="rId3"/>
          <a:stretch>
            <a:fillRect/>
          </a:stretch>
        </p:blipFill>
        <p:spPr>
          <a:xfrm>
            <a:off x="804672" y="1911351"/>
            <a:ext cx="10119360" cy="4946649"/>
          </a:xfrm>
          <a:prstGeom prst="rect">
            <a:avLst/>
          </a:prstGeom>
        </p:spPr>
      </p:pic>
    </p:spTree>
    <p:extLst>
      <p:ext uri="{BB962C8B-B14F-4D97-AF65-F5344CB8AC3E}">
        <p14:creationId xmlns:p14="http://schemas.microsoft.com/office/powerpoint/2010/main" val="1035767588"/>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1030069"/>
            <a:ext cx="3008313" cy="646331"/>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1752600" y="1671222"/>
            <a:ext cx="4343400" cy="4958179"/>
          </a:xfrm>
        </p:spPr>
        <p:txBody>
          <a:bodyPr>
            <a:normAutofit lnSpcReduction="10000"/>
          </a:bodyPr>
          <a:lstStyle/>
          <a:p>
            <a:r>
              <a:rPr lang="en-US" u="sng" dirty="0" smtClean="0"/>
              <a:t>Federal Policy</a:t>
            </a:r>
          </a:p>
          <a:p>
            <a:pPr>
              <a:buFont typeface="Arial" pitchFamily="34" charset="0"/>
              <a:buChar char="•"/>
            </a:pPr>
            <a:r>
              <a:rPr lang="en-US" dirty="0" smtClean="0"/>
              <a:t>All states focus on preparing “college and career ready” graduates</a:t>
            </a:r>
          </a:p>
          <a:p>
            <a:pPr>
              <a:buFont typeface="Arial" pitchFamily="34" charset="0"/>
              <a:buChar char="•"/>
            </a:pPr>
            <a:endParaRPr lang="en-US" dirty="0" smtClean="0"/>
          </a:p>
          <a:p>
            <a:pPr>
              <a:buFont typeface="Arial" pitchFamily="34" charset="0"/>
              <a:buChar char="•"/>
            </a:pPr>
            <a:r>
              <a:rPr lang="en-US" dirty="0" smtClean="0"/>
              <a:t>National Common Core Standards and Assessments</a:t>
            </a:r>
          </a:p>
          <a:p>
            <a:pPr>
              <a:buFont typeface="Arial" pitchFamily="34" charset="0"/>
              <a:buChar char="•"/>
            </a:pPr>
            <a:endParaRPr lang="en-US" dirty="0" smtClean="0"/>
          </a:p>
          <a:p>
            <a:pPr>
              <a:buFont typeface="Arial" pitchFamily="34" charset="0"/>
              <a:buChar char="•"/>
            </a:pPr>
            <a:r>
              <a:rPr lang="en-US" dirty="0" smtClean="0"/>
              <a:t>New Assessment Systems based upon growth over time</a:t>
            </a:r>
          </a:p>
          <a:p>
            <a:pPr>
              <a:buFont typeface="Arial" pitchFamily="34" charset="0"/>
              <a:buChar char="•"/>
            </a:pPr>
            <a:endParaRPr lang="en-US" dirty="0" smtClean="0"/>
          </a:p>
          <a:p>
            <a:pPr>
              <a:buFont typeface="Arial" pitchFamily="34" charset="0"/>
              <a:buChar char="•"/>
            </a:pPr>
            <a:r>
              <a:rPr lang="en-US" dirty="0" smtClean="0"/>
              <a:t>Teacher and administrator evaluations include evidence of student growth</a:t>
            </a:r>
          </a:p>
          <a:p>
            <a:pPr>
              <a:buFont typeface="Arial" pitchFamily="34" charset="0"/>
              <a:buChar char="•"/>
            </a:pPr>
            <a:endParaRPr lang="en-US" dirty="0" smtClean="0"/>
          </a:p>
          <a:p>
            <a:pPr>
              <a:buFont typeface="Arial" pitchFamily="34" charset="0"/>
              <a:buChar char="•"/>
            </a:pPr>
            <a:r>
              <a:rPr lang="en-US" dirty="0" smtClean="0"/>
              <a:t>Reward excellence and aggressively intervene around school improvement</a:t>
            </a:r>
          </a:p>
          <a:p>
            <a:pPr>
              <a:buFont typeface="Arial" pitchFamily="34" charset="0"/>
              <a:buChar char="•"/>
            </a:pPr>
            <a:endParaRPr lang="en-US" dirty="0" smtClean="0"/>
          </a:p>
          <a:p>
            <a:pPr>
              <a:buFont typeface="Arial" pitchFamily="34" charset="0"/>
              <a:buChar char="•"/>
            </a:pPr>
            <a:r>
              <a:rPr lang="en-US" dirty="0" smtClean="0"/>
              <a:t>Promote a culture of college readiness and support</a:t>
            </a:r>
          </a:p>
          <a:p>
            <a:pPr>
              <a:buFont typeface="Arial" pitchFamily="34" charset="0"/>
              <a:buChar char="•"/>
            </a:pPr>
            <a:endParaRPr lang="en-US" dirty="0" smtClean="0"/>
          </a:p>
          <a:p>
            <a:pPr>
              <a:buFont typeface="Arial" pitchFamily="34" charset="0"/>
              <a:buChar char="•"/>
            </a:pPr>
            <a:r>
              <a:rPr lang="en-US" dirty="0" smtClean="0"/>
              <a:t>Race to the Top Grants</a:t>
            </a:r>
          </a:p>
          <a:p>
            <a:pPr>
              <a:buFont typeface="Arial" pitchFamily="34" charset="0"/>
              <a:buChar char="•"/>
            </a:pPr>
            <a:endParaRPr lang="en-US" dirty="0" smtClean="0"/>
          </a:p>
          <a:p>
            <a:pPr>
              <a:buFont typeface="Arial" pitchFamily="34" charset="0"/>
              <a:buChar char="•"/>
            </a:pPr>
            <a:r>
              <a:rPr lang="en-US" dirty="0" smtClean="0"/>
              <a:t>Turnaround Strategies and Innovation grants</a:t>
            </a:r>
            <a:endParaRPr lang="en-US" dirty="0"/>
          </a:p>
        </p:txBody>
      </p:sp>
      <p:pic>
        <p:nvPicPr>
          <p:cNvPr id="14337" name="Picture 1"/>
          <p:cNvPicPr>
            <a:picLocks noGrp="1" noChangeAspect="1" noChangeArrowheads="1"/>
          </p:cNvPicPr>
          <p:nvPr>
            <p:ph idx="1"/>
          </p:nvPr>
        </p:nvPicPr>
        <p:blipFill>
          <a:blip r:embed="rId2" cstate="print"/>
          <a:srcRect/>
          <a:stretch>
            <a:fillRect/>
          </a:stretch>
        </p:blipFill>
        <p:spPr bwMode="auto">
          <a:xfrm>
            <a:off x="6194070" y="1143000"/>
            <a:ext cx="4473931" cy="5715000"/>
          </a:xfrm>
          <a:prstGeom prst="rect">
            <a:avLst/>
          </a:prstGeom>
          <a:noFill/>
          <a:ln w="9525">
            <a:noFill/>
            <a:miter lim="800000"/>
            <a:headEnd/>
            <a:tailEnd/>
          </a:ln>
        </p:spPr>
      </p:pic>
    </p:spTree>
    <p:extLst>
      <p:ext uri="{BB962C8B-B14F-4D97-AF65-F5344CB8AC3E}">
        <p14:creationId xmlns:p14="http://schemas.microsoft.com/office/powerpoint/2010/main" val="2044618778"/>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Oregon’s Student Population</a:t>
            </a:r>
            <a:endParaRPr lang="en-US" dirty="0"/>
          </a:p>
        </p:txBody>
      </p:sp>
      <p:pic>
        <p:nvPicPr>
          <p:cNvPr id="6" name="Content Placeholder 5"/>
          <p:cNvPicPr>
            <a:picLocks noGrp="1" noChangeAspect="1"/>
          </p:cNvPicPr>
          <p:nvPr>
            <p:ph idx="1"/>
          </p:nvPr>
        </p:nvPicPr>
        <p:blipFill>
          <a:blip r:embed="rId3"/>
          <a:stretch>
            <a:fillRect/>
          </a:stretch>
        </p:blipFill>
        <p:spPr>
          <a:xfrm>
            <a:off x="1079881" y="2119746"/>
            <a:ext cx="10100737" cy="4426527"/>
          </a:xfrm>
          <a:prstGeom prst="rect">
            <a:avLst/>
          </a:prstGeom>
        </p:spPr>
      </p:pic>
    </p:spTree>
    <p:extLst>
      <p:ext uri="{BB962C8B-B14F-4D97-AF65-F5344CB8AC3E}">
        <p14:creationId xmlns:p14="http://schemas.microsoft.com/office/powerpoint/2010/main" val="1240392295"/>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Line 2"/>
          <p:cNvSpPr>
            <a:spLocks noChangeShapeType="1"/>
          </p:cNvSpPr>
          <p:nvPr/>
        </p:nvSpPr>
        <p:spPr bwMode="auto">
          <a:xfrm>
            <a:off x="2438400" y="4267200"/>
            <a:ext cx="3048000" cy="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699" name="Line 3"/>
          <p:cNvSpPr>
            <a:spLocks noChangeShapeType="1"/>
          </p:cNvSpPr>
          <p:nvPr/>
        </p:nvSpPr>
        <p:spPr bwMode="auto">
          <a:xfrm>
            <a:off x="3962400" y="2819400"/>
            <a:ext cx="0" cy="1524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0" name="Freeform 4"/>
          <p:cNvSpPr>
            <a:spLocks/>
          </p:cNvSpPr>
          <p:nvPr/>
        </p:nvSpPr>
        <p:spPr bwMode="auto">
          <a:xfrm>
            <a:off x="2438400" y="2819400"/>
            <a:ext cx="3048000" cy="1371600"/>
          </a:xfrm>
          <a:custGeom>
            <a:avLst/>
            <a:gdLst>
              <a:gd name="T0" fmla="*/ 0 w 1632"/>
              <a:gd name="T1" fmla="*/ 2147483647 h 816"/>
              <a:gd name="T2" fmla="*/ 2147483647 w 1632"/>
              <a:gd name="T3" fmla="*/ 0 h 816"/>
              <a:gd name="T4" fmla="*/ 2147483647 w 1632"/>
              <a:gd name="T5" fmla="*/ 2147483647 h 816"/>
              <a:gd name="T6" fmla="*/ 0 60000 65536"/>
              <a:gd name="T7" fmla="*/ 0 60000 65536"/>
              <a:gd name="T8" fmla="*/ 0 60000 65536"/>
              <a:gd name="T9" fmla="*/ 0 w 1632"/>
              <a:gd name="T10" fmla="*/ 0 h 816"/>
              <a:gd name="T11" fmla="*/ 1632 w 1632"/>
              <a:gd name="T12" fmla="*/ 816 h 816"/>
            </a:gdLst>
            <a:ahLst/>
            <a:cxnLst>
              <a:cxn ang="T6">
                <a:pos x="T0" y="T1"/>
              </a:cxn>
              <a:cxn ang="T7">
                <a:pos x="T2" y="T3"/>
              </a:cxn>
              <a:cxn ang="T8">
                <a:pos x="T4" y="T5"/>
              </a:cxn>
            </a:cxnLst>
            <a:rect l="T9" t="T10" r="T11" b="T12"/>
            <a:pathLst>
              <a:path w="1632" h="816">
                <a:moveTo>
                  <a:pt x="0" y="816"/>
                </a:moveTo>
                <a:cubicBezTo>
                  <a:pt x="272" y="408"/>
                  <a:pt x="544" y="0"/>
                  <a:pt x="816" y="0"/>
                </a:cubicBezTo>
                <a:cubicBezTo>
                  <a:pt x="1088" y="0"/>
                  <a:pt x="1488" y="680"/>
                  <a:pt x="1632" y="816"/>
                </a:cubicBezTo>
              </a:path>
            </a:pathLst>
          </a:custGeom>
          <a:noFill/>
          <a:ln w="28575">
            <a:solidFill>
              <a:srgbClr val="FF0000"/>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1" name="Line 5"/>
          <p:cNvSpPr>
            <a:spLocks noChangeShapeType="1"/>
          </p:cNvSpPr>
          <p:nvPr/>
        </p:nvSpPr>
        <p:spPr bwMode="auto">
          <a:xfrm>
            <a:off x="5715000" y="3505200"/>
            <a:ext cx="685800" cy="0"/>
          </a:xfrm>
          <a:prstGeom prst="line">
            <a:avLst/>
          </a:prstGeom>
          <a:noFill/>
          <a:ln w="76200">
            <a:solidFill>
              <a:schemeClr val="tx1"/>
            </a:solidFill>
            <a:round/>
            <a:headEnd/>
            <a:tailEnd type="triangle" w="med" len="me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2" name="Line 6"/>
          <p:cNvSpPr>
            <a:spLocks noChangeShapeType="1"/>
          </p:cNvSpPr>
          <p:nvPr/>
        </p:nvSpPr>
        <p:spPr bwMode="auto">
          <a:xfrm>
            <a:off x="7086600" y="4191000"/>
            <a:ext cx="2667000" cy="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3" name="Line 7"/>
          <p:cNvSpPr>
            <a:spLocks noChangeShapeType="1"/>
          </p:cNvSpPr>
          <p:nvPr/>
        </p:nvSpPr>
        <p:spPr bwMode="auto">
          <a:xfrm>
            <a:off x="7086600" y="2209800"/>
            <a:ext cx="0" cy="19812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4" name="Line 8"/>
          <p:cNvSpPr>
            <a:spLocks noChangeShapeType="1"/>
          </p:cNvSpPr>
          <p:nvPr/>
        </p:nvSpPr>
        <p:spPr bwMode="auto">
          <a:xfrm flipV="1">
            <a:off x="7086600" y="2057400"/>
            <a:ext cx="2667000" cy="2133600"/>
          </a:xfrm>
          <a:prstGeom prst="line">
            <a:avLst/>
          </a:prstGeom>
          <a:noFill/>
          <a:ln w="28575">
            <a:solidFill>
              <a:srgbClr val="FF0000"/>
            </a:solidFill>
            <a:round/>
            <a:headEnd/>
            <a:tailEnd type="triangle" w="med" len="me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5" name="Text Box 9"/>
          <p:cNvSpPr txBox="1">
            <a:spLocks noChangeArrowheads="1"/>
          </p:cNvSpPr>
          <p:nvPr/>
        </p:nvSpPr>
        <p:spPr bwMode="auto">
          <a:xfrm>
            <a:off x="7467600" y="4495800"/>
            <a:ext cx="2209800" cy="641350"/>
          </a:xfrm>
          <a:prstGeom prst="rect">
            <a:avLst/>
          </a:prstGeom>
          <a:noFill/>
          <a:ln w="9525">
            <a:noFill/>
            <a:miter lim="800000"/>
            <a:headEnd/>
            <a:tailEnd/>
          </a:ln>
        </p:spPr>
        <p:txBody>
          <a:bodyPr>
            <a:spAutoFit/>
          </a:bodyPr>
          <a:lstStyle/>
          <a:p>
            <a:pPr algn="ctr" fontAlgn="base">
              <a:spcBef>
                <a:spcPct val="50000"/>
              </a:spcBef>
              <a:spcAft>
                <a:spcPct val="0"/>
              </a:spcAft>
            </a:pPr>
            <a:endParaRPr lang="en-US" sz="3600">
              <a:solidFill>
                <a:srgbClr val="000000"/>
              </a:solidFill>
              <a:latin typeface="Times New Roman" pitchFamily="-111" charset="0"/>
              <a:ea typeface="ＭＳ Ｐゴシック" pitchFamily="-111" charset="-128"/>
            </a:endParaRPr>
          </a:p>
        </p:txBody>
      </p:sp>
      <p:sp>
        <p:nvSpPr>
          <p:cNvPr id="29706" name="Text Box 10"/>
          <p:cNvSpPr txBox="1">
            <a:spLocks noChangeArrowheads="1"/>
          </p:cNvSpPr>
          <p:nvPr/>
        </p:nvSpPr>
        <p:spPr bwMode="auto">
          <a:xfrm>
            <a:off x="7315200" y="4343400"/>
            <a:ext cx="2590800" cy="274638"/>
          </a:xfrm>
          <a:prstGeom prst="rect">
            <a:avLst/>
          </a:prstGeom>
          <a:noFill/>
          <a:ln w="9525">
            <a:noFill/>
            <a:miter lim="800000"/>
            <a:headEnd/>
            <a:tailEnd/>
          </a:ln>
        </p:spPr>
        <p:txBody>
          <a:bodyPr>
            <a:spAutoFit/>
          </a:bodyPr>
          <a:lstStyle/>
          <a:p>
            <a:pPr fontAlgn="base">
              <a:spcBef>
                <a:spcPct val="50000"/>
              </a:spcBef>
              <a:spcAft>
                <a:spcPct val="0"/>
              </a:spcAft>
            </a:pPr>
            <a:r>
              <a:rPr lang="en-US" sz="1200">
                <a:solidFill>
                  <a:srgbClr val="000000"/>
                </a:solidFill>
                <a:latin typeface="Times New Roman" pitchFamily="-111" charset="0"/>
                <a:ea typeface="ＭＳ Ｐゴシック" pitchFamily="-111" charset="-128"/>
              </a:rPr>
              <a:t>3          5              8           10         12</a:t>
            </a:r>
          </a:p>
        </p:txBody>
      </p:sp>
      <p:sp>
        <p:nvSpPr>
          <p:cNvPr id="29707" name="Line 11"/>
          <p:cNvSpPr>
            <a:spLocks noChangeShapeType="1"/>
          </p:cNvSpPr>
          <p:nvPr/>
        </p:nvSpPr>
        <p:spPr bwMode="auto">
          <a:xfrm>
            <a:off x="7391400" y="3962400"/>
            <a:ext cx="0" cy="2286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8" name="Line 12"/>
          <p:cNvSpPr>
            <a:spLocks noChangeShapeType="1"/>
          </p:cNvSpPr>
          <p:nvPr/>
        </p:nvSpPr>
        <p:spPr bwMode="auto">
          <a:xfrm>
            <a:off x="7924800" y="3505200"/>
            <a:ext cx="0" cy="6858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9" name="Line 13"/>
          <p:cNvSpPr>
            <a:spLocks noChangeShapeType="1"/>
          </p:cNvSpPr>
          <p:nvPr/>
        </p:nvSpPr>
        <p:spPr bwMode="auto">
          <a:xfrm>
            <a:off x="8534400" y="3048000"/>
            <a:ext cx="0" cy="1143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0" name="Line 14"/>
          <p:cNvSpPr>
            <a:spLocks noChangeShapeType="1"/>
          </p:cNvSpPr>
          <p:nvPr/>
        </p:nvSpPr>
        <p:spPr bwMode="auto">
          <a:xfrm flipV="1">
            <a:off x="8991600" y="2667000"/>
            <a:ext cx="0" cy="1524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1" name="Line 15"/>
          <p:cNvSpPr>
            <a:spLocks noChangeShapeType="1"/>
          </p:cNvSpPr>
          <p:nvPr/>
        </p:nvSpPr>
        <p:spPr bwMode="auto">
          <a:xfrm>
            <a:off x="9525000" y="2286000"/>
            <a:ext cx="0" cy="0"/>
          </a:xfrm>
          <a:prstGeom prst="line">
            <a:avLst/>
          </a:prstGeom>
          <a:noFill/>
          <a:ln w="9525">
            <a:solidFill>
              <a:schemeClr val="tx1"/>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2" name="Line 16"/>
          <p:cNvSpPr>
            <a:spLocks noChangeShapeType="1"/>
          </p:cNvSpPr>
          <p:nvPr/>
        </p:nvSpPr>
        <p:spPr bwMode="auto">
          <a:xfrm>
            <a:off x="9525000" y="2286000"/>
            <a:ext cx="0" cy="1905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3" name="Text Box 17"/>
          <p:cNvSpPr txBox="1">
            <a:spLocks noChangeArrowheads="1"/>
          </p:cNvSpPr>
          <p:nvPr/>
        </p:nvSpPr>
        <p:spPr bwMode="auto">
          <a:xfrm>
            <a:off x="2057400" y="1066800"/>
            <a:ext cx="7162800" cy="1098550"/>
          </a:xfrm>
          <a:prstGeom prst="rect">
            <a:avLst/>
          </a:prstGeom>
          <a:noFill/>
          <a:ln w="9525">
            <a:noFill/>
            <a:miter lim="800000"/>
            <a:headEnd/>
            <a:tailEnd/>
          </a:ln>
        </p:spPr>
        <p:txBody>
          <a:bodyPr>
            <a:spAutoFit/>
          </a:bodyPr>
          <a:lstStyle/>
          <a:p>
            <a:pPr algn="ctr" fontAlgn="base">
              <a:spcBef>
                <a:spcPct val="50000"/>
              </a:spcBef>
              <a:spcAft>
                <a:spcPct val="0"/>
              </a:spcAft>
            </a:pPr>
            <a:r>
              <a:rPr lang="en-US" sz="3600">
                <a:solidFill>
                  <a:srgbClr val="000000"/>
                </a:solidFill>
                <a:latin typeface="Impact" pitchFamily="-111" charset="0"/>
                <a:ea typeface="ＭＳ Ｐゴシック" pitchFamily="-111" charset="-128"/>
              </a:rPr>
              <a:t>The Essential Shift</a:t>
            </a:r>
          </a:p>
          <a:p>
            <a:pPr algn="ctr" fontAlgn="base">
              <a:spcBef>
                <a:spcPct val="50000"/>
              </a:spcBef>
              <a:spcAft>
                <a:spcPct val="0"/>
              </a:spcAft>
            </a:pPr>
            <a:r>
              <a:rPr lang="en-US" sz="2000">
                <a:solidFill>
                  <a:srgbClr val="000000"/>
                </a:solidFill>
                <a:latin typeface="Impact" pitchFamily="-111" charset="0"/>
                <a:ea typeface="ＭＳ Ｐゴシック" pitchFamily="-111" charset="-128"/>
              </a:rPr>
              <a:t>Focus on Proficiency for All Students</a:t>
            </a:r>
          </a:p>
        </p:txBody>
      </p:sp>
      <p:sp>
        <p:nvSpPr>
          <p:cNvPr id="29714" name="Text Box 18"/>
          <p:cNvSpPr txBox="1">
            <a:spLocks noChangeArrowheads="1"/>
          </p:cNvSpPr>
          <p:nvPr/>
        </p:nvSpPr>
        <p:spPr bwMode="auto">
          <a:xfrm>
            <a:off x="2498726" y="4532314"/>
            <a:ext cx="3063875" cy="274637"/>
          </a:xfrm>
          <a:prstGeom prst="rect">
            <a:avLst/>
          </a:prstGeom>
          <a:noFill/>
          <a:ln w="9525">
            <a:noFill/>
            <a:miter lim="800000"/>
            <a:headEnd/>
            <a:tailEnd/>
          </a:ln>
        </p:spPr>
        <p:txBody>
          <a:bodyPr>
            <a:spAutoFit/>
          </a:bodyPr>
          <a:lstStyle/>
          <a:p>
            <a:pPr algn="ctr" fontAlgn="base">
              <a:spcBef>
                <a:spcPct val="0"/>
              </a:spcBef>
              <a:spcAft>
                <a:spcPct val="0"/>
              </a:spcAft>
            </a:pPr>
            <a:endParaRPr lang="en-US" sz="1200">
              <a:solidFill>
                <a:srgbClr val="000000"/>
              </a:solidFill>
              <a:latin typeface="Times New Roman" pitchFamily="-111" charset="0"/>
              <a:ea typeface="ＭＳ Ｐゴシック" pitchFamily="-111" charset="-128"/>
            </a:endParaRPr>
          </a:p>
        </p:txBody>
      </p:sp>
      <p:sp>
        <p:nvSpPr>
          <p:cNvPr id="29715" name="Text Box 19"/>
          <p:cNvSpPr txBox="1">
            <a:spLocks noChangeArrowheads="1"/>
          </p:cNvSpPr>
          <p:nvPr/>
        </p:nvSpPr>
        <p:spPr bwMode="auto">
          <a:xfrm>
            <a:off x="2438400" y="4724401"/>
            <a:ext cx="3276600" cy="2215991"/>
          </a:xfrm>
          <a:prstGeom prst="rect">
            <a:avLst/>
          </a:prstGeom>
          <a:noFill/>
          <a:ln w="9525">
            <a:noFill/>
            <a:miter lim="800000"/>
            <a:headEnd/>
            <a:tailEnd/>
          </a:ln>
        </p:spPr>
        <p:txBody>
          <a:bodyPr>
            <a:spAutoFit/>
          </a:bodyPr>
          <a:lstStyle/>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Student learning outcomes are assumed to follow a “normal” distribution.</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It is expected that some will excel, some will fail and most will be in the middle.</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The impact of demographic variables explains and limits student achievement</a:t>
            </a:r>
          </a:p>
          <a:p>
            <a:pPr algn="ctr" fontAlgn="base">
              <a:spcBef>
                <a:spcPct val="50000"/>
              </a:spcBef>
              <a:spcAft>
                <a:spcPct val="0"/>
              </a:spcAft>
            </a:pPr>
            <a:endParaRPr lang="en-US" sz="1200">
              <a:solidFill>
                <a:srgbClr val="000000"/>
              </a:solidFill>
              <a:latin typeface="Arial Black" pitchFamily="-111" charset="0"/>
              <a:ea typeface="ＭＳ Ｐゴシック" pitchFamily="-111" charset="-128"/>
            </a:endParaRPr>
          </a:p>
        </p:txBody>
      </p:sp>
      <p:sp>
        <p:nvSpPr>
          <p:cNvPr id="29716" name="Text Box 20"/>
          <p:cNvSpPr txBox="1">
            <a:spLocks noChangeArrowheads="1"/>
          </p:cNvSpPr>
          <p:nvPr/>
        </p:nvSpPr>
        <p:spPr bwMode="auto">
          <a:xfrm>
            <a:off x="6477000" y="4724400"/>
            <a:ext cx="3657600" cy="2286000"/>
          </a:xfrm>
          <a:prstGeom prst="rect">
            <a:avLst/>
          </a:prstGeom>
          <a:noFill/>
          <a:ln w="9525">
            <a:noFill/>
            <a:miter lim="800000"/>
            <a:headEnd/>
            <a:tailEnd/>
          </a:ln>
        </p:spPr>
        <p:txBody>
          <a:bodyPr>
            <a:spAutoFit/>
          </a:bodyPr>
          <a:lstStyle/>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Student learning outcomes are the result of time, effort and appropriate opportunities to learn</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It is expected that ALL students can and will learn at a high level.</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The impact of demographic variables is to help identify goals and to target appropriate instructional strategies</a:t>
            </a:r>
          </a:p>
          <a:p>
            <a:pPr fontAlgn="base">
              <a:spcBef>
                <a:spcPct val="50000"/>
              </a:spcBef>
              <a:spcAft>
                <a:spcPct val="0"/>
              </a:spcAft>
              <a:buFontTx/>
              <a:buChar char="•"/>
            </a:pPr>
            <a:endParaRPr lang="en-US" sz="1200">
              <a:solidFill>
                <a:srgbClr val="000000"/>
              </a:solidFill>
              <a:latin typeface="Arial Black" pitchFamily="-111" charset="0"/>
              <a:ea typeface="ＭＳ Ｐゴシック" pitchFamily="-111" charset="-128"/>
            </a:endParaRPr>
          </a:p>
          <a:p>
            <a:pPr algn="ctr" fontAlgn="base">
              <a:spcBef>
                <a:spcPct val="50000"/>
              </a:spcBef>
              <a:spcAft>
                <a:spcPct val="0"/>
              </a:spcAft>
            </a:pPr>
            <a:endParaRPr lang="en-US" sz="1200">
              <a:solidFill>
                <a:srgbClr val="000000"/>
              </a:solidFill>
              <a:latin typeface="Arial Black" pitchFamily="-111" charset="0"/>
              <a:ea typeface="ＭＳ Ｐゴシック" pitchFamily="-111" charset="-128"/>
            </a:endParaRPr>
          </a:p>
        </p:txBody>
      </p:sp>
    </p:spTree>
    <p:extLst>
      <p:ext uri="{BB962C8B-B14F-4D97-AF65-F5344CB8AC3E}">
        <p14:creationId xmlns:p14="http://schemas.microsoft.com/office/powerpoint/2010/main" val="3353009134"/>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r>
              <a:rPr lang="en-US" smtClean="0"/>
              <a:t>The Challenge</a:t>
            </a:r>
          </a:p>
        </p:txBody>
      </p:sp>
      <p:sp>
        <p:nvSpPr>
          <p:cNvPr id="36867" name="Rectangle 3"/>
          <p:cNvSpPr>
            <a:spLocks noGrp="1" noChangeArrowheads="1"/>
          </p:cNvSpPr>
          <p:nvPr>
            <p:ph type="body" idx="1"/>
          </p:nvPr>
        </p:nvSpPr>
        <p:spPr>
          <a:xfrm>
            <a:off x="1981200" y="1828800"/>
            <a:ext cx="8382000" cy="5570756"/>
          </a:xfrm>
        </p:spPr>
        <p:txBody>
          <a:bodyPr/>
          <a:lstStyle/>
          <a:p>
            <a:pPr eaLnBrk="1" hangingPunct="1">
              <a:buFontTx/>
              <a:buChar char="•"/>
            </a:pPr>
            <a:r>
              <a:rPr lang="en-US" dirty="0" smtClean="0"/>
              <a:t>We are asking our educational systems to accomplish something they have never accomplished before.</a:t>
            </a:r>
          </a:p>
          <a:p>
            <a:pPr lvl="1" eaLnBrk="1" hangingPunct="1">
              <a:buFontTx/>
              <a:buChar char="–"/>
            </a:pPr>
            <a:r>
              <a:rPr lang="en-US" u="sng" dirty="0" smtClean="0">
                <a:ea typeface="ＭＳ Ｐゴシック" pitchFamily="-111" charset="-128"/>
              </a:rPr>
              <a:t>Technical change</a:t>
            </a:r>
            <a:r>
              <a:rPr lang="en-US" dirty="0" smtClean="0">
                <a:ea typeface="ＭＳ Ｐゴシック" pitchFamily="-111" charset="-128"/>
              </a:rPr>
              <a:t>: knowledge is readily available</a:t>
            </a:r>
          </a:p>
          <a:p>
            <a:pPr lvl="1" eaLnBrk="1" hangingPunct="1">
              <a:buFontTx/>
              <a:buChar char="–"/>
            </a:pPr>
            <a:r>
              <a:rPr lang="en-US" u="sng" dirty="0" smtClean="0">
                <a:ea typeface="ＭＳ Ｐゴシック" pitchFamily="-111" charset="-128"/>
              </a:rPr>
              <a:t>Adaptive Challenge</a:t>
            </a:r>
            <a:r>
              <a:rPr lang="en-US" dirty="0" smtClean="0">
                <a:ea typeface="ＭＳ Ｐゴシック" pitchFamily="-111" charset="-128"/>
              </a:rPr>
              <a:t>: requires significant new knowledge and experimentation</a:t>
            </a:r>
          </a:p>
          <a:p>
            <a:pPr lvl="2" eaLnBrk="1" hangingPunct="1">
              <a:buFontTx/>
              <a:buChar char="•"/>
            </a:pPr>
            <a:r>
              <a:rPr lang="en-US" dirty="0" smtClean="0">
                <a:ea typeface="ＭＳ Ｐゴシック" pitchFamily="-111" charset="-128"/>
              </a:rPr>
              <a:t>Commit to the goal</a:t>
            </a:r>
          </a:p>
          <a:p>
            <a:pPr lvl="2" eaLnBrk="1" hangingPunct="1">
              <a:buFontTx/>
              <a:buChar char="•"/>
            </a:pPr>
            <a:r>
              <a:rPr lang="en-US" dirty="0" smtClean="0">
                <a:ea typeface="ＭＳ Ｐゴシック" pitchFamily="-111" charset="-128"/>
              </a:rPr>
              <a:t>Admit that we do not know everything</a:t>
            </a:r>
          </a:p>
          <a:p>
            <a:pPr lvl="2" eaLnBrk="1" hangingPunct="1">
              <a:buFontTx/>
              <a:buChar char="•"/>
            </a:pPr>
            <a:r>
              <a:rPr lang="en-US" dirty="0" smtClean="0">
                <a:ea typeface="ＭＳ Ｐゴシック" pitchFamily="-111" charset="-128"/>
              </a:rPr>
              <a:t>Form Learning Communities</a:t>
            </a:r>
          </a:p>
          <a:p>
            <a:pPr lvl="2" algn="r" eaLnBrk="1" hangingPunct="1"/>
            <a:r>
              <a:rPr lang="en-US" sz="1200" dirty="0">
                <a:ea typeface="ＭＳ Ｐゴシック" pitchFamily="-111" charset="-128"/>
              </a:rPr>
              <a:t>See Ron Heifetz, </a:t>
            </a:r>
            <a:r>
              <a:rPr lang="en-US" sz="1200" i="1" dirty="0">
                <a:ea typeface="ＭＳ Ｐゴシック" pitchFamily="-111" charset="-128"/>
              </a:rPr>
              <a:t>Leadership on the Line</a:t>
            </a:r>
          </a:p>
          <a:p>
            <a:pPr lvl="2" eaLnBrk="1" hangingPunct="1">
              <a:buFontTx/>
              <a:buChar char="•"/>
            </a:pPr>
            <a:endParaRPr lang="en-US" dirty="0" smtClean="0">
              <a:ea typeface="ＭＳ Ｐゴシック" pitchFamily="-111" charset="-128"/>
            </a:endParaRPr>
          </a:p>
        </p:txBody>
      </p:sp>
    </p:spTree>
    <p:extLst>
      <p:ext uri="{BB962C8B-B14F-4D97-AF65-F5344CB8AC3E}">
        <p14:creationId xmlns:p14="http://schemas.microsoft.com/office/powerpoint/2010/main" val="467232627"/>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828800" y="1110785"/>
            <a:ext cx="8382000" cy="674031"/>
          </a:xfrm>
        </p:spPr>
        <p:txBody>
          <a:bodyPr/>
          <a:lstStyle/>
          <a:p>
            <a:pPr algn="ctr"/>
            <a:r>
              <a:rPr lang="en-US" b="1" dirty="0" smtClean="0">
                <a:solidFill>
                  <a:srgbClr val="0070C0"/>
                </a:solidFill>
              </a:rPr>
              <a:t>Oregon accountability system</a:t>
            </a:r>
          </a:p>
        </p:txBody>
      </p:sp>
      <p:sp>
        <p:nvSpPr>
          <p:cNvPr id="3" name="Content Placeholder 2"/>
          <p:cNvSpPr>
            <a:spLocks noGrp="1"/>
          </p:cNvSpPr>
          <p:nvPr>
            <p:ph idx="1"/>
          </p:nvPr>
        </p:nvSpPr>
        <p:spPr>
          <a:xfrm>
            <a:off x="1981200" y="1798638"/>
            <a:ext cx="8229600" cy="4983163"/>
          </a:xfrm>
        </p:spPr>
        <p:txBody>
          <a:bodyPr>
            <a:normAutofit fontScale="92500" lnSpcReduction="20000"/>
          </a:bodyPr>
          <a:lstStyle/>
          <a:p>
            <a:pPr marL="0" indent="0">
              <a:defRPr/>
            </a:pPr>
            <a:r>
              <a:rPr lang="en-US" dirty="0"/>
              <a:t>Waiver from certain NCLB provisions filed in January, approved on July 18, 2012. Achievement compacts are the anchor for the accountability system: </a:t>
            </a:r>
          </a:p>
          <a:p>
            <a:pPr>
              <a:buFont typeface="Arial" pitchFamily="34" charset="0"/>
              <a:buChar char="•"/>
              <a:defRPr/>
            </a:pPr>
            <a:r>
              <a:rPr lang="en-US" dirty="0"/>
              <a:t>At a district level </a:t>
            </a:r>
          </a:p>
          <a:p>
            <a:pPr>
              <a:buFont typeface="Arial" pitchFamily="34" charset="0"/>
              <a:buChar char="•"/>
              <a:defRPr/>
            </a:pPr>
            <a:r>
              <a:rPr lang="en-US" dirty="0"/>
              <a:t>About support, collective impact and prioritizing investments </a:t>
            </a:r>
          </a:p>
          <a:p>
            <a:pPr>
              <a:buFont typeface="Arial" pitchFamily="34" charset="0"/>
              <a:buChar char="•"/>
              <a:defRPr/>
            </a:pPr>
            <a:r>
              <a:rPr lang="en-US" dirty="0" smtClean="0"/>
              <a:t>A system to set goals and incentivize annual progress, aligned with 40/40/20</a:t>
            </a:r>
          </a:p>
          <a:p>
            <a:pPr marL="400050" lvl="1">
              <a:buFont typeface="Arial" pitchFamily="34" charset="0"/>
              <a:buChar char="•"/>
              <a:defRPr/>
            </a:pPr>
            <a:r>
              <a:rPr lang="en-US" dirty="0" smtClean="0"/>
              <a:t>Achievement compacts are high level snapshots, not the only tool in Oregon’s accountability system.</a:t>
            </a:r>
          </a:p>
          <a:p>
            <a:pPr marL="400050" lvl="1">
              <a:defRPr/>
            </a:pPr>
            <a:endParaRPr lang="en-US" sz="2600" dirty="0">
              <a:hlinkClick r:id=""/>
            </a:endParaRPr>
          </a:p>
          <a:p>
            <a:pPr marL="400050" lvl="1">
              <a:defRPr/>
            </a:pPr>
            <a:r>
              <a:rPr lang="en-US" sz="2600" dirty="0">
                <a:hlinkClick r:id=""/>
              </a:rPr>
              <a:t>http://www.ode.state.or.us/search/page/?id=3475</a:t>
            </a:r>
            <a:endParaRPr lang="en-US" sz="2600" dirty="0"/>
          </a:p>
          <a:p>
            <a:pPr>
              <a:defRPr/>
            </a:pPr>
            <a:endParaRPr lang="en-US" dirty="0"/>
          </a:p>
        </p:txBody>
      </p:sp>
    </p:spTree>
    <p:extLst>
      <p:ext uri="{BB962C8B-B14F-4D97-AF65-F5344CB8AC3E}">
        <p14:creationId xmlns:p14="http://schemas.microsoft.com/office/powerpoint/2010/main" val="1898387946"/>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Policy Landscape</a:t>
            </a:r>
            <a:endParaRPr lang="en-US" dirty="0"/>
          </a:p>
        </p:txBody>
      </p:sp>
      <p:sp>
        <p:nvSpPr>
          <p:cNvPr id="3" name="Content Placeholder 2"/>
          <p:cNvSpPr>
            <a:spLocks noGrp="1"/>
          </p:cNvSpPr>
          <p:nvPr>
            <p:ph idx="1"/>
          </p:nvPr>
        </p:nvSpPr>
        <p:spPr>
          <a:xfrm>
            <a:off x="1981200" y="1905001"/>
            <a:ext cx="8229600" cy="4724401"/>
          </a:xfrm>
        </p:spPr>
        <p:txBody>
          <a:bodyPr>
            <a:normAutofit fontScale="77500" lnSpcReduction="20000"/>
          </a:bodyPr>
          <a:lstStyle/>
          <a:p>
            <a:r>
              <a:rPr lang="en-US" dirty="0" smtClean="0"/>
              <a:t>Key Shifts:</a:t>
            </a:r>
          </a:p>
          <a:p>
            <a:pPr>
              <a:buFont typeface="Arial" pitchFamily="34" charset="0"/>
              <a:buChar char="•"/>
            </a:pPr>
            <a:r>
              <a:rPr lang="en-US" dirty="0" smtClean="0"/>
              <a:t>College-ready is the new target, not grade level benchmarks. </a:t>
            </a:r>
          </a:p>
          <a:p>
            <a:pPr>
              <a:buFont typeface="Arial" pitchFamily="34" charset="0"/>
              <a:buChar char="•"/>
            </a:pPr>
            <a:r>
              <a:rPr lang="en-US" dirty="0" smtClean="0"/>
              <a:t>Cradle-to-Career system alignment</a:t>
            </a:r>
          </a:p>
          <a:p>
            <a:pPr>
              <a:buFont typeface="Arial" pitchFamily="34" charset="0"/>
              <a:buChar char="•"/>
            </a:pPr>
            <a:r>
              <a:rPr lang="en-US" dirty="0" smtClean="0"/>
              <a:t>Focus on system goals and outcomes</a:t>
            </a:r>
          </a:p>
          <a:p>
            <a:pPr>
              <a:buFont typeface="Arial" pitchFamily="34" charset="0"/>
              <a:buChar char="•"/>
            </a:pPr>
            <a:r>
              <a:rPr lang="en-US" dirty="0" smtClean="0"/>
              <a:t>Rigorous content for all students and required evidence of student growth</a:t>
            </a:r>
          </a:p>
          <a:p>
            <a:pPr>
              <a:buFont typeface="Arial" pitchFamily="34" charset="0"/>
              <a:buChar char="•"/>
            </a:pPr>
            <a:r>
              <a:rPr lang="en-US" dirty="0" smtClean="0"/>
              <a:t>Institutional boundaries are blurred between PK-12 and higher education and community</a:t>
            </a:r>
          </a:p>
          <a:p>
            <a:pPr>
              <a:buFont typeface="Arial" pitchFamily="34" charset="0"/>
              <a:buChar char="•"/>
            </a:pPr>
            <a:r>
              <a:rPr lang="en-US" dirty="0" smtClean="0"/>
              <a:t>Focus on evidence of proficiency</a:t>
            </a:r>
          </a:p>
          <a:p>
            <a:pPr>
              <a:buFont typeface="Arial" pitchFamily="34" charset="0"/>
              <a:buChar char="•"/>
            </a:pPr>
            <a:r>
              <a:rPr lang="en-US" dirty="0" smtClean="0"/>
              <a:t>Equity issues of race, language, poverty, gender, ability, culture must be addressed</a:t>
            </a:r>
          </a:p>
          <a:p>
            <a:pPr>
              <a:buFont typeface="Arial" pitchFamily="34" charset="0"/>
              <a:buChar char="•"/>
            </a:pPr>
            <a:r>
              <a:rPr lang="en-US" dirty="0" smtClean="0"/>
              <a:t>Data-driven decision making and measures of quality; what is the evidence?</a:t>
            </a:r>
          </a:p>
          <a:p>
            <a:pPr>
              <a:buFont typeface="Arial" pitchFamily="34" charset="0"/>
              <a:buChar char="•"/>
            </a:pPr>
            <a:endParaRPr lang="en-US" dirty="0"/>
          </a:p>
        </p:txBody>
      </p:sp>
    </p:spTree>
    <p:extLst>
      <p:ext uri="{BB962C8B-B14F-4D97-AF65-F5344CB8AC3E}">
        <p14:creationId xmlns:p14="http://schemas.microsoft.com/office/powerpoint/2010/main" val="3026990137"/>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lstStyle/>
          <a:p>
            <a:pPr algn="ctr" eaLnBrk="1" hangingPunct="1"/>
            <a:r>
              <a:rPr lang="en-US" smtClean="0"/>
              <a:t>Final Thoughts</a:t>
            </a:r>
          </a:p>
        </p:txBody>
      </p:sp>
      <p:sp>
        <p:nvSpPr>
          <p:cNvPr id="37891" name="Rectangle 5"/>
          <p:cNvSpPr>
            <a:spLocks noGrp="1" noChangeArrowheads="1"/>
          </p:cNvSpPr>
          <p:nvPr>
            <p:ph type="body" idx="1"/>
          </p:nvPr>
        </p:nvSpPr>
        <p:spPr>
          <a:xfrm>
            <a:off x="1981200" y="1981201"/>
            <a:ext cx="8458200" cy="5561013"/>
          </a:xfrm>
        </p:spPr>
        <p:txBody>
          <a:bodyPr/>
          <a:lstStyle/>
          <a:p>
            <a:pPr eaLnBrk="1" hangingPunct="1">
              <a:buFontTx/>
              <a:buChar char="•"/>
            </a:pPr>
            <a:r>
              <a:rPr lang="en-US" smtClean="0"/>
              <a:t>Prepare for diversity</a:t>
            </a:r>
          </a:p>
          <a:p>
            <a:pPr lvl="1" eaLnBrk="1" hangingPunct="1">
              <a:buFontTx/>
              <a:buChar char="–"/>
            </a:pPr>
            <a:r>
              <a:rPr lang="en-US" smtClean="0">
                <a:ea typeface="ＭＳ Ｐゴシック" pitchFamily="-111" charset="-128"/>
              </a:rPr>
              <a:t>Multiple strategies</a:t>
            </a:r>
          </a:p>
          <a:p>
            <a:pPr lvl="1" eaLnBrk="1" hangingPunct="1">
              <a:buFontTx/>
              <a:buChar char="–"/>
            </a:pPr>
            <a:r>
              <a:rPr lang="en-US" smtClean="0">
                <a:ea typeface="ＭＳ Ｐゴシック" pitchFamily="-111" charset="-128"/>
              </a:rPr>
              <a:t>Culturally competent instruction and content</a:t>
            </a:r>
          </a:p>
          <a:p>
            <a:pPr lvl="1" eaLnBrk="1" hangingPunct="1">
              <a:buFontTx/>
              <a:buChar char="–"/>
            </a:pPr>
            <a:r>
              <a:rPr lang="en-US" smtClean="0">
                <a:ea typeface="ＭＳ Ｐゴシック" pitchFamily="-111" charset="-128"/>
              </a:rPr>
              <a:t>Celebrate differences in students</a:t>
            </a:r>
          </a:p>
          <a:p>
            <a:pPr eaLnBrk="1" hangingPunct="1">
              <a:buFontTx/>
              <a:buChar char="•"/>
            </a:pPr>
            <a:r>
              <a:rPr lang="en-US" smtClean="0"/>
              <a:t>Work Collaboratively</a:t>
            </a:r>
          </a:p>
          <a:p>
            <a:pPr eaLnBrk="1" hangingPunct="1">
              <a:buFontTx/>
              <a:buChar char="•"/>
            </a:pPr>
            <a:r>
              <a:rPr lang="en-US" smtClean="0"/>
              <a:t>Focus on evidence and proficiency</a:t>
            </a:r>
          </a:p>
          <a:p>
            <a:pPr eaLnBrk="1" hangingPunct="1">
              <a:buFontTx/>
              <a:buChar char="•"/>
            </a:pPr>
            <a:r>
              <a:rPr lang="en-US" smtClean="0"/>
              <a:t>Commit to life-long learning</a:t>
            </a:r>
          </a:p>
          <a:p>
            <a:pPr eaLnBrk="1" hangingPunct="1">
              <a:buFontTx/>
              <a:buChar char="•"/>
            </a:pPr>
            <a:r>
              <a:rPr lang="en-US" smtClean="0"/>
              <a:t>Stay connected to the profession</a:t>
            </a:r>
          </a:p>
          <a:p>
            <a:pPr eaLnBrk="1" hangingPunct="1">
              <a:buFontTx/>
              <a:buChar char="•"/>
            </a:pPr>
            <a:endParaRPr lang="en-US" smtClean="0"/>
          </a:p>
          <a:p>
            <a:pPr eaLnBrk="1" hangingPunct="1"/>
            <a:endParaRPr lang="en-US" smtClean="0"/>
          </a:p>
        </p:txBody>
      </p:sp>
    </p:spTree>
    <p:extLst>
      <p:ext uri="{BB962C8B-B14F-4D97-AF65-F5344CB8AC3E}">
        <p14:creationId xmlns:p14="http://schemas.microsoft.com/office/powerpoint/2010/main" val="387215946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October 1 K-12 Student Population</a:t>
            </a:r>
            <a:endParaRPr lang="en-US" dirty="0"/>
          </a:p>
        </p:txBody>
      </p:sp>
      <p:pic>
        <p:nvPicPr>
          <p:cNvPr id="4" name="Content Placeholder 3"/>
          <p:cNvPicPr>
            <a:picLocks noGrp="1" noChangeAspect="1"/>
          </p:cNvPicPr>
          <p:nvPr>
            <p:ph idx="1"/>
          </p:nvPr>
        </p:nvPicPr>
        <p:blipFill>
          <a:blip r:embed="rId3"/>
          <a:stretch>
            <a:fillRect/>
          </a:stretch>
        </p:blipFill>
        <p:spPr>
          <a:xfrm>
            <a:off x="1233054" y="2109355"/>
            <a:ext cx="9531928" cy="4426527"/>
          </a:xfrm>
          <a:prstGeom prst="rect">
            <a:avLst/>
          </a:prstGeom>
        </p:spPr>
      </p:pic>
    </p:spTree>
    <p:extLst>
      <p:ext uri="{BB962C8B-B14F-4D97-AF65-F5344CB8AC3E}">
        <p14:creationId xmlns:p14="http://schemas.microsoft.com/office/powerpoint/2010/main" val="3948414470"/>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pPr algn="ctr" eaLnBrk="1" hangingPunct="1"/>
            <a:r>
              <a:rPr lang="en-US" smtClean="0"/>
              <a:t>Linguistic Diversity</a:t>
            </a:r>
          </a:p>
        </p:txBody>
      </p:sp>
      <p:sp>
        <p:nvSpPr>
          <p:cNvPr id="7171" name="Rectangle 6"/>
          <p:cNvSpPr>
            <a:spLocks noGrp="1" noChangeArrowheads="1"/>
          </p:cNvSpPr>
          <p:nvPr>
            <p:ph type="body" idx="1"/>
          </p:nvPr>
        </p:nvSpPr>
        <p:spPr>
          <a:xfrm>
            <a:off x="1981200" y="1905001"/>
            <a:ext cx="8229600" cy="4746625"/>
          </a:xfrm>
        </p:spPr>
        <p:txBody>
          <a:bodyPr/>
          <a:lstStyle/>
          <a:p>
            <a:pPr eaLnBrk="1" hangingPunct="1">
              <a:buFontTx/>
              <a:buChar char="•"/>
            </a:pPr>
            <a:r>
              <a:rPr lang="en-US" sz="2400" dirty="0" smtClean="0"/>
              <a:t>55,402 </a:t>
            </a:r>
            <a:r>
              <a:rPr lang="en-US" sz="2400" dirty="0"/>
              <a:t>students in </a:t>
            </a:r>
            <a:r>
              <a:rPr lang="en-US" sz="2400" dirty="0" smtClean="0"/>
              <a:t>2012-13 </a:t>
            </a:r>
            <a:r>
              <a:rPr lang="en-US" sz="2400" dirty="0"/>
              <a:t>reported a language of origin other than English</a:t>
            </a:r>
          </a:p>
          <a:p>
            <a:pPr eaLnBrk="1" hangingPunct="1">
              <a:buFontTx/>
              <a:buChar char="•"/>
            </a:pPr>
            <a:endParaRPr lang="en-US" sz="2400" dirty="0"/>
          </a:p>
          <a:p>
            <a:pPr eaLnBrk="1" hangingPunct="1">
              <a:buFontTx/>
              <a:buChar char="•"/>
            </a:pPr>
            <a:r>
              <a:rPr lang="en-US" sz="2400" dirty="0" smtClean="0"/>
              <a:t>2770 </a:t>
            </a:r>
            <a:r>
              <a:rPr lang="en-US" sz="2400" dirty="0"/>
              <a:t>teachers needed at a 1:20 ratio</a:t>
            </a:r>
          </a:p>
          <a:p>
            <a:pPr eaLnBrk="1" hangingPunct="1"/>
            <a:endParaRPr lang="en-US" sz="2400" dirty="0" smtClean="0"/>
          </a:p>
          <a:p>
            <a:pPr eaLnBrk="1" hangingPunct="1">
              <a:buFontTx/>
              <a:buChar char="•"/>
            </a:pPr>
            <a:r>
              <a:rPr lang="en-US" sz="2400" dirty="0" smtClean="0"/>
              <a:t>9.6% of enrollment</a:t>
            </a:r>
          </a:p>
          <a:p>
            <a:pPr eaLnBrk="1" hangingPunct="1">
              <a:buFontTx/>
              <a:buChar char="•"/>
            </a:pPr>
            <a:endParaRPr lang="en-US" sz="2400" dirty="0" smtClean="0"/>
          </a:p>
          <a:p>
            <a:pPr eaLnBrk="1" hangingPunct="1">
              <a:buFontTx/>
              <a:buChar char="•"/>
            </a:pPr>
            <a:r>
              <a:rPr lang="en-US" sz="2400" dirty="0" smtClean="0"/>
              <a:t>38+ languages reported make up 96.5% of all EL</a:t>
            </a:r>
          </a:p>
          <a:p>
            <a:pPr eaLnBrk="1" hangingPunct="1">
              <a:buFontTx/>
              <a:buChar char="•"/>
            </a:pPr>
            <a:endParaRPr lang="en-US" sz="2400" dirty="0"/>
          </a:p>
          <a:p>
            <a:pPr eaLnBrk="1" hangingPunct="1">
              <a:buFontTx/>
              <a:buChar char="•"/>
            </a:pPr>
            <a:r>
              <a:rPr lang="en-US" sz="2400" dirty="0"/>
              <a:t>Spanish (</a:t>
            </a:r>
            <a:r>
              <a:rPr lang="en-US" sz="2400" dirty="0" smtClean="0"/>
              <a:t>76.63%); </a:t>
            </a:r>
            <a:r>
              <a:rPr lang="en-US" sz="2400" dirty="0"/>
              <a:t>Russian (</a:t>
            </a:r>
            <a:r>
              <a:rPr lang="en-US" sz="2400" dirty="0" smtClean="0"/>
              <a:t>3.53</a:t>
            </a:r>
            <a:r>
              <a:rPr lang="en-US" sz="2400" dirty="0"/>
              <a:t>%), Vietnamese </a:t>
            </a:r>
            <a:r>
              <a:rPr lang="en-US" sz="2400" dirty="0" smtClean="0"/>
              <a:t>(2.95%), </a:t>
            </a:r>
            <a:r>
              <a:rPr lang="en-US" sz="2400" dirty="0"/>
              <a:t>Chinese (</a:t>
            </a:r>
            <a:r>
              <a:rPr lang="en-US" sz="2400" dirty="0" smtClean="0"/>
              <a:t>1.67%) </a:t>
            </a:r>
            <a:r>
              <a:rPr lang="en-US" sz="2400" dirty="0"/>
              <a:t>Somali (</a:t>
            </a:r>
            <a:r>
              <a:rPr lang="en-US" sz="2400" dirty="0" smtClean="0"/>
              <a:t>1.24%)</a:t>
            </a:r>
            <a:endParaRPr lang="en-US" sz="2400" dirty="0"/>
          </a:p>
        </p:txBody>
      </p:sp>
    </p:spTree>
    <p:extLst>
      <p:ext uri="{BB962C8B-B14F-4D97-AF65-F5344CB8AC3E}">
        <p14:creationId xmlns:p14="http://schemas.microsoft.com/office/powerpoint/2010/main" val="924942236"/>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86" name="Group 2"/>
          <p:cNvGraphicFramePr>
            <a:graphicFrameLocks noGrp="1"/>
          </p:cNvGraphicFramePr>
          <p:nvPr>
            <p:ph sz="half" idx="4294967295"/>
          </p:nvPr>
        </p:nvGraphicFramePr>
        <p:xfrm>
          <a:off x="1524000" y="1600201"/>
          <a:ext cx="4038600" cy="4525963"/>
        </p:xfrm>
        <a:graphic>
          <a:graphicData uri="http://schemas.openxmlformats.org/drawingml/2006/table">
            <a:tbl>
              <a:tblPr/>
              <a:tblGrid>
                <a:gridCol w="4038600"/>
              </a:tblGrid>
              <a:tr h="4525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a:ln>
                          <a:noFill/>
                        </a:ln>
                        <a:solidFill>
                          <a:srgbClr val="006600"/>
                        </a:solidFill>
                        <a:effectLst/>
                        <a:latin typeface="Arial" charset="0"/>
                      </a:endParaRPr>
                    </a:p>
                  </a:txBody>
                  <a:tcPr anchor="b" horzOverflow="overflow">
                    <a:lnL>
                      <a:noFill/>
                    </a:lnL>
                    <a:lnR>
                      <a:noFill/>
                    </a:lnR>
                    <a:lnT>
                      <a:noFill/>
                    </a:lnT>
                    <a:lnB>
                      <a:noFill/>
                    </a:lnB>
                    <a:lnTlToBr>
                      <a:noFill/>
                    </a:lnTlToBr>
                    <a:lnBlToTr>
                      <a:noFill/>
                    </a:lnBlToTr>
                    <a:noFill/>
                  </a:tcPr>
                </a:tc>
              </a:tr>
            </a:tbl>
          </a:graphicData>
        </a:graphic>
      </p:graphicFrame>
      <p:graphicFrame>
        <p:nvGraphicFramePr>
          <p:cNvPr id="1026" name="Object 8"/>
          <p:cNvGraphicFramePr>
            <a:graphicFrameLocks noChangeAspect="1"/>
          </p:cNvGraphicFramePr>
          <p:nvPr/>
        </p:nvGraphicFramePr>
        <p:xfrm>
          <a:off x="1524000" y="1274764"/>
          <a:ext cx="9144000" cy="5583237"/>
        </p:xfrm>
        <a:graphic>
          <a:graphicData uri="http://schemas.openxmlformats.org/presentationml/2006/ole">
            <mc:AlternateContent xmlns:mc="http://schemas.openxmlformats.org/markup-compatibility/2006">
              <mc:Choice xmlns:v="urn:schemas-microsoft-com:vml" Requires="v">
                <p:oleObj spid="_x0000_s1050" name="Chart" r:id="rId5" imgW="5461000" imgH="3162300" progId="Excel.Sheet.8">
                  <p:embed/>
                </p:oleObj>
              </mc:Choice>
              <mc:Fallback>
                <p:oleObj name="Chart" r:id="rId5" imgW="5461000" imgH="3162300"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1274764"/>
                        <a:ext cx="9144000" cy="558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9" name="Text Box 9"/>
          <p:cNvSpPr txBox="1">
            <a:spLocks noChangeArrowheads="1"/>
          </p:cNvSpPr>
          <p:nvPr/>
        </p:nvSpPr>
        <p:spPr bwMode="auto">
          <a:xfrm>
            <a:off x="8367714" y="6386513"/>
            <a:ext cx="2097087" cy="304800"/>
          </a:xfrm>
          <a:prstGeom prst="rect">
            <a:avLst/>
          </a:prstGeom>
          <a:noFill/>
          <a:ln w="9525">
            <a:noFill/>
            <a:miter lim="800000"/>
            <a:headEnd/>
            <a:tailEnd/>
          </a:ln>
        </p:spPr>
        <p:txBody>
          <a:bodyPr>
            <a:spAutoFit/>
          </a:bodyPr>
          <a:lstStyle/>
          <a:p>
            <a:pPr algn="r" fontAlgn="base">
              <a:spcBef>
                <a:spcPct val="50000"/>
              </a:spcBef>
              <a:spcAft>
                <a:spcPct val="0"/>
              </a:spcAft>
            </a:pPr>
            <a:r>
              <a:rPr lang="en-US" sz="1400">
                <a:solidFill>
                  <a:srgbClr val="000000"/>
                </a:solidFill>
                <a:ea typeface="ＭＳ Ｐゴシック" pitchFamily="-111" charset="-128"/>
              </a:rPr>
              <a:t>Pew Hispanic Center</a:t>
            </a:r>
          </a:p>
        </p:txBody>
      </p:sp>
    </p:spTree>
    <p:extLst>
      <p:ext uri="{BB962C8B-B14F-4D97-AF65-F5344CB8AC3E}">
        <p14:creationId xmlns:p14="http://schemas.microsoft.com/office/powerpoint/2010/main" val="883427066"/>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Students with Disabilities</a:t>
            </a:r>
            <a:endParaRPr lang="en-US" dirty="0"/>
          </a:p>
        </p:txBody>
      </p:sp>
      <p:pic>
        <p:nvPicPr>
          <p:cNvPr id="5" name="Content Placeholder 4"/>
          <p:cNvPicPr>
            <a:picLocks noGrp="1" noChangeAspect="1"/>
          </p:cNvPicPr>
          <p:nvPr>
            <p:ph idx="1"/>
          </p:nvPr>
        </p:nvPicPr>
        <p:blipFill>
          <a:blip r:embed="rId3"/>
          <a:stretch>
            <a:fillRect/>
          </a:stretch>
        </p:blipFill>
        <p:spPr>
          <a:xfrm>
            <a:off x="2682176" y="1911351"/>
            <a:ext cx="6010720" cy="4721097"/>
          </a:xfrm>
          <a:prstGeom prst="rect">
            <a:avLst/>
          </a:prstGeom>
        </p:spPr>
      </p:pic>
    </p:spTree>
    <p:extLst>
      <p:ext uri="{BB962C8B-B14F-4D97-AF65-F5344CB8AC3E}">
        <p14:creationId xmlns:p14="http://schemas.microsoft.com/office/powerpoint/2010/main" val="260046038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Students with Disabilities</a:t>
            </a:r>
            <a:endParaRPr lang="en-US" dirty="0"/>
          </a:p>
        </p:txBody>
      </p:sp>
      <p:pic>
        <p:nvPicPr>
          <p:cNvPr id="5" name="Content Placeholder 4"/>
          <p:cNvPicPr>
            <a:picLocks noGrp="1" noChangeAspect="1"/>
          </p:cNvPicPr>
          <p:nvPr>
            <p:ph idx="1"/>
          </p:nvPr>
        </p:nvPicPr>
        <p:blipFill>
          <a:blip r:embed="rId3"/>
          <a:stretch>
            <a:fillRect/>
          </a:stretch>
        </p:blipFill>
        <p:spPr>
          <a:xfrm>
            <a:off x="2619290" y="2279904"/>
            <a:ext cx="6488134" cy="3803904"/>
          </a:xfrm>
          <a:prstGeom prst="rect">
            <a:avLst/>
          </a:prstGeom>
        </p:spPr>
      </p:pic>
    </p:spTree>
    <p:extLst>
      <p:ext uri="{BB962C8B-B14F-4D97-AF65-F5344CB8AC3E}">
        <p14:creationId xmlns:p14="http://schemas.microsoft.com/office/powerpoint/2010/main" val="411474579"/>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Students with Disabilities</a:t>
            </a:r>
            <a:endParaRPr lang="en-US" dirty="0"/>
          </a:p>
        </p:txBody>
      </p:sp>
      <p:pic>
        <p:nvPicPr>
          <p:cNvPr id="10" name="Picture 9"/>
          <p:cNvPicPr>
            <a:picLocks noChangeAspect="1"/>
          </p:cNvPicPr>
          <p:nvPr/>
        </p:nvPicPr>
        <p:blipFill>
          <a:blip r:embed="rId3"/>
          <a:stretch>
            <a:fillRect/>
          </a:stretch>
        </p:blipFill>
        <p:spPr>
          <a:xfrm>
            <a:off x="816959" y="4931472"/>
            <a:ext cx="10253377" cy="1883856"/>
          </a:xfrm>
          <a:prstGeom prst="rect">
            <a:avLst/>
          </a:prstGeom>
        </p:spPr>
      </p:pic>
      <p:pic>
        <p:nvPicPr>
          <p:cNvPr id="12" name="Content Placeholder 11"/>
          <p:cNvPicPr>
            <a:picLocks noGrp="1" noChangeAspect="1"/>
          </p:cNvPicPr>
          <p:nvPr>
            <p:ph idx="1"/>
          </p:nvPr>
        </p:nvPicPr>
        <p:blipFill>
          <a:blip r:embed="rId4"/>
          <a:stretch>
            <a:fillRect/>
          </a:stretch>
        </p:blipFill>
        <p:spPr>
          <a:xfrm>
            <a:off x="3694177" y="1911351"/>
            <a:ext cx="4852416" cy="3020121"/>
          </a:xfrm>
          <a:prstGeom prst="rect">
            <a:avLst/>
          </a:prstGeom>
        </p:spPr>
      </p:pic>
    </p:spTree>
    <p:extLst>
      <p:ext uri="{BB962C8B-B14F-4D97-AF65-F5344CB8AC3E}">
        <p14:creationId xmlns:p14="http://schemas.microsoft.com/office/powerpoint/2010/main" val="471989523"/>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1685</Words>
  <Application>Microsoft Macintosh PowerPoint</Application>
  <PresentationFormat>Custom</PresentationFormat>
  <Paragraphs>180</Paragraphs>
  <Slides>34</Slides>
  <Notes>25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34</vt:i4>
      </vt:variant>
    </vt:vector>
  </HeadingPairs>
  <TitlesOfParts>
    <vt:vector size="37" baseType="lpstr">
      <vt:lpstr>1_Default Design</vt:lpstr>
      <vt:lpstr>Default Design</vt:lpstr>
      <vt:lpstr>Chart</vt:lpstr>
      <vt:lpstr>Evolving Oregon Educational Policy</vt:lpstr>
      <vt:lpstr>Who are Oregon Students?</vt:lpstr>
      <vt:lpstr>Oregon’s Student Population</vt:lpstr>
      <vt:lpstr>October 1 K-12 Student Population</vt:lpstr>
      <vt:lpstr>Linguistic Diversity</vt:lpstr>
      <vt:lpstr>PowerPoint Presentation</vt:lpstr>
      <vt:lpstr>Students with Disabilities</vt:lpstr>
      <vt:lpstr>Students with Disabilities</vt:lpstr>
      <vt:lpstr>Students with Disabilities</vt:lpstr>
      <vt:lpstr>Eligible for Free and Reduced Price Lunch</vt:lpstr>
      <vt:lpstr>Homeless Youth in Oregon K-12</vt:lpstr>
      <vt:lpstr>Homeless Youth in Oregon K-12</vt:lpstr>
      <vt:lpstr>Who Teaches Our Students?</vt:lpstr>
      <vt:lpstr>Teacher and Student Diversity</vt:lpstr>
      <vt:lpstr>Teacher and Student Diversity</vt:lpstr>
      <vt:lpstr>PowerPoint Presentation</vt:lpstr>
      <vt:lpstr>Oregon School Districts by Size</vt:lpstr>
      <vt:lpstr>Growth of Charter Schools in Oregon</vt:lpstr>
      <vt:lpstr>Impact of Technology</vt:lpstr>
      <vt:lpstr>How are the Students Doing?</vt:lpstr>
      <vt:lpstr>Students Meeting State Standards-2012-13</vt:lpstr>
      <vt:lpstr>High School Graduation Rate, 2012-13</vt:lpstr>
      <vt:lpstr>Graduation Rate by Race/Ethnicity</vt:lpstr>
      <vt:lpstr>High School Cohort: 2008-09 to 2011-12</vt:lpstr>
      <vt:lpstr>Changing Policy Landscape</vt:lpstr>
      <vt:lpstr>The New Oregon Diploma</vt:lpstr>
      <vt:lpstr>Essential Skills Added to Requirements</vt:lpstr>
      <vt:lpstr>How Do Students Demonstrate Proficiency?</vt:lpstr>
      <vt:lpstr>Changing Policy Landscape</vt:lpstr>
      <vt:lpstr>PowerPoint Presentation</vt:lpstr>
      <vt:lpstr>The Challenge</vt:lpstr>
      <vt:lpstr>Oregon accountability system</vt:lpstr>
      <vt:lpstr>Changing Policy Landscape</vt:lpstr>
      <vt:lpstr>Final Thoughts</vt:lpstr>
    </vt:vector>
  </TitlesOfParts>
  <Company>Portland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are Oregon Students?</dc:title>
  <dc:creator>Pat Burk</dc:creator>
  <cp:lastModifiedBy>Gayle Thieman</cp:lastModifiedBy>
  <cp:revision>51</cp:revision>
  <dcterms:created xsi:type="dcterms:W3CDTF">2014-08-25T22:42:21Z</dcterms:created>
  <dcterms:modified xsi:type="dcterms:W3CDTF">2014-11-25T23:41:24Z</dcterms:modified>
</cp:coreProperties>
</file>