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71" r:id="rId2"/>
    <p:sldId id="275" r:id="rId3"/>
    <p:sldId id="273" r:id="rId4"/>
    <p:sldId id="274" r:id="rId5"/>
    <p:sldId id="259" r:id="rId6"/>
    <p:sldId id="260" r:id="rId7"/>
    <p:sldId id="261" r:id="rId8"/>
    <p:sldId id="262" r:id="rId9"/>
    <p:sldId id="263" r:id="rId10"/>
    <p:sldId id="266" r:id="rId11"/>
    <p:sldId id="269" r:id="rId12"/>
    <p:sldId id="267" r:id="rId13"/>
    <p:sldId id="268" r:id="rId14"/>
    <p:sldId id="272" r:id="rId15"/>
    <p:sldId id="276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6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F3F4E-F2A9-9143-BFB4-1F62540D1C16}" type="datetimeFigureOut">
              <a:rPr lang="en-US" smtClean="0"/>
              <a:t>9/3/14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D17C5-628C-4A46-9867-EABCE0709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38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Harassment  = called names or threatened</a:t>
            </a:r>
          </a:p>
          <a:p>
            <a:r>
              <a:rPr lang="en-US">
                <a:latin typeface="Calibri" charset="0"/>
              </a:rPr>
              <a:t>Physically Harassed = pushed or shoved</a:t>
            </a:r>
          </a:p>
          <a:p>
            <a:r>
              <a:rPr lang="en-US">
                <a:latin typeface="Calibri" charset="0"/>
              </a:rPr>
              <a:t>Assault = punched, kicked, injured with a weapon</a:t>
            </a:r>
          </a:p>
          <a:p>
            <a:endParaRPr lang="en-US">
              <a:latin typeface="Calibri" charset="0"/>
            </a:endParaRPr>
          </a:p>
          <a:p>
            <a:endParaRPr lang="en-US">
              <a:latin typeface="Calibri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F81DAB-D86B-444D-9F85-E58CB4E5AF90}" type="slidenum">
              <a:rPr lang="en-US" sz="1200">
                <a:latin typeface="Calibri" charset="0"/>
              </a:rPr>
              <a:pPr eaLnBrk="1" hangingPunct="1"/>
              <a:t>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Sample: 172 students in Oregon. 95%</a:t>
            </a:r>
            <a:r>
              <a:rPr lang="en-US" baseline="0" dirty="0" smtClean="0"/>
              <a:t> attending public schools.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54% female, 26% male, 13% some other gender (e.g.,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genderqueer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and 8% transgender. 53% suburban, 33% rural/small town, and 14% urban. White (80%), 9% multi-racial, 4% Hispanic/Latino, 4% Asian/Pacific Islander, 2% Middle Eastern/Arab American, and less than 2% African American/Black or Native American/American Indian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-/+ 7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error.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D17C5-628C-4A46-9867-EABCE07091E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53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E9FE92FA-ADC3-2943-92EE-7814CCC4468F}" type="slidenum">
              <a:rPr lang="en-US" sz="1200">
                <a:latin typeface="Calibri" charset="0"/>
              </a:rPr>
              <a:pPr algn="r" eaLnBrk="1" hangingPunct="1"/>
              <a:t>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584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EE030E66-1337-EF49-ADE6-FC89B7681907}" type="slidenum">
              <a:rPr lang="en-US" sz="1200">
                <a:latin typeface="Calibri" charset="0"/>
              </a:rPr>
              <a:pPr algn="r" eaLnBrk="1" hangingPunct="1"/>
              <a:t>9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1100">
                <a:latin typeface="Calibri" charset="0"/>
              </a:rPr>
              <a:t>Gay-baiting is often fueled by gender defiance. A boy is a sissy or a f*# for example if he wears pink; a girl is dyke is she plays baseball or wants to be a firefighter. – These are based on defying stereotypical gender norms NOT sexual orientation.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905DE32-8714-6445-BA21-28EED2DDDC1B}" type="slidenum">
              <a:rPr lang="en-US" sz="1200">
                <a:latin typeface="Calibri" charset="0"/>
              </a:rPr>
              <a:pPr eaLnBrk="1" hangingPunct="1"/>
              <a:t>10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8DDE1C-6A1E-C94B-A1F1-8B03BD1027DB}" type="slidenum">
              <a:rPr lang="en-US" sz="1200">
                <a:latin typeface="Calibri" charset="0"/>
              </a:rPr>
              <a:pPr eaLnBrk="1" hangingPunct="1"/>
              <a:t>11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Comprehensive sex </a:t>
            </a:r>
            <a:r>
              <a:rPr lang="en-US" dirty="0" err="1">
                <a:latin typeface="Calibri" charset="0"/>
              </a:rPr>
              <a:t>ed</a:t>
            </a:r>
            <a:r>
              <a:rPr lang="en-US" dirty="0">
                <a:latin typeface="Calibri" charset="0"/>
              </a:rPr>
              <a:t> is different than abstinence-only or abstinence-only-until-marriage. Abstinence-only </a:t>
            </a:r>
            <a:r>
              <a:rPr lang="en-US" dirty="0" err="1">
                <a:latin typeface="Calibri" charset="0"/>
              </a:rPr>
              <a:t>ed</a:t>
            </a:r>
            <a:r>
              <a:rPr lang="en-US" dirty="0">
                <a:latin typeface="Calibri" charset="0"/>
              </a:rPr>
              <a:t> is not supposed to be taught in public schools in Oregon.</a:t>
            </a:r>
          </a:p>
          <a:p>
            <a:pPr lvl="3"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lvl="3"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Examples of age appropriate sexuality </a:t>
            </a:r>
            <a:r>
              <a:rPr lang="en-US" dirty="0" err="1">
                <a:latin typeface="Calibri" charset="0"/>
              </a:rPr>
              <a:t>ed</a:t>
            </a:r>
            <a:r>
              <a:rPr lang="en-US" dirty="0">
                <a:latin typeface="Calibri" charset="0"/>
              </a:rPr>
              <a:t> in early grades: </a:t>
            </a:r>
          </a:p>
          <a:p>
            <a:pPr lvl="3"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In primary grades, children need to learn things such as these:</a:t>
            </a:r>
          </a:p>
          <a:p>
            <a:pPr lvl="3">
              <a:buFontTx/>
              <a:buChar char="•"/>
            </a:pPr>
            <a:r>
              <a:rPr lang="en-US" dirty="0">
                <a:latin typeface="Calibri" charset="0"/>
              </a:rPr>
              <a:t>There </a:t>
            </a:r>
            <a:r>
              <a:rPr lang="en-US" dirty="0" err="1">
                <a:latin typeface="Calibri" charset="0"/>
              </a:rPr>
              <a:t>aren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altLang="ja-JP" dirty="0">
                <a:latin typeface="Calibri" charset="0"/>
              </a:rPr>
              <a:t>t any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altLang="ja-JP" dirty="0">
                <a:latin typeface="Calibri" charset="0"/>
              </a:rPr>
              <a:t>girl colors and boy colors</a:t>
            </a:r>
            <a:r>
              <a:rPr lang="ja-JP" altLang="en-US" dirty="0">
                <a:latin typeface="Calibri" charset="0"/>
              </a:rPr>
              <a:t>”</a:t>
            </a:r>
            <a:r>
              <a:rPr lang="en-US" altLang="ja-JP" dirty="0">
                <a:latin typeface="Calibri" charset="0"/>
              </a:rPr>
              <a:t> or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altLang="ja-JP" dirty="0">
                <a:latin typeface="Calibri" charset="0"/>
              </a:rPr>
              <a:t>girl games and boy games.</a:t>
            </a:r>
            <a:r>
              <a:rPr lang="ja-JP" altLang="en-US" dirty="0">
                <a:latin typeface="Calibri" charset="0"/>
              </a:rPr>
              <a:t>”</a:t>
            </a:r>
            <a:r>
              <a:rPr lang="en-US" altLang="ja-JP" dirty="0">
                <a:latin typeface="Calibri" charset="0"/>
              </a:rPr>
              <a:t> </a:t>
            </a:r>
          </a:p>
          <a:p>
            <a:pPr lvl="3">
              <a:buFontTx/>
              <a:buChar char="•"/>
            </a:pPr>
            <a:r>
              <a:rPr lang="en-US" dirty="0">
                <a:latin typeface="Calibri" charset="0"/>
              </a:rPr>
              <a:t>Families come in all different shapes and sizes, including, among many others, two-mommy and</a:t>
            </a:r>
          </a:p>
          <a:p>
            <a:pPr lvl="3">
              <a:buFontTx/>
              <a:buChar char="•"/>
            </a:pPr>
            <a:r>
              <a:rPr lang="en-US" dirty="0">
                <a:latin typeface="Calibri" charset="0"/>
              </a:rPr>
              <a:t>two-daddy families and families with no kids at all (just grown-ups). </a:t>
            </a:r>
          </a:p>
          <a:p>
            <a:pPr lvl="3">
              <a:buFontTx/>
              <a:buChar char="•"/>
            </a:pPr>
            <a:r>
              <a:rPr lang="en-US" dirty="0">
                <a:latin typeface="Calibri" charset="0"/>
              </a:rPr>
              <a:t>It is wrong to call people names or put them down ... for any reason, including being gay. </a:t>
            </a:r>
          </a:p>
          <a:p>
            <a:pPr lvl="3"/>
            <a:endParaRPr lang="en-US" dirty="0">
              <a:latin typeface="Calibri" charset="0"/>
            </a:endParaRPr>
          </a:p>
          <a:p>
            <a:pPr lvl="3"/>
            <a:r>
              <a:rPr lang="en-US" dirty="0">
                <a:latin typeface="Calibri" charset="0"/>
              </a:rPr>
              <a:t>In intermediate grades, children </a:t>
            </a:r>
            <a:r>
              <a:rPr lang="en-US" i="1" dirty="0">
                <a:latin typeface="Calibri" charset="0"/>
              </a:rPr>
              <a:t>also </a:t>
            </a:r>
            <a:r>
              <a:rPr lang="en-US" dirty="0">
                <a:latin typeface="Calibri" charset="0"/>
              </a:rPr>
              <a:t>need to learn that:</a:t>
            </a:r>
          </a:p>
          <a:p>
            <a:pPr lvl="3">
              <a:buFontTx/>
              <a:buChar char="•"/>
            </a:pPr>
            <a:r>
              <a:rPr lang="en-US" dirty="0">
                <a:latin typeface="Calibri" charset="0"/>
              </a:rPr>
              <a:t>A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altLang="ja-JP" i="1" dirty="0">
                <a:latin typeface="Calibri" charset="0"/>
              </a:rPr>
              <a:t>stereotype</a:t>
            </a:r>
            <a:r>
              <a:rPr lang="ja-JP" altLang="en-US" i="1" dirty="0">
                <a:latin typeface="Calibri" charset="0"/>
              </a:rPr>
              <a:t>”</a:t>
            </a:r>
            <a:r>
              <a:rPr lang="en-US" altLang="ja-JP" i="1" dirty="0">
                <a:latin typeface="Calibri" charset="0"/>
              </a:rPr>
              <a:t> </a:t>
            </a:r>
            <a:r>
              <a:rPr lang="en-US" altLang="ja-JP" dirty="0">
                <a:latin typeface="Calibri" charset="0"/>
              </a:rPr>
              <a:t>is a mental picture you have of someone just because they belong to a certain group</a:t>
            </a:r>
          </a:p>
          <a:p>
            <a:pPr lvl="3">
              <a:buFontTx/>
              <a:buChar char="•"/>
            </a:pPr>
            <a:r>
              <a:rPr lang="en-US" dirty="0">
                <a:latin typeface="Calibri" charset="0"/>
              </a:rPr>
              <a:t>of people. A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altLang="ja-JP" i="1" dirty="0">
                <a:latin typeface="Calibri" charset="0"/>
              </a:rPr>
              <a:t>prejudice</a:t>
            </a:r>
            <a:r>
              <a:rPr lang="ja-JP" altLang="en-US" dirty="0">
                <a:latin typeface="Calibri" charset="0"/>
              </a:rPr>
              <a:t>”</a:t>
            </a:r>
            <a:r>
              <a:rPr lang="en-US" altLang="ja-JP" dirty="0">
                <a:latin typeface="Calibri" charset="0"/>
              </a:rPr>
              <a:t> is a negative or hurtful stereotype. </a:t>
            </a:r>
          </a:p>
          <a:p>
            <a:pPr lvl="3">
              <a:buFontTx/>
              <a:buChar char="•"/>
            </a:pPr>
            <a:r>
              <a:rPr lang="en-US" dirty="0">
                <a:latin typeface="Calibri" charset="0"/>
              </a:rPr>
              <a:t>You can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altLang="ja-JP" dirty="0">
                <a:latin typeface="Calibri" charset="0"/>
              </a:rPr>
              <a:t>t tell if people are gay or lesbian by how they look or talk. </a:t>
            </a:r>
          </a:p>
          <a:p>
            <a:pPr lvl="3">
              <a:buFontTx/>
              <a:buChar char="•"/>
            </a:pPr>
            <a:r>
              <a:rPr lang="en-US" dirty="0">
                <a:latin typeface="Calibri" charset="0"/>
              </a:rPr>
              <a:t>If you hear somebody put down gay people – or </a:t>
            </a:r>
            <a:r>
              <a:rPr lang="en-US" i="1" dirty="0">
                <a:latin typeface="Calibri" charset="0"/>
              </a:rPr>
              <a:t>any </a:t>
            </a:r>
            <a:r>
              <a:rPr lang="en-US" dirty="0">
                <a:latin typeface="Calibri" charset="0"/>
              </a:rPr>
              <a:t>people – you can tell them you think it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altLang="ja-JP" dirty="0">
                <a:latin typeface="Calibri" charset="0"/>
              </a:rPr>
              <a:t>s mean</a:t>
            </a:r>
          </a:p>
          <a:p>
            <a:pPr lvl="3">
              <a:buFontTx/>
              <a:buChar char="•"/>
            </a:pPr>
            <a:r>
              <a:rPr lang="en-US" dirty="0">
                <a:latin typeface="Calibri" charset="0"/>
              </a:rPr>
              <a:t>A lot of people are more masculine or feminine than the media says they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altLang="ja-JP" dirty="0">
                <a:latin typeface="Calibri" charset="0"/>
              </a:rPr>
              <a:t>re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altLang="ja-JP" dirty="0">
                <a:latin typeface="Calibri" charset="0"/>
              </a:rPr>
              <a:t>supposed to</a:t>
            </a:r>
            <a:r>
              <a:rPr lang="ja-JP" altLang="en-US" dirty="0">
                <a:latin typeface="Calibri" charset="0"/>
              </a:rPr>
              <a:t>”</a:t>
            </a:r>
            <a:r>
              <a:rPr lang="en-US" altLang="ja-JP" dirty="0">
                <a:latin typeface="Calibri" charset="0"/>
              </a:rPr>
              <a:t> be. It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altLang="ja-JP" dirty="0">
                <a:latin typeface="Calibri" charset="0"/>
              </a:rPr>
              <a:t>s</a:t>
            </a:r>
          </a:p>
          <a:p>
            <a:pPr lvl="3">
              <a:buFontTx/>
              <a:buChar char="•"/>
            </a:pPr>
            <a:r>
              <a:rPr lang="en-US" dirty="0">
                <a:latin typeface="Calibri" charset="0"/>
              </a:rPr>
              <a:t>perfectly OK – and very common -- not to fit those stereotypes. </a:t>
            </a:r>
          </a:p>
          <a:p>
            <a:pPr lvl="3">
              <a:buFontTx/>
              <a:buChar char="•"/>
            </a:pPr>
            <a:r>
              <a:rPr lang="en-US" dirty="0">
                <a:latin typeface="Calibri" charset="0"/>
              </a:rPr>
              <a:t>Most people have 2 sex chromosomes (XX if they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altLang="ja-JP" dirty="0">
                <a:latin typeface="Calibri" charset="0"/>
              </a:rPr>
              <a:t>re a girl and XY if they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altLang="ja-JP" dirty="0">
                <a:latin typeface="Calibri" charset="0"/>
              </a:rPr>
              <a:t>re a boy); some don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altLang="ja-JP" dirty="0">
                <a:latin typeface="Calibri" charset="0"/>
              </a:rPr>
              <a:t>t.</a:t>
            </a:r>
            <a:endParaRPr lang="en-US" dirty="0">
              <a:latin typeface="Calibri" charset="0"/>
            </a:endParaRPr>
          </a:p>
        </p:txBody>
      </p:sp>
      <p:sp>
        <p:nvSpPr>
          <p:cNvPr id="5017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116CD76D-FDA9-164F-AFEE-EA8A55281328}" type="slidenum">
              <a:rPr lang="en-US" sz="1200">
                <a:latin typeface="Calibri" charset="0"/>
              </a:rPr>
              <a:pPr algn="r" eaLnBrk="1" hangingPunct="1"/>
              <a:t>12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Even though this language (</a:t>
            </a:r>
            <a:r>
              <a:rPr lang="ja-JP" altLang="en-US">
                <a:latin typeface="Calibri" charset="0"/>
              </a:rPr>
              <a:t>“</a:t>
            </a:r>
            <a:r>
              <a:rPr lang="en-US" altLang="ja-JP">
                <a:latin typeface="Calibri" charset="0"/>
              </a:rPr>
              <a:t>gender roles</a:t>
            </a:r>
            <a:r>
              <a:rPr lang="ja-JP" altLang="en-US">
                <a:latin typeface="Calibri" charset="0"/>
              </a:rPr>
              <a:t>”</a:t>
            </a:r>
            <a:r>
              <a:rPr lang="en-US" altLang="ja-JP">
                <a:latin typeface="Calibri" charset="0"/>
              </a:rPr>
              <a:t>) is a little funky, the intention is that it</a:t>
            </a:r>
            <a:r>
              <a:rPr lang="ja-JP" altLang="en-US">
                <a:latin typeface="Calibri" charset="0"/>
              </a:rPr>
              <a:t>’</a:t>
            </a:r>
            <a:r>
              <a:rPr lang="en-US" altLang="ja-JP">
                <a:latin typeface="Calibri" charset="0"/>
              </a:rPr>
              <a:t>s LGBT inclusive, and hopefully the language can be updated in 2010 revisions.</a:t>
            </a: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Rockwel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Rockwel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  <a:latin typeface="Rockwel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C1FB87D-5449-BD47-BCB3-4866A38DC556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  <a:latin typeface="Rockwell"/>
              </a:rPr>
              <a:pPr/>
              <a:t>9/3/14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  <a:latin typeface="Rockwell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5BDD28B-A875-0441-A5F6-568EDD7A1B53}" type="slidenum">
              <a:rPr lang="en-US" smtClean="0">
                <a:solidFill>
                  <a:srgbClr val="EAEBDE">
                    <a:shade val="90000"/>
                  </a:srgbClr>
                </a:solidFill>
                <a:latin typeface="Rockwell"/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  <a:latin typeface="Rockwell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5028" y="495114"/>
            <a:ext cx="5169685" cy="2731008"/>
          </a:xfrm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bg1"/>
                </a:solidFill>
                <a:latin typeface="+mn-lt"/>
              </a:rPr>
              <a:t>LGBTQ </a:t>
            </a:r>
            <a:br>
              <a:rPr lang="en-US" b="0" dirty="0" smtClean="0">
                <a:solidFill>
                  <a:schemeClr val="bg1"/>
                </a:solidFill>
                <a:latin typeface="+mn-lt"/>
              </a:rPr>
            </a:br>
            <a:r>
              <a:rPr lang="en-US" b="0" dirty="0" smtClean="0">
                <a:solidFill>
                  <a:schemeClr val="bg1"/>
                </a:solidFill>
                <a:latin typeface="+mn-lt"/>
              </a:rPr>
              <a:t>Advocacy in Education</a:t>
            </a:r>
            <a:br>
              <a:rPr lang="en-US" b="0" dirty="0" smtClean="0">
                <a:solidFill>
                  <a:schemeClr val="bg1"/>
                </a:solidFill>
                <a:latin typeface="+mn-lt"/>
              </a:rPr>
            </a:br>
            <a:endParaRPr lang="en-US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Audrey Lingley</a:t>
            </a:r>
          </a:p>
          <a:p>
            <a:r>
              <a:rPr lang="en-US" dirty="0" smtClean="0"/>
              <a:t>September 4, 2014</a:t>
            </a:r>
          </a:p>
          <a:p>
            <a:r>
              <a:rPr lang="en-US" dirty="0" err="1" smtClean="0"/>
              <a:t>alingley@pdx.edu</a:t>
            </a:r>
            <a:endParaRPr lang="en-US" dirty="0"/>
          </a:p>
        </p:txBody>
      </p:sp>
      <p:pic>
        <p:nvPicPr>
          <p:cNvPr id="4" name="Picture 3" descr="tumblr_nanymhtj7G1r70qfvo1_12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33" y="518089"/>
            <a:ext cx="3785616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706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457200" y="377545"/>
            <a:ext cx="8382000" cy="990600"/>
          </a:xfrm>
        </p:spPr>
        <p:txBody>
          <a:bodyPr/>
          <a:lstStyle/>
          <a:p>
            <a:r>
              <a:rPr lang="en-US" sz="5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(2) The Safe Schools Act</a:t>
            </a:r>
            <a:endParaRPr lang="en-US" sz="5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0962" name="Content Placeholder 2"/>
          <p:cNvSpPr txBox="1">
            <a:spLocks/>
          </p:cNvSpPr>
          <p:nvPr/>
        </p:nvSpPr>
        <p:spPr bwMode="auto">
          <a:xfrm>
            <a:off x="187988" y="3326266"/>
            <a:ext cx="4267200" cy="158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463550" indent="15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920750" indent="1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1377950" indent="1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835150" indent="1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2292350" indent="1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4" eaLnBrk="1" hangingPunct="1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</a:rPr>
              <a:t> Race</a:t>
            </a:r>
          </a:p>
          <a:p>
            <a:pPr lvl="4" eaLnBrk="1" hangingPunct="1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</a:rPr>
              <a:t> Religion</a:t>
            </a:r>
          </a:p>
          <a:p>
            <a:pPr lvl="4" eaLnBrk="1" hangingPunct="1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</a:rPr>
              <a:t> National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origin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0963" name="Text Box 9"/>
          <p:cNvSpPr txBox="1">
            <a:spLocks noChangeArrowheads="1"/>
          </p:cNvSpPr>
          <p:nvPr/>
        </p:nvSpPr>
        <p:spPr bwMode="auto">
          <a:xfrm>
            <a:off x="533400" y="1526041"/>
            <a:ext cx="80010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4" eaLnBrk="1" hangingPunct="1"/>
            <a:r>
              <a:rPr lang="en-US" sz="2800" u="sng" dirty="0">
                <a:solidFill>
                  <a:schemeClr val="bg1"/>
                </a:solidFill>
                <a:latin typeface="+mn-lt"/>
              </a:rPr>
              <a:t>Every district</a:t>
            </a:r>
            <a:r>
              <a:rPr lang="en-US" sz="2800" dirty="0">
                <a:solidFill>
                  <a:schemeClr val="bg1"/>
                </a:solidFill>
                <a:latin typeface="+mn-lt"/>
              </a:rPr>
              <a:t> must adopt an anti-bullying policy that covers </a:t>
            </a:r>
            <a:r>
              <a:rPr lang="ja-JP" altLang="en-US" sz="2800" dirty="0">
                <a:solidFill>
                  <a:schemeClr val="bg1"/>
                </a:solidFill>
                <a:latin typeface="+mn-lt"/>
              </a:rPr>
              <a:t>“</a:t>
            </a:r>
            <a:r>
              <a:rPr lang="en-US" altLang="ja-JP" sz="2800" dirty="0">
                <a:solidFill>
                  <a:schemeClr val="accent6">
                    <a:lumMod val="25000"/>
                  </a:schemeClr>
                </a:solidFill>
                <a:latin typeface="+mn-lt"/>
              </a:rPr>
              <a:t>protected classes</a:t>
            </a:r>
            <a:r>
              <a:rPr lang="ja-JP" altLang="en-US" sz="2800" dirty="0">
                <a:solidFill>
                  <a:schemeClr val="bg1"/>
                </a:solidFill>
                <a:latin typeface="+mn-lt"/>
              </a:rPr>
              <a:t>”</a:t>
            </a:r>
            <a:r>
              <a:rPr lang="en-US" altLang="ja-JP" sz="2800" dirty="0">
                <a:solidFill>
                  <a:schemeClr val="bg1"/>
                </a:solidFill>
                <a:latin typeface="+mn-lt"/>
              </a:rPr>
              <a:t> - a group of persons distinguished, or perceived to be distinguished, by: </a:t>
            </a:r>
            <a:endParaRPr lang="en-US" sz="1800" dirty="0">
              <a:latin typeface="+mn-lt"/>
            </a:endParaRPr>
          </a:p>
        </p:txBody>
      </p:sp>
      <p:sp>
        <p:nvSpPr>
          <p:cNvPr id="40964" name="Rectangle 10"/>
          <p:cNvSpPr>
            <a:spLocks noChangeArrowheads="1"/>
          </p:cNvSpPr>
          <p:nvPr/>
        </p:nvSpPr>
        <p:spPr bwMode="auto">
          <a:xfrm>
            <a:off x="2714572" y="3326266"/>
            <a:ext cx="38862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695325" lvl="4" indent="-231775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 Marital status</a:t>
            </a:r>
          </a:p>
          <a:p>
            <a:pPr marL="695325" lvl="4" indent="-231775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 Familial status</a:t>
            </a:r>
          </a:p>
          <a:p>
            <a:pPr marL="695325" lvl="4" indent="-231775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 Disability</a:t>
            </a:r>
          </a:p>
          <a:p>
            <a:pPr marL="695325" lvl="4" indent="-231775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 Source of income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1" y="5380672"/>
            <a:ext cx="82312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charset="0"/>
              </a:rPr>
              <a:t>Gay-baiting is often fueled by gender defiance. A boy is a sissy or a f*# for example if he wears pink; a girl is dyke is she plays baseball or wants to be a firefighter. – These are based on defying stereotypical gender norms NOT sexual orientation.</a:t>
            </a:r>
          </a:p>
          <a:p>
            <a:endParaRPr lang="en-US" dirty="0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798947" y="3344874"/>
            <a:ext cx="2889464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695325" lvl="4" indent="-231775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Sex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4F1919"/>
                </a:solidFill>
                <a:latin typeface="+mn-lt"/>
              </a:rPr>
              <a:t>Sexual orientation</a:t>
            </a:r>
            <a:endParaRPr lang="en-US" sz="2400" dirty="0">
              <a:solidFill>
                <a:srgbClr val="4F1919"/>
              </a:solidFill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7" descr="SafeSchoolLobbyVisi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95600"/>
            <a:ext cx="4799013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Content Placeholder 3"/>
          <p:cNvSpPr txBox="1">
            <a:spLocks/>
          </p:cNvSpPr>
          <p:nvPr/>
        </p:nvSpPr>
        <p:spPr bwMode="auto">
          <a:xfrm>
            <a:off x="-76200" y="6099549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spcBef>
                <a:spcPct val="20000"/>
              </a:spcBef>
            </a:pPr>
            <a:r>
              <a:rPr lang="en-US" sz="1400" dirty="0">
                <a:solidFill>
                  <a:schemeClr val="bg1"/>
                </a:solidFill>
                <a:latin typeface="Century Gothic" charset="0"/>
              </a:rPr>
              <a:t>	</a:t>
            </a:r>
            <a:r>
              <a:rPr lang="en-US" sz="1200" dirty="0">
                <a:solidFill>
                  <a:schemeClr val="bg1"/>
                </a:solidFill>
                <a:latin typeface="Century Gothic" charset="0"/>
              </a:rPr>
              <a:t>Oregon students share their stories of bullying to their legislators in support of the Safe Schools Act</a:t>
            </a:r>
          </a:p>
          <a:p>
            <a:pPr lvl="1" eaLnBrk="1" hangingPunct="1">
              <a:spcBef>
                <a:spcPct val="20000"/>
              </a:spcBef>
              <a:buFont typeface="Arial" charset="0"/>
              <a:buNone/>
            </a:pPr>
            <a:endParaRPr lang="en-US" dirty="0">
              <a:solidFill>
                <a:schemeClr val="bg1"/>
              </a:solidFill>
              <a:latin typeface="Century Gothic" charset="0"/>
            </a:endParaRPr>
          </a:p>
        </p:txBody>
      </p:sp>
      <p:sp>
        <p:nvSpPr>
          <p:cNvPr id="43011" name="Rectangle 7"/>
          <p:cNvSpPr>
            <a:spLocks noChangeArrowheads="1"/>
          </p:cNvSpPr>
          <p:nvPr/>
        </p:nvSpPr>
        <p:spPr bwMode="auto">
          <a:xfrm>
            <a:off x="228600" y="1555750"/>
            <a:ext cx="76200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lvl="4"/>
            <a:r>
              <a:rPr lang="en-US" sz="2400" dirty="0">
                <a:solidFill>
                  <a:schemeClr val="bg1"/>
                </a:solidFill>
              </a:rPr>
              <a:t>Each school must identify a point person for reporting bullying, and a uniform system for reporting &amp; investigation.</a:t>
            </a:r>
          </a:p>
        </p:txBody>
      </p:sp>
      <p:sp>
        <p:nvSpPr>
          <p:cNvPr id="43012" name="Rectangle 8"/>
          <p:cNvSpPr>
            <a:spLocks noChangeArrowheads="1"/>
          </p:cNvSpPr>
          <p:nvPr/>
        </p:nvSpPr>
        <p:spPr bwMode="auto">
          <a:xfrm>
            <a:off x="5334000" y="2938463"/>
            <a:ext cx="35814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lvl="4"/>
            <a:r>
              <a:rPr lang="en-US" sz="2400" dirty="0">
                <a:solidFill>
                  <a:srgbClr val="000000"/>
                </a:solidFill>
              </a:rPr>
              <a:t>Schools must communicate their anti-bullying policy to students, faculty, staff, parents and the community.</a:t>
            </a:r>
          </a:p>
        </p:txBody>
      </p:sp>
      <p:sp>
        <p:nvSpPr>
          <p:cNvPr id="43013" name="Rectangle 9"/>
          <p:cNvSpPr>
            <a:spLocks noChangeArrowheads="1"/>
          </p:cNvSpPr>
          <p:nvPr/>
        </p:nvSpPr>
        <p:spPr bwMode="auto">
          <a:xfrm>
            <a:off x="3963081" y="507250"/>
            <a:ext cx="4463206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46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Implementation</a:t>
            </a:r>
            <a:endParaRPr lang="en-US" sz="4600" dirty="0">
              <a:solidFill>
                <a:schemeClr val="bg2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57200" y="286217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(3) Human Sexuality Education</a:t>
            </a:r>
            <a:endParaRPr lang="en-US" sz="4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9154" name="Content Placeholder 3"/>
          <p:cNvSpPr>
            <a:spLocks noGrp="1"/>
          </p:cNvSpPr>
          <p:nvPr>
            <p:ph idx="1"/>
          </p:nvPr>
        </p:nvSpPr>
        <p:spPr>
          <a:xfrm>
            <a:off x="843761" y="1591023"/>
            <a:ext cx="3942228" cy="452628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30000"/>
              </a:spcBef>
            </a:pPr>
            <a:r>
              <a:rPr lang="en-US" sz="2800" dirty="0" smtClean="0">
                <a:solidFill>
                  <a:schemeClr val="bg1"/>
                </a:solidFill>
              </a:rPr>
              <a:t>Public </a:t>
            </a:r>
            <a:r>
              <a:rPr lang="en-US" sz="2800" dirty="0">
                <a:solidFill>
                  <a:schemeClr val="bg1"/>
                </a:solidFill>
              </a:rPr>
              <a:t>school districts must provide age-appropriate sex education courses in all K-12 schools.</a:t>
            </a:r>
          </a:p>
          <a:p>
            <a:pPr>
              <a:spcBef>
                <a:spcPct val="30000"/>
              </a:spcBef>
            </a:pPr>
            <a:r>
              <a:rPr lang="en-US" sz="2800" dirty="0">
                <a:solidFill>
                  <a:schemeClr val="bg1"/>
                </a:solidFill>
              </a:rPr>
              <a:t>Comprehensive sexuality education promotes delaying sex, </a:t>
            </a:r>
            <a:r>
              <a:rPr lang="en-US" sz="2800" dirty="0" smtClean="0">
                <a:solidFill>
                  <a:schemeClr val="bg1"/>
                </a:solidFill>
              </a:rPr>
              <a:t>but </a:t>
            </a:r>
            <a:r>
              <a:rPr lang="en-US" sz="2800" dirty="0">
                <a:solidFill>
                  <a:schemeClr val="bg1"/>
                </a:solidFill>
              </a:rPr>
              <a:t>also includes information on contraceptives and STI prevention.</a:t>
            </a:r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087" y="2132699"/>
            <a:ext cx="2400300" cy="33909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LGBTQ Inclusive Sex Ed</a:t>
            </a:r>
            <a:endParaRPr lang="en-US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1202" name="Rectangle 3"/>
          <p:cNvSpPr>
            <a:spLocks noGrp="1"/>
          </p:cNvSpPr>
          <p:nvPr>
            <p:ph idx="1"/>
          </p:nvPr>
        </p:nvSpPr>
        <p:spPr>
          <a:xfrm>
            <a:off x="294522" y="1431402"/>
            <a:ext cx="8392278" cy="719721"/>
          </a:xfrm>
        </p:spPr>
        <p:txBody>
          <a:bodyPr>
            <a:normAutofit/>
          </a:bodyPr>
          <a:lstStyle/>
          <a:p>
            <a:pPr marL="0" indent="0">
              <a:spcBef>
                <a:spcPct val="30000"/>
              </a:spcBef>
              <a:buFont typeface="Arial" charset="0"/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From the DOE’s Comprehensive Sexuality Advocacy Kit (2012):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088" y="5318917"/>
            <a:ext cx="6792423" cy="119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8092" y="2328895"/>
            <a:ext cx="2948215" cy="1200329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“Describe gender roles, gender identity, and sexual orientation within healthy sexuality”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>
            <a:stCxn id="3" idx="3"/>
          </p:cNvCxnSpPr>
          <p:nvPr/>
        </p:nvCxnSpPr>
        <p:spPr>
          <a:xfrm>
            <a:off x="3626307" y="2929060"/>
            <a:ext cx="1306943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74697" y="2467395"/>
            <a:ext cx="3512103" cy="923330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“Advocate for school policies and programs that promote dignity and respect for all”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092" y="3805712"/>
            <a:ext cx="2948215" cy="1200329"/>
          </a:xfrm>
          <a:prstGeom prst="rect">
            <a:avLst/>
          </a:prstGeom>
          <a:solidFill>
            <a:srgbClr val="E8B7B7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“Differentiate between biological sex, sexual orientation, and gender identity and expression”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626307" y="4406388"/>
            <a:ext cx="1306943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74697" y="3667724"/>
            <a:ext cx="3512103" cy="147732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“Analyze the influence of friends, family, media, society, and culture on the expression of gender, sexual orientation, and identity ”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98979" y="1956732"/>
            <a:ext cx="138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245330" y="1956732"/>
            <a:ext cx="138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 and Apply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alibri" charset="0"/>
              </a:rPr>
              <a:t>Is </a:t>
            </a:r>
            <a:r>
              <a:rPr lang="en-US" dirty="0">
                <a:solidFill>
                  <a:schemeClr val="bg1"/>
                </a:solidFill>
                <a:latin typeface="Calibri" charset="0"/>
              </a:rPr>
              <a:t>anyone willing to share an experience where you wished </a:t>
            </a:r>
            <a:r>
              <a:rPr lang="en-US" dirty="0" smtClean="0">
                <a:solidFill>
                  <a:schemeClr val="bg1"/>
                </a:solidFill>
                <a:latin typeface="Calibri" charset="0"/>
              </a:rPr>
              <a:t>you’</a:t>
            </a:r>
            <a:r>
              <a:rPr lang="en-US" altLang="ja-JP" dirty="0" smtClean="0">
                <a:solidFill>
                  <a:schemeClr val="bg1"/>
                </a:solidFill>
                <a:latin typeface="Calibri" charset="0"/>
              </a:rPr>
              <a:t>d </a:t>
            </a:r>
            <a:r>
              <a:rPr lang="en-US" altLang="ja-JP" dirty="0">
                <a:solidFill>
                  <a:schemeClr val="bg1"/>
                </a:solidFill>
                <a:latin typeface="Calibri" charset="0"/>
              </a:rPr>
              <a:t>had knowledge of these laws?</a:t>
            </a:r>
          </a:p>
          <a:p>
            <a:r>
              <a:rPr lang="en-US" dirty="0">
                <a:solidFill>
                  <a:schemeClr val="bg1"/>
                </a:solidFill>
                <a:latin typeface="Calibri" charset="0"/>
              </a:rPr>
              <a:t>Is anyone willing to share an experience where you have benefited from the protections that these laws offer?</a:t>
            </a:r>
          </a:p>
          <a:p>
            <a:r>
              <a:rPr lang="en-US" dirty="0">
                <a:solidFill>
                  <a:schemeClr val="bg1"/>
                </a:solidFill>
                <a:latin typeface="Calibri" charset="0"/>
              </a:rPr>
              <a:t>Is anyone willing to voice a commitment to action as a result of learning about these laws</a:t>
            </a:r>
            <a:r>
              <a:rPr lang="en-US" dirty="0" smtClean="0">
                <a:solidFill>
                  <a:schemeClr val="bg1"/>
                </a:solidFill>
                <a:latin typeface="Calibri" charset="0"/>
              </a:rPr>
              <a:t>?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947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Activity: Where Do I Stand?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Respond to statements by moving to a spot that illustrates where you are on the “strongly agree”/”strongly disagree” spectrum</a:t>
            </a:r>
          </a:p>
          <a:p>
            <a:r>
              <a:rPr lang="en-US" dirty="0" smtClean="0"/>
              <a:t>Focus on silent reflection and observation of colleagues (i.e., no cross-talk, commenting, side conversations during activity)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428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statements were the easiest to respond to? The hardest?</a:t>
            </a:r>
          </a:p>
          <a:p>
            <a:r>
              <a:rPr lang="en-US" dirty="0" smtClean="0"/>
              <a:t>Did the group’s overall response to any of the questions surprise you? If so, which ones and why?</a:t>
            </a:r>
          </a:p>
          <a:p>
            <a:r>
              <a:rPr lang="en-US" dirty="0"/>
              <a:t>Did you change your mind about any of the issues raised in this exercise as a result of your peers’ responses? If so, how did your opinion change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304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01270" y="418148"/>
            <a:ext cx="8229600" cy="57484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After participating in this activity, what impact do you think expressions like “that’s so gay” and “no homo” and terms like “faggot” and “dyke” have on others?</a:t>
            </a:r>
          </a:p>
          <a:p>
            <a:r>
              <a:rPr lang="en-US" dirty="0" smtClean="0"/>
              <a:t>Do you think that what you learned today will change your attitude/behavior at all?</a:t>
            </a:r>
          </a:p>
          <a:p>
            <a:r>
              <a:rPr lang="en-US" dirty="0" smtClean="0"/>
              <a:t>What do you think it would take to limit or curb the use of expressions like “that’s so gay” among your peers?</a:t>
            </a:r>
          </a:p>
          <a:p>
            <a:pPr marL="0" indent="0">
              <a:buNone/>
            </a:pPr>
            <a:endParaRPr lang="en-US" i="1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000000"/>
                </a:solidFill>
              </a:rPr>
              <a:t>Comments/reflections about doing this activity with your adolescent students</a:t>
            </a:r>
            <a:endParaRPr lang="en-US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85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&amp;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</a:p>
          <a:p>
            <a:endParaRPr lang="en-US" dirty="0"/>
          </a:p>
          <a:p>
            <a:r>
              <a:rPr lang="en-US" dirty="0" smtClean="0"/>
              <a:t>Audrey’s contact info: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alingley@pdx.edu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Fall gathering for GSE Queer Straight Alliance:  Saturday, Nov. </a:t>
            </a:r>
            <a:r>
              <a:rPr lang="en-US" smtClean="0"/>
              <a:t>8, </a:t>
            </a:r>
            <a:r>
              <a:rPr lang="en-US" dirty="0" smtClean="0"/>
              <a:t>11:00 AM at Kerns Kitchen. Contact Olivia Murray for more info: </a:t>
            </a:r>
            <a:r>
              <a:rPr lang="en-US" dirty="0" err="1" smtClean="0"/>
              <a:t>omurray@pdx.edu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321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</a:p>
          <a:p>
            <a:pPr lvl="1"/>
            <a:r>
              <a:rPr lang="en-US" dirty="0" smtClean="0"/>
              <a:t>Name, Preferred Pronoun, Burning Question</a:t>
            </a:r>
          </a:p>
          <a:p>
            <a:r>
              <a:rPr lang="en-US" dirty="0" smtClean="0"/>
              <a:t>Vocab/Concepts</a:t>
            </a:r>
          </a:p>
          <a:p>
            <a:r>
              <a:rPr lang="en-US" dirty="0" smtClean="0"/>
              <a:t>Experiences of LGBTQ youth in Oregon</a:t>
            </a:r>
          </a:p>
          <a:p>
            <a:r>
              <a:rPr lang="en-US" dirty="0" smtClean="0"/>
              <a:t>Relevant legislation</a:t>
            </a:r>
          </a:p>
          <a:p>
            <a:r>
              <a:rPr lang="en-US" dirty="0" smtClean="0"/>
              <a:t>Activity with HS students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58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Genderbread-2.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346"/>
            <a:ext cx="9144000" cy="5917474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33672" y="4946617"/>
            <a:ext cx="1102794" cy="1472203"/>
          </a:xfrm>
          <a:prstGeom prst="round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85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Genderbread-2.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346"/>
            <a:ext cx="9144000" cy="5917474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33672" y="4946617"/>
            <a:ext cx="1102794" cy="1472203"/>
          </a:xfrm>
          <a:prstGeom prst="round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nut 6"/>
          <p:cNvSpPr/>
          <p:nvPr/>
        </p:nvSpPr>
        <p:spPr>
          <a:xfrm>
            <a:off x="5530679" y="1036115"/>
            <a:ext cx="2289133" cy="584905"/>
          </a:xfrm>
          <a:prstGeom prst="donut">
            <a:avLst>
              <a:gd name="adj" fmla="val 8053"/>
            </a:avLst>
          </a:prstGeom>
          <a:solidFill>
            <a:srgbClr val="FF0000"/>
          </a:solidFill>
          <a:ln w="31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5530679" y="2276761"/>
            <a:ext cx="2289133" cy="584905"/>
          </a:xfrm>
          <a:prstGeom prst="donut">
            <a:avLst>
              <a:gd name="adj" fmla="val 8053"/>
            </a:avLst>
          </a:prstGeom>
          <a:solidFill>
            <a:srgbClr val="FF0000"/>
          </a:solidFill>
          <a:ln w="31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5403064" y="3617677"/>
            <a:ext cx="2289133" cy="584905"/>
          </a:xfrm>
          <a:prstGeom prst="donut">
            <a:avLst>
              <a:gd name="adj" fmla="val 8053"/>
            </a:avLst>
          </a:prstGeom>
          <a:solidFill>
            <a:srgbClr val="FF0000"/>
          </a:solidFill>
          <a:ln w="31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onut 11"/>
          <p:cNvSpPr/>
          <p:nvPr/>
        </p:nvSpPr>
        <p:spPr>
          <a:xfrm>
            <a:off x="5403064" y="4919181"/>
            <a:ext cx="2289133" cy="584905"/>
          </a:xfrm>
          <a:prstGeom prst="donut">
            <a:avLst>
              <a:gd name="adj" fmla="val 8053"/>
            </a:avLst>
          </a:prstGeom>
          <a:solidFill>
            <a:srgbClr val="FF0000"/>
          </a:solidFill>
          <a:ln w="31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24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9" t="24890" r="5556" b="25290"/>
          <a:stretch/>
        </p:blipFill>
        <p:spPr bwMode="auto">
          <a:xfrm>
            <a:off x="762000" y="304062"/>
            <a:ext cx="7651750" cy="571865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le 4"/>
          <p:cNvSpPr>
            <a:spLocks noGrp="1"/>
          </p:cNvSpPr>
          <p:nvPr>
            <p:ph type="title"/>
          </p:nvPr>
        </p:nvSpPr>
        <p:spPr>
          <a:xfrm>
            <a:off x="368153" y="5600700"/>
            <a:ext cx="8927710" cy="1143000"/>
          </a:xfrm>
        </p:spPr>
        <p:txBody>
          <a:bodyPr>
            <a:normAutofit/>
          </a:bodyPr>
          <a:lstStyle/>
          <a:p>
            <a:pPr marL="457200" indent="-457200" algn="l"/>
            <a:r>
              <a:rPr lang="en-US" sz="1600" dirty="0" err="1">
                <a:solidFill>
                  <a:schemeClr val="bg1"/>
                </a:solidFill>
                <a:latin typeface="+mn-lt"/>
                <a:cs typeface="Segoe UI" charset="0"/>
              </a:rPr>
              <a:t>Kosciw</a:t>
            </a:r>
            <a:r>
              <a:rPr lang="en-US" sz="1600" dirty="0">
                <a:solidFill>
                  <a:schemeClr val="bg1"/>
                </a:solidFill>
                <a:latin typeface="+mn-lt"/>
                <a:cs typeface="Segoe UI" charset="0"/>
              </a:rPr>
              <a:t>, J. G., </a:t>
            </a:r>
            <a:r>
              <a:rPr lang="en-US" sz="1600" dirty="0" err="1">
                <a:solidFill>
                  <a:schemeClr val="bg1"/>
                </a:solidFill>
                <a:latin typeface="+mn-lt"/>
                <a:cs typeface="Segoe UI" charset="0"/>
              </a:rPr>
              <a:t>Greytak</a:t>
            </a:r>
            <a:r>
              <a:rPr lang="en-US" sz="1600" dirty="0">
                <a:solidFill>
                  <a:schemeClr val="bg1"/>
                </a:solidFill>
                <a:latin typeface="+mn-lt"/>
                <a:cs typeface="Segoe UI" charset="0"/>
              </a:rPr>
              <a:t>, E. A., </a:t>
            </a:r>
            <a:r>
              <a:rPr lang="en-US" sz="1600" dirty="0" err="1">
                <a:solidFill>
                  <a:schemeClr val="bg1"/>
                </a:solidFill>
                <a:latin typeface="+mn-lt"/>
                <a:cs typeface="Segoe UI" charset="0"/>
              </a:rPr>
              <a:t>Bartkiewicz</a:t>
            </a:r>
            <a:r>
              <a:rPr lang="en-US" sz="1600" dirty="0">
                <a:solidFill>
                  <a:schemeClr val="bg1"/>
                </a:solidFill>
                <a:latin typeface="+mn-lt"/>
                <a:cs typeface="Segoe UI" charset="0"/>
              </a:rPr>
              <a:t>, M. J., </a:t>
            </a:r>
            <a:r>
              <a:rPr lang="en-US" sz="1600" dirty="0" err="1">
                <a:solidFill>
                  <a:schemeClr val="bg1"/>
                </a:solidFill>
                <a:latin typeface="+mn-lt"/>
                <a:cs typeface="Segoe UI" charset="0"/>
              </a:rPr>
              <a:t>Boesen</a:t>
            </a:r>
            <a:r>
              <a:rPr lang="en-US" sz="1600" dirty="0">
                <a:solidFill>
                  <a:schemeClr val="bg1"/>
                </a:solidFill>
                <a:latin typeface="+mn-lt"/>
                <a:cs typeface="Segoe UI" charset="0"/>
              </a:rPr>
              <a:t>, M. J., &amp; Palmer, N. A. (2012). </a:t>
            </a:r>
            <a:r>
              <a:rPr lang="en-US" sz="1600" i="1" dirty="0">
                <a:solidFill>
                  <a:schemeClr val="bg1"/>
                </a:solidFill>
                <a:latin typeface="+mn-lt"/>
                <a:cs typeface="Segoe UI" charset="0"/>
              </a:rPr>
              <a:t>The 2011 National School Climate Survey: The experiences of lesbian, gay, bisexual and transgender youth in our </a:t>
            </a:r>
            <a:r>
              <a:rPr lang="en-US" sz="1600" i="1" dirty="0" smtClean="0">
                <a:solidFill>
                  <a:schemeClr val="bg1"/>
                </a:solidFill>
                <a:latin typeface="+mn-lt"/>
                <a:cs typeface="Segoe UI" charset="0"/>
              </a:rPr>
              <a:t>nation’s </a:t>
            </a:r>
            <a:r>
              <a:rPr lang="en-US" altLang="ja-JP" sz="1600" i="1" dirty="0" smtClean="0">
                <a:solidFill>
                  <a:schemeClr val="bg1"/>
                </a:solidFill>
                <a:latin typeface="+mn-lt"/>
                <a:cs typeface="Segoe UI" charset="0"/>
              </a:rPr>
              <a:t> </a:t>
            </a:r>
            <a:r>
              <a:rPr lang="en-US" altLang="ja-JP" sz="1600" i="1" dirty="0">
                <a:solidFill>
                  <a:schemeClr val="bg1"/>
                </a:solidFill>
                <a:latin typeface="+mn-lt"/>
                <a:cs typeface="Segoe UI" charset="0"/>
              </a:rPr>
              <a:t>schools</a:t>
            </a:r>
            <a:r>
              <a:rPr lang="en-US" altLang="ja-JP" sz="1600" dirty="0">
                <a:solidFill>
                  <a:schemeClr val="bg1"/>
                </a:solidFill>
                <a:latin typeface="+mn-lt"/>
                <a:cs typeface="Segoe UI" charset="0"/>
              </a:rPr>
              <a:t>.  </a:t>
            </a:r>
            <a:r>
              <a:rPr lang="en-US" altLang="ja-JP" sz="1600" dirty="0" smtClean="0">
                <a:solidFill>
                  <a:schemeClr val="bg1"/>
                </a:solidFill>
                <a:latin typeface="+mn-lt"/>
                <a:cs typeface="Segoe UI" charset="0"/>
              </a:rPr>
              <a:t>New </a:t>
            </a:r>
            <a:r>
              <a:rPr lang="en-US" altLang="ja-JP" sz="1600" dirty="0">
                <a:solidFill>
                  <a:schemeClr val="bg1"/>
                </a:solidFill>
                <a:latin typeface="+mn-lt"/>
                <a:cs typeface="Segoe UI" charset="0"/>
              </a:rPr>
              <a:t>York: GLSEN.</a:t>
            </a:r>
            <a:endParaRPr lang="en-US" sz="1600" dirty="0">
              <a:solidFill>
                <a:schemeClr val="bg1"/>
              </a:solidFill>
              <a:latin typeface="+mn-lt"/>
              <a:cs typeface="Segoe U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9" t="23316" r="3333" b="24446"/>
          <a:stretch/>
        </p:blipFill>
        <p:spPr bwMode="auto">
          <a:xfrm>
            <a:off x="914400" y="252130"/>
            <a:ext cx="7543800" cy="5611429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4"/>
          <p:cNvSpPr txBox="1">
            <a:spLocks/>
          </p:cNvSpPr>
          <p:nvPr/>
        </p:nvSpPr>
        <p:spPr>
          <a:xfrm>
            <a:off x="457200" y="5552335"/>
            <a:ext cx="892771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lvl1pPr marL="54864" algn="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457200" indent="-457200" algn="l"/>
            <a:r>
              <a:rPr lang="en-US" sz="1600" dirty="0" err="1" smtClean="0">
                <a:solidFill>
                  <a:schemeClr val="bg1"/>
                </a:solidFill>
                <a:latin typeface="+mn-lt"/>
                <a:cs typeface="Segoe UI" charset="0"/>
              </a:rPr>
              <a:t>Kosciw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Segoe UI" charset="0"/>
              </a:rPr>
              <a:t>, J. G.,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  <a:cs typeface="Segoe UI" charset="0"/>
              </a:rPr>
              <a:t>Greytak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Segoe UI" charset="0"/>
              </a:rPr>
              <a:t>, E. A.,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  <a:cs typeface="Segoe UI" charset="0"/>
              </a:rPr>
              <a:t>Bartkiewicz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Segoe UI" charset="0"/>
              </a:rPr>
              <a:t>, M. J.,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  <a:cs typeface="Segoe UI" charset="0"/>
              </a:rPr>
              <a:t>Boesen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Segoe UI" charset="0"/>
              </a:rPr>
              <a:t>, M. J., &amp; Palmer, N. A. (2012). </a:t>
            </a:r>
            <a:r>
              <a:rPr lang="en-US" sz="1600" i="1" dirty="0" smtClean="0">
                <a:solidFill>
                  <a:schemeClr val="bg1"/>
                </a:solidFill>
                <a:latin typeface="+mn-lt"/>
                <a:cs typeface="Segoe UI" charset="0"/>
              </a:rPr>
              <a:t>The 2011 National School Climate Survey: The experiences of lesbian, gay, bisexual and transgender youth in our nation’s </a:t>
            </a:r>
            <a:r>
              <a:rPr lang="en-US" altLang="ja-JP" sz="1600" i="1" dirty="0" smtClean="0">
                <a:solidFill>
                  <a:schemeClr val="bg1"/>
                </a:solidFill>
                <a:latin typeface="+mn-lt"/>
                <a:cs typeface="Segoe UI" charset="0"/>
              </a:rPr>
              <a:t> schools</a:t>
            </a:r>
            <a:r>
              <a:rPr lang="en-US" altLang="ja-JP" sz="1600" dirty="0" smtClean="0">
                <a:solidFill>
                  <a:schemeClr val="bg1"/>
                </a:solidFill>
                <a:latin typeface="+mn-lt"/>
                <a:cs typeface="Segoe UI" charset="0"/>
              </a:rPr>
              <a:t>.  New York: GLSEN.</a:t>
            </a:r>
            <a:endParaRPr lang="en-US" sz="1600" dirty="0">
              <a:solidFill>
                <a:schemeClr val="bg1"/>
              </a:solidFill>
              <a:latin typeface="+mn-lt"/>
              <a:cs typeface="Segoe U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-304800" y="236345"/>
            <a:ext cx="9144000" cy="12493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Legislation in Oregon</a:t>
            </a:r>
            <a:endParaRPr lang="en-US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276115" y="1752600"/>
            <a:ext cx="8706817" cy="34591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Oregon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Equality</a:t>
            </a:r>
            <a:r>
              <a:rPr lang="en-US" dirty="0">
                <a:solidFill>
                  <a:schemeClr val="bg1"/>
                </a:solidFill>
              </a:rPr>
              <a:t> Act </a:t>
            </a:r>
            <a:r>
              <a:rPr lang="en-US" sz="2400" dirty="0">
                <a:solidFill>
                  <a:schemeClr val="bg1"/>
                </a:solidFill>
              </a:rPr>
              <a:t>(2007)</a:t>
            </a:r>
          </a:p>
          <a:p>
            <a:r>
              <a:rPr lang="en-US" dirty="0">
                <a:solidFill>
                  <a:schemeClr val="bg1"/>
                </a:solidFill>
              </a:rPr>
              <a:t>Oregon </a:t>
            </a:r>
            <a:r>
              <a:rPr lang="en-US" dirty="0">
                <a:solidFill>
                  <a:srgbClr val="9D3232"/>
                </a:solidFill>
              </a:rPr>
              <a:t>Safe Schools </a:t>
            </a:r>
            <a:r>
              <a:rPr lang="en-US" dirty="0">
                <a:solidFill>
                  <a:schemeClr val="bg1"/>
                </a:solidFill>
              </a:rPr>
              <a:t>Act </a:t>
            </a:r>
            <a:r>
              <a:rPr lang="en-US" sz="2400" dirty="0">
                <a:solidFill>
                  <a:schemeClr val="bg1"/>
                </a:solidFill>
              </a:rPr>
              <a:t>(2009)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Comprehensive Human </a:t>
            </a:r>
            <a:r>
              <a:rPr lang="en-US" dirty="0">
                <a:solidFill>
                  <a:srgbClr val="9D3232"/>
                </a:solidFill>
              </a:rPr>
              <a:t>Sexuality </a:t>
            </a:r>
            <a:r>
              <a:rPr lang="en-US" dirty="0" smtClean="0">
                <a:solidFill>
                  <a:srgbClr val="9D3232"/>
                </a:solidFill>
              </a:rPr>
              <a:t>Education </a:t>
            </a:r>
          </a:p>
          <a:p>
            <a:pPr marL="411480" lvl="1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2009; revised 2012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7651" name="Picture 4" descr="youth makings signs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810000"/>
            <a:ext cx="368300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(1) The Equality Act</a:t>
            </a:r>
            <a:endParaRPr lang="en-US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4724400" y="2438400"/>
            <a:ext cx="44196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600" dirty="0">
                <a:solidFill>
                  <a:schemeClr val="bg1"/>
                </a:solidFill>
                <a:latin typeface="Century Gothic" charset="0"/>
              </a:rPr>
              <a:t>	</a:t>
            </a:r>
            <a:r>
              <a:rPr lang="en-US" sz="2600" dirty="0">
                <a:solidFill>
                  <a:schemeClr val="bg1"/>
                </a:solidFill>
                <a:latin typeface="+mn-lt"/>
              </a:rPr>
              <a:t>Bans </a:t>
            </a:r>
            <a:r>
              <a:rPr lang="en-US" sz="2600" b="1" dirty="0">
                <a:solidFill>
                  <a:schemeClr val="bg1"/>
                </a:solidFill>
                <a:latin typeface="+mn-lt"/>
              </a:rPr>
              <a:t>discrimination </a:t>
            </a:r>
            <a:r>
              <a:rPr lang="en-US" sz="2600" dirty="0">
                <a:solidFill>
                  <a:schemeClr val="bg1"/>
                </a:solidFill>
                <a:latin typeface="+mn-lt"/>
              </a:rPr>
              <a:t>based on sexual orientation and gender identity in public education (K-12 and post-secondary), housing, employment and public accommodations.</a:t>
            </a:r>
          </a:p>
          <a:p>
            <a:pPr eaLnBrk="1" hangingPunct="1">
              <a:spcBef>
                <a:spcPct val="20000"/>
              </a:spcBef>
            </a:pPr>
            <a:endParaRPr lang="en-US" sz="2600" dirty="0">
              <a:solidFill>
                <a:schemeClr val="bg1"/>
              </a:solidFill>
              <a:latin typeface="Century Gothic" charset="0"/>
            </a:endParaRPr>
          </a:p>
        </p:txBody>
      </p:sp>
      <p:pic>
        <p:nvPicPr>
          <p:cNvPr id="30723" name="Picture 3" descr="YSR sign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28235"/>
            <a:ext cx="4470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The Equality Act includes…</a:t>
            </a:r>
            <a:endParaRPr lang="en-US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4818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500"/>
              </a:spcBef>
            </a:pPr>
            <a:r>
              <a:rPr lang="en-US" sz="3000" dirty="0">
                <a:solidFill>
                  <a:schemeClr val="bg1"/>
                </a:solidFill>
              </a:rPr>
              <a:t>Hiring and staffing</a:t>
            </a:r>
          </a:p>
          <a:p>
            <a:pPr eaLnBrk="1" hangingPunct="1">
              <a:spcBef>
                <a:spcPts val="1500"/>
              </a:spcBef>
            </a:pPr>
            <a:r>
              <a:rPr lang="en-US" sz="3000" dirty="0">
                <a:solidFill>
                  <a:schemeClr val="bg1"/>
                </a:solidFill>
              </a:rPr>
              <a:t>Treatment of students, staff and faculty</a:t>
            </a:r>
          </a:p>
          <a:p>
            <a:pPr eaLnBrk="1" hangingPunct="1">
              <a:spcBef>
                <a:spcPts val="1500"/>
              </a:spcBef>
            </a:pPr>
            <a:r>
              <a:rPr lang="en-US" sz="3000" dirty="0">
                <a:solidFill>
                  <a:schemeClr val="bg1"/>
                </a:solidFill>
              </a:rPr>
              <a:t>Dorms and housing</a:t>
            </a:r>
          </a:p>
          <a:p>
            <a:pPr eaLnBrk="1" hangingPunct="1">
              <a:buFont typeface="Arial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6668" y="3788238"/>
            <a:ext cx="8049704" cy="19389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Discrimination based on sexual orientation and/or gender identity is prohibited.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Foundry">
  <a:themeElements>
    <a:clrScheme name="Formal">
      <a:dk1>
        <a:srgbClr val="534239"/>
      </a:dk1>
      <a:lt1>
        <a:srgbClr val="FFFFFF"/>
      </a:lt1>
      <a:dk2>
        <a:srgbClr val="3D3A48"/>
      </a:dk2>
      <a:lt2>
        <a:srgbClr val="E1DFD1"/>
      </a:lt2>
      <a:accent1>
        <a:srgbClr val="907F76"/>
      </a:accent1>
      <a:accent2>
        <a:srgbClr val="A46645"/>
      </a:accent2>
      <a:accent3>
        <a:srgbClr val="CD9C47"/>
      </a:accent3>
      <a:accent4>
        <a:srgbClr val="9A92CD"/>
      </a:accent4>
      <a:accent5>
        <a:srgbClr val="7D639B"/>
      </a:accent5>
      <a:accent6>
        <a:srgbClr val="733678"/>
      </a:accent6>
      <a:hlink>
        <a:srgbClr val="A84914"/>
      </a:hlink>
      <a:folHlink>
        <a:srgbClr val="B25672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1534</TotalTime>
  <Words>1301</Words>
  <Application>Microsoft Macintosh PowerPoint</Application>
  <PresentationFormat>On-screen Show (4:3)</PresentationFormat>
  <Paragraphs>107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1_Foundry</vt:lpstr>
      <vt:lpstr>LGBTQ  Advocacy in Education </vt:lpstr>
      <vt:lpstr>Overview</vt:lpstr>
      <vt:lpstr>PowerPoint Presentation</vt:lpstr>
      <vt:lpstr>PowerPoint Presentation</vt:lpstr>
      <vt:lpstr>Kosciw, J. G., Greytak, E. A., Bartkiewicz, M. J., Boesen, M. J., &amp; Palmer, N. A. (2012). The 2011 National School Climate Survey: The experiences of lesbian, gay, bisexual and transgender youth in our nation’s  schools.  New York: GLSEN.</vt:lpstr>
      <vt:lpstr>PowerPoint Presentation</vt:lpstr>
      <vt:lpstr>Legislation in Oregon</vt:lpstr>
      <vt:lpstr>(1) The Equality Act</vt:lpstr>
      <vt:lpstr>The Equality Act includes…</vt:lpstr>
      <vt:lpstr>(2) The Safe Schools Act</vt:lpstr>
      <vt:lpstr>PowerPoint Presentation</vt:lpstr>
      <vt:lpstr>(3) Human Sexuality Education</vt:lpstr>
      <vt:lpstr>LGBTQ Inclusive Sex Ed</vt:lpstr>
      <vt:lpstr>Reflect and Apply</vt:lpstr>
      <vt:lpstr>Activity: Where Do I Stand?</vt:lpstr>
      <vt:lpstr>Debrief Questions</vt:lpstr>
      <vt:lpstr>PowerPoint Presentation</vt:lpstr>
      <vt:lpstr>Q &amp; 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for 2/25</dc:title>
  <dc:creator>Audrey Lingley</dc:creator>
  <cp:lastModifiedBy>Audrey Lingley</cp:lastModifiedBy>
  <cp:revision>77</cp:revision>
  <dcterms:created xsi:type="dcterms:W3CDTF">2014-02-24T23:37:54Z</dcterms:created>
  <dcterms:modified xsi:type="dcterms:W3CDTF">2014-09-04T03:36:15Z</dcterms:modified>
</cp:coreProperties>
</file>