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14.xml" ContentType="application/vnd.openxmlformats-officedocument.presentationml.notesSlide+xml"/>
  <Default Extension="xls" ContentType="application/vnd.ms-exce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theme/theme3.xml" ContentType="application/vnd.openxmlformats-officedocument.theme+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15.xml" ContentType="application/vnd.openxmlformats-officedocument.presentationml.notesSlide+xml"/>
  <Override PartName="/ppt/notesSlides/notesSlide4.xml" ContentType="application/vnd.openxmlformats-officedocument.presentationml.notesSlide+xml"/>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Override PartName="/ppt/notesSlides/notesSlide12.xml" ContentType="application/vnd.openxmlformats-officedocument.presentationml.notesSlide+xml"/>
  <Default Extension="pict" ContentType="image/pict"/>
  <Override PartName="/ppt/notesSlides/notesSlide6.xml" ContentType="application/vnd.openxmlformats-officedocument.presentationml.notes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vml" ContentType="application/vnd.openxmlformats-officedocument.vmlDrawing"/>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707" r:id="rId1"/>
  </p:sldMasterIdLst>
  <p:notesMasterIdLst>
    <p:notesMasterId r:id="rId18"/>
  </p:notesMasterIdLst>
  <p:handoutMasterIdLst>
    <p:handoutMasterId r:id="rId19"/>
  </p:handoutMasterIdLst>
  <p:sldIdLst>
    <p:sldId id="278" r:id="rId2"/>
    <p:sldId id="279" r:id="rId3"/>
    <p:sldId id="258" r:id="rId4"/>
    <p:sldId id="259" r:id="rId5"/>
    <p:sldId id="260" r:id="rId6"/>
    <p:sldId id="261" r:id="rId7"/>
    <p:sldId id="289" r:id="rId8"/>
    <p:sldId id="277" r:id="rId9"/>
    <p:sldId id="291" r:id="rId10"/>
    <p:sldId id="282" r:id="rId11"/>
    <p:sldId id="283" r:id="rId12"/>
    <p:sldId id="287" r:id="rId13"/>
    <p:sldId id="284" r:id="rId14"/>
    <p:sldId id="280" r:id="rId15"/>
    <p:sldId id="281" r:id="rId16"/>
    <p:sldId id="269" r:id="rId1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omic Sans MS" pitchFamily="-111" charset="0"/>
        <a:ea typeface="+mn-ea"/>
        <a:cs typeface="+mn-cs"/>
      </a:defRPr>
    </a:lvl1pPr>
    <a:lvl2pPr marL="457200" algn="l" rtl="0" eaLnBrk="0" fontAlgn="base" hangingPunct="0">
      <a:spcBef>
        <a:spcPct val="0"/>
      </a:spcBef>
      <a:spcAft>
        <a:spcPct val="0"/>
      </a:spcAft>
      <a:defRPr kern="1200">
        <a:solidFill>
          <a:schemeClr val="tx1"/>
        </a:solidFill>
        <a:latin typeface="Comic Sans MS" pitchFamily="-111" charset="0"/>
        <a:ea typeface="+mn-ea"/>
        <a:cs typeface="+mn-cs"/>
      </a:defRPr>
    </a:lvl2pPr>
    <a:lvl3pPr marL="914400" algn="l" rtl="0" eaLnBrk="0" fontAlgn="base" hangingPunct="0">
      <a:spcBef>
        <a:spcPct val="0"/>
      </a:spcBef>
      <a:spcAft>
        <a:spcPct val="0"/>
      </a:spcAft>
      <a:defRPr kern="1200">
        <a:solidFill>
          <a:schemeClr val="tx1"/>
        </a:solidFill>
        <a:latin typeface="Comic Sans MS" pitchFamily="-111" charset="0"/>
        <a:ea typeface="+mn-ea"/>
        <a:cs typeface="+mn-cs"/>
      </a:defRPr>
    </a:lvl3pPr>
    <a:lvl4pPr marL="1371600" algn="l" rtl="0" eaLnBrk="0" fontAlgn="base" hangingPunct="0">
      <a:spcBef>
        <a:spcPct val="0"/>
      </a:spcBef>
      <a:spcAft>
        <a:spcPct val="0"/>
      </a:spcAft>
      <a:defRPr kern="1200">
        <a:solidFill>
          <a:schemeClr val="tx1"/>
        </a:solidFill>
        <a:latin typeface="Comic Sans MS" pitchFamily="-111" charset="0"/>
        <a:ea typeface="+mn-ea"/>
        <a:cs typeface="+mn-cs"/>
      </a:defRPr>
    </a:lvl4pPr>
    <a:lvl5pPr marL="1828800" algn="l" rtl="0" eaLnBrk="0" fontAlgn="base" hangingPunct="0">
      <a:spcBef>
        <a:spcPct val="0"/>
      </a:spcBef>
      <a:spcAft>
        <a:spcPct val="0"/>
      </a:spcAft>
      <a:defRPr kern="1200">
        <a:solidFill>
          <a:schemeClr val="tx1"/>
        </a:solidFill>
        <a:latin typeface="Comic Sans MS" pitchFamily="-111" charset="0"/>
        <a:ea typeface="+mn-ea"/>
        <a:cs typeface="+mn-cs"/>
      </a:defRPr>
    </a:lvl5pPr>
    <a:lvl6pPr marL="2286000" algn="l" defTabSz="457200" rtl="0" eaLnBrk="1" latinLnBrk="0" hangingPunct="1">
      <a:defRPr kern="1200">
        <a:solidFill>
          <a:schemeClr val="tx1"/>
        </a:solidFill>
        <a:latin typeface="Comic Sans MS" pitchFamily="-111" charset="0"/>
        <a:ea typeface="+mn-ea"/>
        <a:cs typeface="+mn-cs"/>
      </a:defRPr>
    </a:lvl6pPr>
    <a:lvl7pPr marL="2743200" algn="l" defTabSz="457200" rtl="0" eaLnBrk="1" latinLnBrk="0" hangingPunct="1">
      <a:defRPr kern="1200">
        <a:solidFill>
          <a:schemeClr val="tx1"/>
        </a:solidFill>
        <a:latin typeface="Comic Sans MS" pitchFamily="-111" charset="0"/>
        <a:ea typeface="+mn-ea"/>
        <a:cs typeface="+mn-cs"/>
      </a:defRPr>
    </a:lvl7pPr>
    <a:lvl8pPr marL="3200400" algn="l" defTabSz="457200" rtl="0" eaLnBrk="1" latinLnBrk="0" hangingPunct="1">
      <a:defRPr kern="1200">
        <a:solidFill>
          <a:schemeClr val="tx1"/>
        </a:solidFill>
        <a:latin typeface="Comic Sans MS" pitchFamily="-111" charset="0"/>
        <a:ea typeface="+mn-ea"/>
        <a:cs typeface="+mn-cs"/>
      </a:defRPr>
    </a:lvl8pPr>
    <a:lvl9pPr marL="3657600" algn="l" defTabSz="457200" rtl="0" eaLnBrk="1" latinLnBrk="0" hangingPunct="1">
      <a:defRPr kern="1200">
        <a:solidFill>
          <a:schemeClr val="tx1"/>
        </a:solidFill>
        <a:latin typeface="Comic Sans MS" pitchFamily="-111"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p:scale>
          <a:sx n="75" d="100"/>
          <a:sy n="75" d="100"/>
        </p:scale>
        <p:origin x="-1072" y="-5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4" d="100"/>
          <a:sy n="54" d="100"/>
        </p:scale>
        <p:origin x="-1146"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printerSettings" Target="printerSettings/printerSettings1.bin"/><Relationship Id="rId4" Type="http://schemas.openxmlformats.org/officeDocument/2006/relationships/slide" Target="slides/slide3.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24" Type="http://schemas.openxmlformats.org/officeDocument/2006/relationships/tableStyles" Target="tableStyles.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slide" Target="slides/slide16.xml"/><Relationship Id="rId19" Type="http://schemas.openxmlformats.org/officeDocument/2006/relationships/handoutMaster" Target="handoutMasters/handoutMaster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9830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9830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9830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DDBCAC19-D4FE-2C40-9FCD-0C8D302B9F6F}"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1536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8DDBBAE5-C5B2-C649-A355-8A3B3C6A191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11" charset="-128"/>
        <a:cs typeface="ＭＳ Ｐゴシック" pitchFamily="-111"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D841613F-85DA-FE41-95D3-AE51D9E1293A}" type="slidenum">
              <a:rPr lang="en-US">
                <a:latin typeface="Arial" pitchFamily="-111" charset="0"/>
              </a:rPr>
              <a:pPr/>
              <a:t>1</a:t>
            </a:fld>
            <a:endParaRPr lang="en-US">
              <a:latin typeface="Arial" pitchFamily="-111" charset="0"/>
            </a:endParaRPr>
          </a:p>
        </p:txBody>
      </p:sp>
      <p:sp>
        <p:nvSpPr>
          <p:cNvPr id="17411" name="Rectangle 2"/>
          <p:cNvSpPr>
            <a:spLocks noRo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r>
              <a:rPr lang="en-US">
                <a:latin typeface="Arial" pitchFamily="-111" charset="0"/>
              </a:rPr>
              <a:t>The McKinney-Vento Act, originally enacted in 1987, was reauthorized in 2002 as Title X under the No Child Left Behind Act (NCLB).   Dona Bolt at the Oregon Dept of Education has been the State Coordinator for Oregon’s Homeless Education Program throughout its 20 year existence.  In 2004, Donna Brant joined the state team as an NCLB Specialist, and assists Title X by being in charge of the database that obtains federally-required annual counts from school districts.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1A45283F-E810-9F4D-9E06-873640518ED7}" type="slidenum">
              <a:rPr lang="en-US">
                <a:latin typeface="Arial" pitchFamily="-111" charset="0"/>
              </a:rPr>
              <a:pPr/>
              <a:t>11</a:t>
            </a:fld>
            <a:endParaRPr lang="en-US">
              <a:latin typeface="Arial" pitchFamily="-111" charset="0"/>
            </a:endParaRPr>
          </a:p>
        </p:txBody>
      </p:sp>
      <p:sp>
        <p:nvSpPr>
          <p:cNvPr id="36867" name="Rectangle 2"/>
          <p:cNvSpPr>
            <a:spLocks noRo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a:latin typeface="Arial" pitchFamily="-111"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15F51CF4-87E0-C745-A8E6-863DFD97A123}" type="slidenum">
              <a:rPr lang="en-US">
                <a:latin typeface="Arial" pitchFamily="-111" charset="0"/>
              </a:rPr>
              <a:pPr/>
              <a:t>12</a:t>
            </a:fld>
            <a:endParaRPr lang="en-US">
              <a:latin typeface="Arial" pitchFamily="-111" charset="0"/>
            </a:endParaRPr>
          </a:p>
        </p:txBody>
      </p:sp>
      <p:sp>
        <p:nvSpPr>
          <p:cNvPr id="38915" name="Rectangle 2"/>
          <p:cNvSpPr>
            <a:spLocks noRo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a:latin typeface="Arial" pitchFamily="-111"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92A91F17-BF88-8D4C-A8AC-8046E4C00A6D}" type="slidenum">
              <a:rPr lang="en-US">
                <a:latin typeface="Arial" pitchFamily="-111" charset="0"/>
              </a:rPr>
              <a:pPr/>
              <a:t>13</a:t>
            </a:fld>
            <a:endParaRPr lang="en-US">
              <a:latin typeface="Arial" pitchFamily="-111" charset="0"/>
            </a:endParaRPr>
          </a:p>
        </p:txBody>
      </p:sp>
      <p:sp>
        <p:nvSpPr>
          <p:cNvPr id="40963" name="Rectangle 2"/>
          <p:cNvSpPr>
            <a:spLocks noRo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a:latin typeface="Arial" pitchFamily="-111"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C2945E9E-EDE1-9D46-B376-BE2C93EC0D79}" type="slidenum">
              <a:rPr lang="en-US">
                <a:latin typeface="Arial" pitchFamily="-111" charset="0"/>
              </a:rPr>
              <a:pPr/>
              <a:t>14</a:t>
            </a:fld>
            <a:endParaRPr lang="en-US">
              <a:latin typeface="Arial" pitchFamily="-111" charset="0"/>
            </a:endParaRPr>
          </a:p>
        </p:txBody>
      </p:sp>
      <p:sp>
        <p:nvSpPr>
          <p:cNvPr id="43011" name="Rectangle 2"/>
          <p:cNvSpPr>
            <a:spLocks noRo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a:latin typeface="Arial" pitchFamily="-111"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6939FA5F-0698-634B-AFD0-C253743A98FF}" type="slidenum">
              <a:rPr lang="en-US">
                <a:latin typeface="Arial" pitchFamily="-111" charset="0"/>
              </a:rPr>
              <a:pPr/>
              <a:t>15</a:t>
            </a:fld>
            <a:endParaRPr lang="en-US">
              <a:latin typeface="Arial" pitchFamily="-111" charset="0"/>
            </a:endParaRPr>
          </a:p>
        </p:txBody>
      </p:sp>
      <p:sp>
        <p:nvSpPr>
          <p:cNvPr id="45059" name="Rectangle 2"/>
          <p:cNvSpPr>
            <a:spLocks noRo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a:latin typeface="Arial" pitchFamily="-111"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B2554667-755E-7F4D-B760-99D024467439}" type="slidenum">
              <a:rPr lang="en-US">
                <a:latin typeface="Arial" pitchFamily="-111" charset="0"/>
              </a:rPr>
              <a:pPr/>
              <a:t>16</a:t>
            </a:fld>
            <a:endParaRPr lang="en-US">
              <a:latin typeface="Arial" pitchFamily="-111" charset="0"/>
            </a:endParaRPr>
          </a:p>
        </p:txBody>
      </p:sp>
      <p:sp>
        <p:nvSpPr>
          <p:cNvPr id="47107" name="Rectangle 2"/>
          <p:cNvSpPr>
            <a:spLocks noRo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a:latin typeface="Arial" pitchFamily="-111"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0479A0BA-A426-504C-84AB-6F0C91D8E1DF}" type="slidenum">
              <a:rPr lang="en-US">
                <a:latin typeface="Arial" pitchFamily="-111" charset="0"/>
              </a:rPr>
              <a:pPr/>
              <a:t>2</a:t>
            </a:fld>
            <a:endParaRPr lang="en-US">
              <a:latin typeface="Arial" pitchFamily="-111" charset="0"/>
            </a:endParaRPr>
          </a:p>
        </p:txBody>
      </p:sp>
      <p:sp>
        <p:nvSpPr>
          <p:cNvPr id="19459" name="Rectangle 2"/>
          <p:cNvSpPr>
            <a:spLocks noRo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a:latin typeface="Arial" pitchFamily="-111"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A1AB13AE-2C26-F34A-ABAA-5C134066EB8B}" type="slidenum">
              <a:rPr lang="en-US">
                <a:latin typeface="Arial" pitchFamily="-111" charset="0"/>
              </a:rPr>
              <a:pPr/>
              <a:t>3</a:t>
            </a:fld>
            <a:endParaRPr lang="en-US">
              <a:latin typeface="Arial" pitchFamily="-111" charset="0"/>
            </a:endParaRPr>
          </a:p>
        </p:txBody>
      </p:sp>
      <p:sp>
        <p:nvSpPr>
          <p:cNvPr id="21507" name="Rectangle 2"/>
          <p:cNvSpPr>
            <a:spLocks noRo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r>
              <a:rPr lang="en-US">
                <a:latin typeface="Arial" pitchFamily="-111" charset="0"/>
              </a:rPr>
              <a:t>Fixed residence:  one that is stationary, permanent and not subject to change</a:t>
            </a:r>
          </a:p>
          <a:p>
            <a:pPr eaLnBrk="1" hangingPunct="1"/>
            <a:r>
              <a:rPr lang="en-US">
                <a:latin typeface="Arial" pitchFamily="-111" charset="0"/>
              </a:rPr>
              <a:t>Regular residence:  one that is used on a regular (nightly) basis</a:t>
            </a:r>
          </a:p>
          <a:p>
            <a:pPr eaLnBrk="1" hangingPunct="1"/>
            <a:r>
              <a:rPr lang="en-US">
                <a:latin typeface="Arial" pitchFamily="-111" charset="0"/>
              </a:rPr>
              <a:t>Adequate residence:  one which is sufficient for meeting both the physical and psychological needs typically met in home environments</a:t>
            </a:r>
          </a:p>
          <a:p>
            <a:pPr eaLnBrk="1" hangingPunct="1"/>
            <a:endParaRPr lang="en-US">
              <a:latin typeface="Arial" pitchFamily="-111" charset="0"/>
            </a:endParaRPr>
          </a:p>
          <a:p>
            <a:pPr eaLnBrk="1" hangingPunct="1"/>
            <a:r>
              <a:rPr lang="en-US">
                <a:latin typeface="Arial" pitchFamily="-111" charset="0"/>
              </a:rPr>
              <a:t>This is the broad definition of homelessness according to McKinney-Vento but has been further defined to include:  (next slide)</a:t>
            </a:r>
          </a:p>
          <a:p>
            <a:pPr eaLnBrk="1" hangingPunct="1"/>
            <a:endParaRPr lang="en-US">
              <a:latin typeface="Arial" pitchFamily="-111" charset="0"/>
            </a:endParaRPr>
          </a:p>
          <a:p>
            <a:pPr eaLnBrk="1" hangingPunct="1"/>
            <a:endParaRPr lang="en-US">
              <a:latin typeface="Arial" pitchFamily="-111"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AECF52CB-CF18-234D-809D-EC329049629B}" type="slidenum">
              <a:rPr lang="en-US">
                <a:latin typeface="Arial" pitchFamily="-111" charset="0"/>
              </a:rPr>
              <a:pPr/>
              <a:t>4</a:t>
            </a:fld>
            <a:endParaRPr lang="en-US">
              <a:latin typeface="Arial" pitchFamily="-111" charset="0"/>
            </a:endParaRPr>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r>
              <a:rPr lang="en-US">
                <a:latin typeface="Arial" pitchFamily="-111" charset="0"/>
              </a:rPr>
              <a:t>Shared housing – can be for any of these reasons:</a:t>
            </a:r>
          </a:p>
          <a:p>
            <a:pPr eaLnBrk="1" hangingPunct="1"/>
            <a:r>
              <a:rPr lang="en-US">
                <a:latin typeface="Arial" pitchFamily="-111" charset="0"/>
              </a:rPr>
              <a:t>Eviction; Divorce/Separation; Natural (or Unnatural) Disaster;</a:t>
            </a:r>
          </a:p>
          <a:p>
            <a:pPr eaLnBrk="1" hangingPunct="1"/>
            <a:r>
              <a:rPr lang="en-US">
                <a:latin typeface="Arial" pitchFamily="-111" charset="0"/>
              </a:rPr>
              <a:t>Economic Hardship or “any other similar reason”</a:t>
            </a:r>
          </a:p>
          <a:p>
            <a:pPr eaLnBrk="1" hangingPunct="1"/>
            <a:endParaRPr lang="en-US">
              <a:latin typeface="Arial" pitchFamily="-111" charset="0"/>
            </a:endParaRPr>
          </a:p>
          <a:p>
            <a:pPr eaLnBrk="1" hangingPunct="1"/>
            <a:r>
              <a:rPr lang="en-US">
                <a:latin typeface="Arial" pitchFamily="-111" charset="0"/>
              </a:rPr>
              <a:t>Some families live in hotels, motels, trailer parks, campgrounds due to lack of alternative accommodations.</a:t>
            </a:r>
          </a:p>
          <a:p>
            <a:pPr eaLnBrk="1" hangingPunct="1"/>
            <a:endParaRPr lang="en-US">
              <a:latin typeface="Arial" pitchFamily="-111" charset="0"/>
            </a:endParaRPr>
          </a:p>
          <a:p>
            <a:pPr eaLnBrk="1" hangingPunct="1"/>
            <a:r>
              <a:rPr lang="en-US">
                <a:latin typeface="Arial" pitchFamily="-111" charset="0"/>
              </a:rPr>
              <a:t>Emergency shelters, abandoned, awaiting foster care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1510C884-854B-D24D-BD95-6132BB360BB4}" type="slidenum">
              <a:rPr lang="en-US">
                <a:latin typeface="Arial" pitchFamily="-111" charset="0"/>
              </a:rPr>
              <a:pPr/>
              <a:t>5</a:t>
            </a:fld>
            <a:endParaRPr lang="en-US">
              <a:latin typeface="Arial" pitchFamily="-111" charset="0"/>
            </a:endParaRPr>
          </a:p>
        </p:txBody>
      </p:sp>
      <p:sp>
        <p:nvSpPr>
          <p:cNvPr id="25603" name="Rectangle 2"/>
          <p:cNvSpPr>
            <a:spLocks noRo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r>
              <a:rPr lang="en-US">
                <a:latin typeface="Arial" pitchFamily="-111" charset="0"/>
              </a:rPr>
              <a:t>There are also families that have a Primary night time residence that is a public or private place not designed for or ordinarily used as a regular sleeping accommodation for human beings – barn, storage shed.</a:t>
            </a:r>
          </a:p>
          <a:p>
            <a:pPr eaLnBrk="1" hangingPunct="1"/>
            <a:endParaRPr lang="en-US">
              <a:latin typeface="Arial" pitchFamily="-111" charset="0"/>
            </a:endParaRPr>
          </a:p>
          <a:p>
            <a:pPr eaLnBrk="1" hangingPunct="1"/>
            <a:r>
              <a:rPr lang="en-US">
                <a:latin typeface="Arial" pitchFamily="-111" charset="0"/>
              </a:rPr>
              <a:t>Substandard or overcrowded housing is to be defined by the liaison.  The liaison is empowered to use his/her best judgment in making determinations.  As guidance – if the physical environment is such that it adversely impacts the student’s education than it may be considered substandard.    Some examples may include:</a:t>
            </a:r>
          </a:p>
          <a:p>
            <a:pPr eaLnBrk="1" hangingPunct="1"/>
            <a:r>
              <a:rPr lang="en-US">
                <a:latin typeface="Arial" pitchFamily="-111" charset="0"/>
              </a:rPr>
              <a:t>	 attendance problems due to constant illness – possibly due to lack of sanitation facilities; </a:t>
            </a:r>
          </a:p>
          <a:p>
            <a:pPr eaLnBrk="1" hangingPunct="1"/>
            <a:r>
              <a:rPr lang="en-US">
                <a:latin typeface="Arial" pitchFamily="-111" charset="0"/>
              </a:rPr>
              <a:t>	inability to do homework or study at home due to lack of space for concentration and organization of materials.</a:t>
            </a:r>
          </a:p>
          <a:p>
            <a:pPr eaLnBrk="1" hangingPunct="1"/>
            <a:endParaRPr lang="en-US">
              <a:latin typeface="Arial" pitchFamily="-111"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6DDA7372-9FC0-3143-B090-27A4670E5566}" type="slidenum">
              <a:rPr lang="en-US">
                <a:latin typeface="Arial" pitchFamily="-111" charset="0"/>
              </a:rPr>
              <a:pPr/>
              <a:t>6</a:t>
            </a:fld>
            <a:endParaRPr lang="en-US">
              <a:latin typeface="Arial" pitchFamily="-111" charset="0"/>
            </a:endParaRPr>
          </a:p>
        </p:txBody>
      </p:sp>
      <p:sp>
        <p:nvSpPr>
          <p:cNvPr id="27651" name="Rectangle 2"/>
          <p:cNvSpPr>
            <a:spLocks noRo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r>
              <a:rPr lang="en-US">
                <a:latin typeface="Arial" pitchFamily="-111" charset="0"/>
              </a:rPr>
              <a:t>Eligible youth would include youth who have been: kicked out of home, abandoned,</a:t>
            </a:r>
          </a:p>
          <a:p>
            <a:pPr eaLnBrk="1" hangingPunct="1"/>
            <a:r>
              <a:rPr lang="en-US">
                <a:latin typeface="Arial" pitchFamily="-111" charset="0"/>
              </a:rPr>
              <a:t>Runaways, and youth who are staying with non-custodial friends or relative (couch-surfing) instead of having a single home, or living with boyfriend or girlfriend.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6DD90814-C8BA-5147-9DA6-1498DB690E87}" type="slidenum">
              <a:rPr lang="en-US">
                <a:latin typeface="Arial" pitchFamily="-111" charset="0"/>
              </a:rPr>
              <a:pPr/>
              <a:t>7</a:t>
            </a:fld>
            <a:endParaRPr lang="en-US">
              <a:latin typeface="Arial" pitchFamily="-111" charset="0"/>
            </a:endParaRPr>
          </a:p>
        </p:txBody>
      </p:sp>
      <p:sp>
        <p:nvSpPr>
          <p:cNvPr id="29699" name="Rectangle 2"/>
          <p:cNvSpPr>
            <a:spLocks noRo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r>
              <a:rPr lang="en-US">
                <a:latin typeface="Arial" pitchFamily="-111" charset="0"/>
              </a:rPr>
              <a:t>In Oregon, the state law on admission of pupils further ensures that homeless and runaway students will not be denied enrollment.   When this Oregon law was enacted in 1988, it was accompanied by a strong State Board statement to the effect that schools should do everything they can to keep homeless children and youth in school.  “Power of Attorney” is unnecessary for a person in a Parental relationship.”</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6CB2AFA5-30C1-D44E-BBD9-07627EE74BB9}" type="slidenum">
              <a:rPr lang="en-US">
                <a:latin typeface="Arial" pitchFamily="-111" charset="0"/>
              </a:rPr>
              <a:pPr/>
              <a:t>8</a:t>
            </a:fld>
            <a:endParaRPr lang="en-US">
              <a:latin typeface="Arial" pitchFamily="-111" charset="0"/>
            </a:endParaRPr>
          </a:p>
        </p:txBody>
      </p:sp>
      <p:sp>
        <p:nvSpPr>
          <p:cNvPr id="31747" name="Rectangle 2"/>
          <p:cNvSpPr>
            <a:spLocks noRo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a:latin typeface="Arial" pitchFamily="-111"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1D1D57F3-87FB-C543-92BA-E835FF945702}" type="slidenum">
              <a:rPr lang="en-US">
                <a:latin typeface="Arial" pitchFamily="-111" charset="0"/>
              </a:rPr>
              <a:pPr/>
              <a:t>10</a:t>
            </a:fld>
            <a:endParaRPr lang="en-US">
              <a:latin typeface="Arial" pitchFamily="-111" charset="0"/>
            </a:endParaRPr>
          </a:p>
        </p:txBody>
      </p:sp>
      <p:sp>
        <p:nvSpPr>
          <p:cNvPr id="34819" name="Rectangle 2"/>
          <p:cNvSpPr>
            <a:spLocks noRo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a:latin typeface="Arial" pitchFamily="-111"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Freeform 2"/>
          <p:cNvSpPr>
            <a:spLocks/>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headEnd/>
            <a:tailEnd/>
          </a:ln>
        </p:spPr>
        <p:txBody>
          <a:bodyPr>
            <a:prstTxWarp prst="textNoShape">
              <a:avLst/>
            </a:prstTxWarp>
          </a:bodyPr>
          <a:lstStyle/>
          <a:p>
            <a:pPr>
              <a:defRPr/>
            </a:pPr>
            <a:endParaRPr lang="en-US">
              <a:latin typeface="Comic Sans MS" charset="0"/>
            </a:endParaRPr>
          </a:p>
        </p:txBody>
      </p:sp>
      <p:grpSp>
        <p:nvGrpSpPr>
          <p:cNvPr id="5" name="Group 8"/>
          <p:cNvGrpSpPr>
            <a:grpSpLocks/>
          </p:cNvGrpSpPr>
          <p:nvPr/>
        </p:nvGrpSpPr>
        <p:grpSpPr bwMode="auto">
          <a:xfrm>
            <a:off x="195263" y="234950"/>
            <a:ext cx="3787775" cy="1778000"/>
            <a:chOff x="123" y="148"/>
            <a:chExt cx="2386" cy="1120"/>
          </a:xfrm>
        </p:grpSpPr>
        <p:sp>
          <p:nvSpPr>
            <p:cNvPr id="6" name="Freeform 9"/>
            <p:cNvSpPr>
              <a:spLocks/>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prstTxWarp prst="textNoShape">
                <a:avLst/>
              </a:prstTxWarp>
            </a:bodyPr>
            <a:lstStyle/>
            <a:p>
              <a:pPr>
                <a:defRPr/>
              </a:pPr>
              <a:endParaRPr lang="en-US">
                <a:latin typeface="Comic Sans MS" charset="0"/>
              </a:endParaRPr>
            </a:p>
          </p:txBody>
        </p:sp>
        <p:sp>
          <p:nvSpPr>
            <p:cNvPr id="7" name="Freeform 10"/>
            <p:cNvSpPr>
              <a:spLocks/>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prstTxWarp prst="textNoShape">
                <a:avLst/>
              </a:prstTxWarp>
            </a:bodyPr>
            <a:lstStyle/>
            <a:p>
              <a:pPr>
                <a:defRPr/>
              </a:pPr>
              <a:endParaRPr lang="en-US">
                <a:latin typeface="Comic Sans MS" charset="0"/>
              </a:endParaRPr>
            </a:p>
          </p:txBody>
        </p:sp>
        <p:sp>
          <p:nvSpPr>
            <p:cNvPr id="8" name="Freeform 11"/>
            <p:cNvSpPr>
              <a:spLocks/>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prstTxWarp prst="textNoShape">
                <a:avLst/>
              </a:prstTxWarp>
            </a:bodyPr>
            <a:lstStyle/>
            <a:p>
              <a:pPr>
                <a:defRPr/>
              </a:pPr>
              <a:endParaRPr lang="en-US">
                <a:latin typeface="Comic Sans MS" charset="0"/>
              </a:endParaRPr>
            </a:p>
          </p:txBody>
        </p:sp>
        <p:grpSp>
          <p:nvGrpSpPr>
            <p:cNvPr id="9" name="Group 12"/>
            <p:cNvGrpSpPr>
              <a:grpSpLocks/>
            </p:cNvGrpSpPr>
            <p:nvPr userDrawn="1"/>
          </p:nvGrpSpPr>
          <p:grpSpPr bwMode="auto">
            <a:xfrm>
              <a:off x="123" y="148"/>
              <a:ext cx="2386" cy="1081"/>
              <a:chOff x="123" y="148"/>
              <a:chExt cx="2386" cy="1081"/>
            </a:xfrm>
          </p:grpSpPr>
          <p:sp>
            <p:nvSpPr>
              <p:cNvPr id="10" name="Freeform 13"/>
              <p:cNvSpPr>
                <a:spLocks/>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11" name="Freeform 14"/>
              <p:cNvSpPr>
                <a:spLocks/>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12" name="Freeform 15"/>
              <p:cNvSpPr>
                <a:spLocks/>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13" name="Freeform 16"/>
              <p:cNvSpPr>
                <a:spLocks/>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14" name="Freeform 17"/>
              <p:cNvSpPr>
                <a:spLocks/>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grpSp>
      </p:grpSp>
      <p:grpSp>
        <p:nvGrpSpPr>
          <p:cNvPr id="15" name="Group 18"/>
          <p:cNvGrpSpPr>
            <a:grpSpLocks/>
          </p:cNvGrpSpPr>
          <p:nvPr/>
        </p:nvGrpSpPr>
        <p:grpSpPr bwMode="auto">
          <a:xfrm>
            <a:off x="7915275" y="4368800"/>
            <a:ext cx="742950" cy="1058863"/>
            <a:chOff x="4986" y="2752"/>
            <a:chExt cx="468" cy="667"/>
          </a:xfrm>
        </p:grpSpPr>
        <p:sp>
          <p:nvSpPr>
            <p:cNvPr id="16" name="Freeform 19"/>
            <p:cNvSpPr>
              <a:spLocks/>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prstTxWarp prst="textNoShape">
                <a:avLst/>
              </a:prstTxWarp>
            </a:bodyPr>
            <a:lstStyle/>
            <a:p>
              <a:pPr>
                <a:defRPr/>
              </a:pPr>
              <a:endParaRPr lang="en-US">
                <a:latin typeface="Comic Sans MS" charset="0"/>
              </a:endParaRPr>
            </a:p>
          </p:txBody>
        </p:sp>
        <p:sp>
          <p:nvSpPr>
            <p:cNvPr id="17" name="Freeform 20"/>
            <p:cNvSpPr>
              <a:spLocks/>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headEnd/>
              <a:tailEnd/>
            </a:ln>
          </p:spPr>
          <p:txBody>
            <a:bodyPr>
              <a:prstTxWarp prst="textNoShape">
                <a:avLst/>
              </a:prstTxWarp>
            </a:bodyPr>
            <a:lstStyle/>
            <a:p>
              <a:pPr>
                <a:defRPr/>
              </a:pPr>
              <a:endParaRPr lang="en-US">
                <a:latin typeface="Comic Sans MS" charset="0"/>
              </a:endParaRPr>
            </a:p>
          </p:txBody>
        </p:sp>
        <p:sp>
          <p:nvSpPr>
            <p:cNvPr id="18" name="Freeform 21"/>
            <p:cNvSpPr>
              <a:spLocks/>
            </p:cNvSpPr>
            <p:nvPr userDrawn="1"/>
          </p:nvSpPr>
          <p:spPr bwMode="auto">
            <a:xfrm rot="7320404">
              <a:off x="5000" y="2913"/>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prstTxWarp prst="textNoShape">
                <a:avLst/>
              </a:prstTxWarp>
            </a:bodyPr>
            <a:lstStyle/>
            <a:p>
              <a:pPr>
                <a:defRPr/>
              </a:pPr>
              <a:endParaRPr lang="en-US">
                <a:latin typeface="Comic Sans MS" charset="0"/>
              </a:endParaRPr>
            </a:p>
          </p:txBody>
        </p:sp>
        <p:grpSp>
          <p:nvGrpSpPr>
            <p:cNvPr id="19" name="Group 22"/>
            <p:cNvGrpSpPr>
              <a:grpSpLocks/>
            </p:cNvGrpSpPr>
            <p:nvPr userDrawn="1"/>
          </p:nvGrpSpPr>
          <p:grpSpPr bwMode="auto">
            <a:xfrm>
              <a:off x="4986" y="2752"/>
              <a:ext cx="469" cy="667"/>
              <a:chOff x="4986" y="2752"/>
              <a:chExt cx="469" cy="667"/>
            </a:xfrm>
          </p:grpSpPr>
          <p:sp>
            <p:nvSpPr>
              <p:cNvPr id="20" name="Freeform 23"/>
              <p:cNvSpPr>
                <a:spLocks/>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21" name="Freeform 24"/>
              <p:cNvSpPr>
                <a:spLocks/>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22" name="Freeform 25"/>
              <p:cNvSpPr>
                <a:spLocks/>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23" name="Freeform 26"/>
              <p:cNvSpPr>
                <a:spLocks/>
              </p:cNvSpPr>
              <p:nvPr userDrawn="1"/>
            </p:nvSpPr>
            <p:spPr bwMode="auto">
              <a:xfrm rot="7320404">
                <a:off x="5364" y="2873"/>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24" name="Freeform 27"/>
              <p:cNvSpPr>
                <a:spLocks/>
              </p:cNvSpPr>
              <p:nvPr userDrawn="1"/>
            </p:nvSpPr>
            <p:spPr bwMode="auto">
              <a:xfrm rot="7320404">
                <a:off x="5137"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grpSp>
      </p:grpSp>
      <p:sp>
        <p:nvSpPr>
          <p:cNvPr id="25" name="Freeform 28"/>
          <p:cNvSpPr>
            <a:spLocks/>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p:spPr>
        <p:txBody>
          <a:bodyPr>
            <a:prstTxWarp prst="textNoShape">
              <a:avLst/>
            </a:prstTxWarp>
          </a:bodyPr>
          <a:lstStyle/>
          <a:p>
            <a:pPr>
              <a:defRPr/>
            </a:pPr>
            <a:endParaRPr lang="en-US">
              <a:latin typeface="Comic Sans MS" charset="0"/>
            </a:endParaRPr>
          </a:p>
        </p:txBody>
      </p:sp>
      <p:sp>
        <p:nvSpPr>
          <p:cNvPr id="26" name="Freeform 29"/>
          <p:cNvSpPr>
            <a:spLocks/>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p:spPr>
        <p:txBody>
          <a:bodyPr>
            <a:prstTxWarp prst="textNoShape">
              <a:avLst/>
            </a:prstTxWarp>
          </a:bodyPr>
          <a:lstStyle/>
          <a:p>
            <a:pPr>
              <a:defRPr/>
            </a:pPr>
            <a:endParaRPr lang="en-US">
              <a:latin typeface="Comic Sans MS" charset="0"/>
            </a:endParaRPr>
          </a:p>
        </p:txBody>
      </p:sp>
      <p:sp>
        <p:nvSpPr>
          <p:cNvPr id="89091" name="Rectangle 3"/>
          <p:cNvSpPr>
            <a:spLocks noGrp="1" noChangeArrowheads="1"/>
          </p:cNvSpPr>
          <p:nvPr>
            <p:ph type="ctrTitle"/>
          </p:nvPr>
        </p:nvSpPr>
        <p:spPr>
          <a:xfrm>
            <a:off x="1371600" y="1511300"/>
            <a:ext cx="6400800" cy="2273300"/>
          </a:xfrm>
          <a:effectLst>
            <a:outerShdw blurRad="63500" dist="46662" dir="2115817" algn="ctr" rotWithShape="0">
              <a:schemeClr val="bg2">
                <a:alpha val="74998"/>
              </a:schemeClr>
            </a:outerShdw>
          </a:effectLst>
        </p:spPr>
        <p:txBody>
          <a:bodyPr/>
          <a:lstStyle>
            <a:lvl1pPr>
              <a:defRPr>
                <a:solidFill>
                  <a:schemeClr val="tx2"/>
                </a:solidFill>
                <a:effectLst>
                  <a:outerShdw blurRad="38100" dist="38100" dir="2700000" algn="tl">
                    <a:srgbClr val="DDDDDD"/>
                  </a:outerShdw>
                </a:effectLst>
              </a:defRPr>
            </a:lvl1pPr>
          </a:lstStyle>
          <a:p>
            <a:r>
              <a:rPr lang="en-US"/>
              <a:t>Click to edit Master title style</a:t>
            </a:r>
          </a:p>
        </p:txBody>
      </p:sp>
      <p:sp>
        <p:nvSpPr>
          <p:cNvPr id="89092" name="Rectangle 4"/>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DDDDDD"/>
                  </a:outerShdw>
                </a:effectLst>
              </a:defRPr>
            </a:lvl1pPr>
          </a:lstStyle>
          <a:p>
            <a:r>
              <a:rPr lang="en-US"/>
              <a:t>Click to edit Master subtitle style</a:t>
            </a:r>
          </a:p>
        </p:txBody>
      </p:sp>
      <p:sp>
        <p:nvSpPr>
          <p:cNvPr id="27" name="Rectangle 5"/>
          <p:cNvSpPr>
            <a:spLocks noGrp="1" noChangeArrowheads="1"/>
          </p:cNvSpPr>
          <p:nvPr>
            <p:ph type="dt" sz="half" idx="10"/>
          </p:nvPr>
        </p:nvSpPr>
        <p:spPr>
          <a:xfrm>
            <a:off x="685800" y="6248400"/>
            <a:ext cx="1905000" cy="457200"/>
          </a:xfrm>
        </p:spPr>
        <p:txBody>
          <a:bodyPr/>
          <a:lstStyle>
            <a:lvl1pPr>
              <a:defRPr/>
            </a:lvl1pPr>
          </a:lstStyle>
          <a:p>
            <a:pPr>
              <a:defRPr/>
            </a:pPr>
            <a:endParaRPr lang="en-US"/>
          </a:p>
        </p:txBody>
      </p:sp>
      <p:sp>
        <p:nvSpPr>
          <p:cNvPr id="28" name="Rectangle 6"/>
          <p:cNvSpPr>
            <a:spLocks noGrp="1" noChangeArrowheads="1"/>
          </p:cNvSpPr>
          <p:nvPr>
            <p:ph type="ftr" sz="quarter" idx="11"/>
          </p:nvPr>
        </p:nvSpPr>
        <p:spPr>
          <a:xfrm>
            <a:off x="3124200" y="6248400"/>
            <a:ext cx="2895600" cy="457200"/>
          </a:xfrm>
        </p:spPr>
        <p:txBody>
          <a:bodyPr/>
          <a:lstStyle>
            <a:lvl1pPr>
              <a:defRPr/>
            </a:lvl1pPr>
          </a:lstStyle>
          <a:p>
            <a:pPr>
              <a:defRPr/>
            </a:pPr>
            <a:endParaRPr lang="en-US"/>
          </a:p>
        </p:txBody>
      </p:sp>
      <p:sp>
        <p:nvSpPr>
          <p:cNvPr id="29" name="Rectangle 7"/>
          <p:cNvSpPr>
            <a:spLocks noGrp="1" noChangeArrowheads="1"/>
          </p:cNvSpPr>
          <p:nvPr>
            <p:ph type="sldNum" sz="quarter" idx="12"/>
          </p:nvPr>
        </p:nvSpPr>
        <p:spPr>
          <a:xfrm>
            <a:off x="6553200" y="6248400"/>
            <a:ext cx="1905000" cy="457200"/>
          </a:xfrm>
        </p:spPr>
        <p:txBody>
          <a:bodyPr/>
          <a:lstStyle>
            <a:lvl1pPr>
              <a:defRPr/>
            </a:lvl1pPr>
          </a:lstStyle>
          <a:p>
            <a:pPr>
              <a:defRPr/>
            </a:pPr>
            <a:fld id="{CFC6F3D9-3F99-294D-888F-FDFA4B012CF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12A35D70-19C5-704F-9EA0-CFDD19F4698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152400"/>
            <a:ext cx="192405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52400"/>
            <a:ext cx="561975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FEED4D45-6C42-984D-9A9C-7DA249AE58B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152400"/>
            <a:ext cx="7696200" cy="533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038A3E4E-B000-F548-B648-3AF491C8251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EF73B1D8-800D-DE47-9672-574D55E810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C5A9262E-FCC7-654E-92B9-609B2A2A4BE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5167168C-58D3-7B48-940E-7AB1E3F1827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F47F5269-076B-7B4D-9629-B55122D375A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10B3F3F8-4480-9E42-BA3C-B8F3B5DA9A3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D56AA7E2-0DA0-8C47-B597-CB6C12F3228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3C68A35B-422C-F54C-84F8-DAD06B281CA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54232FDD-1C1E-4840-AA9B-2F4A0E4C651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88066" name="Freeform 2"/>
          <p:cNvSpPr>
            <a:spLocks/>
          </p:cNvSpPr>
          <p:nvPr/>
        </p:nvSpPr>
        <p:spPr bwMode="auto">
          <a:xfrm rot="-3172564">
            <a:off x="7777957" y="-15081"/>
            <a:ext cx="1162050" cy="2084387"/>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headEnd/>
            <a:tailEnd/>
          </a:ln>
        </p:spPr>
        <p:txBody>
          <a:bodyPr>
            <a:prstTxWarp prst="textNoShape">
              <a:avLst/>
            </a:prstTxWarp>
          </a:bodyPr>
          <a:lstStyle/>
          <a:p>
            <a:pPr>
              <a:defRPr/>
            </a:pPr>
            <a:endParaRPr lang="en-US">
              <a:latin typeface="Comic Sans MS" charset="0"/>
            </a:endParaRPr>
          </a:p>
        </p:txBody>
      </p:sp>
      <p:sp>
        <p:nvSpPr>
          <p:cNvPr id="1027" name="Rectangle 3"/>
          <p:cNvSpPr>
            <a:spLocks noGrp="1" noChangeArrowheads="1"/>
          </p:cNvSpPr>
          <p:nvPr>
            <p:ph type="title"/>
          </p:nvPr>
        </p:nvSpPr>
        <p:spPr bwMode="auto">
          <a:xfrm>
            <a:off x="685800" y="152400"/>
            <a:ext cx="6870700" cy="1600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8" name="Rectangle 4"/>
          <p:cNvSpPr>
            <a:spLocks noGrp="1" noChangeArrowheads="1"/>
          </p:cNvSpPr>
          <p:nvPr>
            <p:ph type="body" idx="1"/>
          </p:nvPr>
        </p:nvSpPr>
        <p:spPr bwMode="auto">
          <a:xfrm>
            <a:off x="685800" y="1828800"/>
            <a:ext cx="7696200"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8069" name="Rectangle 5"/>
          <p:cNvSpPr>
            <a:spLocks noGrp="1" noChangeArrowheads="1"/>
          </p:cNvSpPr>
          <p:nvPr>
            <p:ph type="dt" sz="half" idx="2"/>
          </p:nvPr>
        </p:nvSpPr>
        <p:spPr bwMode="auto">
          <a:xfrm>
            <a:off x="13716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Comic Sans MS" charset="0"/>
              </a:defRPr>
            </a:lvl1pPr>
          </a:lstStyle>
          <a:p>
            <a:pPr>
              <a:defRPr/>
            </a:pPr>
            <a:endParaRPr lang="en-US"/>
          </a:p>
        </p:txBody>
      </p:sp>
      <p:sp>
        <p:nvSpPr>
          <p:cNvPr id="88070" name="Rectangle 6"/>
          <p:cNvSpPr>
            <a:spLocks noGrp="1" noChangeArrowheads="1"/>
          </p:cNvSpPr>
          <p:nvPr>
            <p:ph type="ftr" sz="quarter" idx="3"/>
          </p:nvPr>
        </p:nvSpPr>
        <p:spPr bwMode="auto">
          <a:xfrm>
            <a:off x="35560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Comic Sans MS" charset="0"/>
              </a:defRPr>
            </a:lvl1pPr>
          </a:lstStyle>
          <a:p>
            <a:pPr>
              <a:defRPr/>
            </a:pPr>
            <a:endParaRPr lang="en-US"/>
          </a:p>
        </p:txBody>
      </p:sp>
      <p:sp>
        <p:nvSpPr>
          <p:cNvPr id="88071" name="Rectangle 7"/>
          <p:cNvSpPr>
            <a:spLocks noGrp="1" noChangeArrowheads="1"/>
          </p:cNvSpPr>
          <p:nvPr>
            <p:ph type="sldNum" sz="quarter" idx="4"/>
          </p:nvPr>
        </p:nvSpPr>
        <p:spPr bwMode="auto">
          <a:xfrm>
            <a:off x="67183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latin typeface="Comic Sans MS" charset="0"/>
              </a:defRPr>
            </a:lvl1pPr>
          </a:lstStyle>
          <a:p>
            <a:pPr>
              <a:defRPr/>
            </a:pPr>
            <a:fld id="{6F241D5E-C2CE-CB4C-98DF-4D046430BDE0}" type="slidenum">
              <a:rPr lang="en-US"/>
              <a:pPr>
                <a:defRPr/>
              </a:pPr>
              <a:t>‹#›</a:t>
            </a:fld>
            <a:endParaRPr lang="en-US"/>
          </a:p>
        </p:txBody>
      </p:sp>
      <p:sp>
        <p:nvSpPr>
          <p:cNvPr id="88072" name="Freeform 8"/>
          <p:cNvSpPr>
            <a:spLocks/>
          </p:cNvSpPr>
          <p:nvPr/>
        </p:nvSpPr>
        <p:spPr bwMode="auto">
          <a:xfrm rot="-3172564">
            <a:off x="7865269" y="24607"/>
            <a:ext cx="1165225" cy="2097087"/>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headEnd/>
            <a:tailEnd/>
          </a:ln>
        </p:spPr>
        <p:txBody>
          <a:bodyPr>
            <a:prstTxWarp prst="textNoShape">
              <a:avLst/>
            </a:prstTxWarp>
          </a:bodyPr>
          <a:lstStyle/>
          <a:p>
            <a:pPr>
              <a:defRPr/>
            </a:pPr>
            <a:endParaRPr lang="en-US">
              <a:latin typeface="Comic Sans MS" charset="0"/>
            </a:endParaRPr>
          </a:p>
        </p:txBody>
      </p:sp>
      <p:sp>
        <p:nvSpPr>
          <p:cNvPr id="88073" name="Freeform 9"/>
          <p:cNvSpPr>
            <a:spLocks/>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headEnd/>
            <a:tailEnd/>
          </a:ln>
        </p:spPr>
        <p:txBody>
          <a:bodyPr>
            <a:prstTxWarp prst="textNoShape">
              <a:avLst/>
            </a:prstTxWarp>
          </a:bodyPr>
          <a:lstStyle/>
          <a:p>
            <a:pPr>
              <a:defRPr/>
            </a:pPr>
            <a:endParaRPr lang="en-US">
              <a:latin typeface="Comic Sans MS" charset="0"/>
            </a:endParaRPr>
          </a:p>
        </p:txBody>
      </p:sp>
      <p:grpSp>
        <p:nvGrpSpPr>
          <p:cNvPr id="1034" name="Group 10"/>
          <p:cNvGrpSpPr>
            <a:grpSpLocks/>
          </p:cNvGrpSpPr>
          <p:nvPr/>
        </p:nvGrpSpPr>
        <p:grpSpPr bwMode="auto">
          <a:xfrm>
            <a:off x="7938" y="5540375"/>
            <a:ext cx="1784350" cy="1246188"/>
            <a:chOff x="5" y="3490"/>
            <a:chExt cx="1124" cy="785"/>
          </a:xfrm>
        </p:grpSpPr>
        <p:sp>
          <p:nvSpPr>
            <p:cNvPr id="88075" name="Freeform 11"/>
            <p:cNvSpPr>
              <a:spLocks/>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headEnd/>
              <a:tailEnd/>
            </a:ln>
          </p:spPr>
          <p:txBody>
            <a:bodyPr>
              <a:prstTxWarp prst="textNoShape">
                <a:avLst/>
              </a:prstTxWarp>
            </a:bodyPr>
            <a:lstStyle/>
            <a:p>
              <a:pPr>
                <a:defRPr/>
              </a:pPr>
              <a:endParaRPr lang="en-US">
                <a:latin typeface="Comic Sans MS" charset="0"/>
              </a:endParaRPr>
            </a:p>
          </p:txBody>
        </p:sp>
        <p:sp>
          <p:nvSpPr>
            <p:cNvPr id="88076" name="Freeform 12"/>
            <p:cNvSpPr>
              <a:spLocks/>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headEnd/>
              <a:tailEnd/>
            </a:ln>
          </p:spPr>
          <p:txBody>
            <a:bodyPr>
              <a:prstTxWarp prst="textNoShape">
                <a:avLst/>
              </a:prstTxWarp>
            </a:bodyPr>
            <a:lstStyle/>
            <a:p>
              <a:pPr>
                <a:defRPr/>
              </a:pPr>
              <a:endParaRPr lang="en-US">
                <a:latin typeface="Comic Sans MS" charset="0"/>
              </a:endParaRPr>
            </a:p>
          </p:txBody>
        </p:sp>
        <p:sp>
          <p:nvSpPr>
            <p:cNvPr id="88077" name="Freeform 13"/>
            <p:cNvSpPr>
              <a:spLocks/>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prstTxWarp prst="textNoShape">
                <a:avLst/>
              </a:prstTxWarp>
            </a:bodyPr>
            <a:lstStyle/>
            <a:p>
              <a:pPr>
                <a:defRPr/>
              </a:pPr>
              <a:endParaRPr lang="en-US">
                <a:latin typeface="Comic Sans MS" charset="0"/>
              </a:endParaRPr>
            </a:p>
          </p:txBody>
        </p:sp>
        <p:sp>
          <p:nvSpPr>
            <p:cNvPr id="88078" name="Freeform 14"/>
            <p:cNvSpPr>
              <a:spLocks/>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prstTxWarp prst="textNoShape">
                <a:avLst/>
              </a:prstTxWarp>
            </a:bodyPr>
            <a:lstStyle/>
            <a:p>
              <a:pPr>
                <a:defRPr/>
              </a:pPr>
              <a:endParaRPr lang="en-US">
                <a:latin typeface="Comic Sans MS" charset="0"/>
              </a:endParaRPr>
            </a:p>
          </p:txBody>
        </p:sp>
        <p:sp>
          <p:nvSpPr>
            <p:cNvPr id="88079" name="Freeform 15"/>
            <p:cNvSpPr>
              <a:spLocks/>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headEnd/>
              <a:tailEnd/>
            </a:ln>
          </p:spPr>
          <p:txBody>
            <a:bodyPr>
              <a:prstTxWarp prst="textNoShape">
                <a:avLst/>
              </a:prstTxWarp>
            </a:bodyPr>
            <a:lstStyle/>
            <a:p>
              <a:pPr>
                <a:defRPr/>
              </a:pPr>
              <a:endParaRPr lang="en-US">
                <a:latin typeface="Comic Sans MS" charset="0"/>
              </a:endParaRPr>
            </a:p>
          </p:txBody>
        </p:sp>
        <p:sp>
          <p:nvSpPr>
            <p:cNvPr id="88080" name="Freeform 16"/>
            <p:cNvSpPr>
              <a:spLocks/>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headEnd/>
              <a:tailEnd/>
            </a:ln>
          </p:spPr>
          <p:txBody>
            <a:bodyPr>
              <a:prstTxWarp prst="textNoShape">
                <a:avLst/>
              </a:prstTxWarp>
            </a:bodyPr>
            <a:lstStyle/>
            <a:p>
              <a:pPr>
                <a:defRPr/>
              </a:pPr>
              <a:endParaRPr lang="en-US">
                <a:latin typeface="Comic Sans MS" charset="0"/>
              </a:endParaRPr>
            </a:p>
          </p:txBody>
        </p:sp>
        <p:sp>
          <p:nvSpPr>
            <p:cNvPr id="88081" name="Freeform 17"/>
            <p:cNvSpPr>
              <a:spLocks/>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headEnd/>
              <a:tailEnd/>
            </a:ln>
          </p:spPr>
          <p:txBody>
            <a:bodyPr>
              <a:prstTxWarp prst="textNoShape">
                <a:avLst/>
              </a:prstTxWarp>
            </a:bodyPr>
            <a:lstStyle/>
            <a:p>
              <a:pPr>
                <a:defRPr/>
              </a:pPr>
              <a:endParaRPr lang="en-US">
                <a:latin typeface="Comic Sans MS" charset="0"/>
              </a:endParaRPr>
            </a:p>
          </p:txBody>
        </p:sp>
        <p:sp>
          <p:nvSpPr>
            <p:cNvPr id="88082" name="Freeform 18"/>
            <p:cNvSpPr>
              <a:spLocks/>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headEnd/>
              <a:tailEnd/>
            </a:ln>
          </p:spPr>
          <p:txBody>
            <a:bodyPr>
              <a:prstTxWarp prst="textNoShape">
                <a:avLst/>
              </a:prstTxWarp>
            </a:bodyPr>
            <a:lstStyle/>
            <a:p>
              <a:pPr>
                <a:defRPr/>
              </a:pPr>
              <a:endParaRPr lang="en-US">
                <a:latin typeface="Comic Sans MS" charset="0"/>
              </a:endParaRPr>
            </a:p>
          </p:txBody>
        </p:sp>
        <p:sp>
          <p:nvSpPr>
            <p:cNvPr id="88083" name="Freeform 19"/>
            <p:cNvSpPr>
              <a:spLocks/>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headEnd/>
              <a:tailEnd/>
            </a:ln>
          </p:spPr>
          <p:txBody>
            <a:bodyPr>
              <a:prstTxWarp prst="textNoShape">
                <a:avLst/>
              </a:prstTxWarp>
            </a:bodyPr>
            <a:lstStyle/>
            <a:p>
              <a:pPr>
                <a:defRPr/>
              </a:pPr>
              <a:endParaRPr lang="en-US">
                <a:latin typeface="Comic Sans MS" charset="0"/>
              </a:endParaRPr>
            </a:p>
          </p:txBody>
        </p:sp>
        <p:grpSp>
          <p:nvGrpSpPr>
            <p:cNvPr id="1060" name="Group 20"/>
            <p:cNvGrpSpPr>
              <a:grpSpLocks/>
            </p:cNvGrpSpPr>
            <p:nvPr userDrawn="1"/>
          </p:nvGrpSpPr>
          <p:grpSpPr bwMode="auto">
            <a:xfrm>
              <a:off x="5" y="3490"/>
              <a:ext cx="1124" cy="780"/>
              <a:chOff x="5" y="3490"/>
              <a:chExt cx="1124" cy="780"/>
            </a:xfrm>
          </p:grpSpPr>
          <p:grpSp>
            <p:nvGrpSpPr>
              <p:cNvPr id="1061" name="Group 21"/>
              <p:cNvGrpSpPr>
                <a:grpSpLocks/>
              </p:cNvGrpSpPr>
              <p:nvPr userDrawn="1"/>
            </p:nvGrpSpPr>
            <p:grpSpPr bwMode="auto">
              <a:xfrm>
                <a:off x="499" y="3562"/>
                <a:ext cx="548" cy="708"/>
                <a:chOff x="499" y="3562"/>
                <a:chExt cx="548" cy="708"/>
              </a:xfrm>
            </p:grpSpPr>
            <p:sp>
              <p:nvSpPr>
                <p:cNvPr id="88086" name="Freeform 22"/>
                <p:cNvSpPr>
                  <a:spLocks/>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88087" name="Freeform 23"/>
                <p:cNvSpPr>
                  <a:spLocks/>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88088" name="Freeform 24"/>
                <p:cNvSpPr>
                  <a:spLocks/>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grpSp>
          <p:sp>
            <p:nvSpPr>
              <p:cNvPr id="88089" name="Freeform 25"/>
              <p:cNvSpPr>
                <a:spLocks/>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88090" name="Freeform 26"/>
              <p:cNvSpPr>
                <a:spLocks/>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88091" name="Freeform 27"/>
              <p:cNvSpPr>
                <a:spLocks/>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grpSp>
            <p:nvGrpSpPr>
              <p:cNvPr id="1065" name="Group 28"/>
              <p:cNvGrpSpPr>
                <a:grpSpLocks/>
              </p:cNvGrpSpPr>
              <p:nvPr userDrawn="1"/>
            </p:nvGrpSpPr>
            <p:grpSpPr bwMode="auto">
              <a:xfrm>
                <a:off x="5" y="3490"/>
                <a:ext cx="1124" cy="678"/>
                <a:chOff x="5" y="3490"/>
                <a:chExt cx="1124" cy="678"/>
              </a:xfrm>
            </p:grpSpPr>
            <p:sp>
              <p:nvSpPr>
                <p:cNvPr id="88093" name="Freeform 29"/>
                <p:cNvSpPr>
                  <a:spLocks/>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88094" name="Freeform 30"/>
                <p:cNvSpPr>
                  <a:spLocks/>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88095" name="Freeform 31"/>
                <p:cNvSpPr>
                  <a:spLocks/>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88096" name="Freeform 32"/>
                <p:cNvSpPr>
                  <a:spLocks/>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88097" name="Freeform 33"/>
                <p:cNvSpPr>
                  <a:spLocks/>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88098" name="Freeform 34"/>
                <p:cNvSpPr>
                  <a:spLocks/>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88099" name="Freeform 35"/>
                <p:cNvSpPr>
                  <a:spLocks/>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88100" name="Freeform 36"/>
                <p:cNvSpPr>
                  <a:spLocks/>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grpSp>
        </p:grpSp>
      </p:grpSp>
      <p:grpSp>
        <p:nvGrpSpPr>
          <p:cNvPr id="1035" name="Group 37"/>
          <p:cNvGrpSpPr>
            <a:grpSpLocks/>
          </p:cNvGrpSpPr>
          <p:nvPr/>
        </p:nvGrpSpPr>
        <p:grpSpPr bwMode="auto">
          <a:xfrm>
            <a:off x="8680450" y="2116138"/>
            <a:ext cx="385763" cy="4308475"/>
            <a:chOff x="5468" y="1333"/>
            <a:chExt cx="243" cy="2714"/>
          </a:xfrm>
        </p:grpSpPr>
        <p:sp>
          <p:nvSpPr>
            <p:cNvPr id="88102" name="Freeform 38"/>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prstTxWarp prst="textNoShape">
                <a:avLst/>
              </a:prstTxWarp>
            </a:bodyPr>
            <a:lstStyle/>
            <a:p>
              <a:pPr>
                <a:defRPr/>
              </a:pPr>
              <a:endParaRPr lang="en-US">
                <a:latin typeface="Comic Sans MS" charset="0"/>
              </a:endParaRPr>
            </a:p>
          </p:txBody>
        </p:sp>
        <p:sp>
          <p:nvSpPr>
            <p:cNvPr id="88103" name="Freeform 39"/>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prstTxWarp prst="textNoShape">
                <a:avLst/>
              </a:prstTxWarp>
            </a:bodyPr>
            <a:lstStyle/>
            <a:p>
              <a:pPr>
                <a:defRPr/>
              </a:pPr>
              <a:endParaRPr lang="en-US">
                <a:latin typeface="Comic Sans MS" charset="0"/>
              </a:endParaRPr>
            </a:p>
          </p:txBody>
        </p:sp>
      </p:grpSp>
      <p:grpSp>
        <p:nvGrpSpPr>
          <p:cNvPr id="1036" name="Group 40"/>
          <p:cNvGrpSpPr>
            <a:grpSpLocks/>
          </p:cNvGrpSpPr>
          <p:nvPr/>
        </p:nvGrpSpPr>
        <p:grpSpPr bwMode="auto">
          <a:xfrm>
            <a:off x="7318375" y="90488"/>
            <a:ext cx="2133600" cy="1911350"/>
            <a:chOff x="4610" y="57"/>
            <a:chExt cx="1344" cy="1204"/>
          </a:xfrm>
        </p:grpSpPr>
        <p:grpSp>
          <p:nvGrpSpPr>
            <p:cNvPr id="1037" name="Group 41"/>
            <p:cNvGrpSpPr>
              <a:grpSpLocks/>
            </p:cNvGrpSpPr>
            <p:nvPr userDrawn="1"/>
          </p:nvGrpSpPr>
          <p:grpSpPr bwMode="auto">
            <a:xfrm>
              <a:off x="4610" y="57"/>
              <a:ext cx="1344" cy="1204"/>
              <a:chOff x="4610" y="57"/>
              <a:chExt cx="1344" cy="1204"/>
            </a:xfrm>
          </p:grpSpPr>
          <p:sp>
            <p:nvSpPr>
              <p:cNvPr id="88106" name="Freeform 42"/>
              <p:cNvSpPr>
                <a:spLocks/>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grpSp>
            <p:nvGrpSpPr>
              <p:cNvPr id="1040" name="Group 43"/>
              <p:cNvGrpSpPr>
                <a:grpSpLocks/>
              </p:cNvGrpSpPr>
              <p:nvPr userDrawn="1"/>
            </p:nvGrpSpPr>
            <p:grpSpPr bwMode="auto">
              <a:xfrm>
                <a:off x="4610" y="57"/>
                <a:ext cx="1344" cy="985"/>
                <a:chOff x="4610" y="57"/>
                <a:chExt cx="1344" cy="985"/>
              </a:xfrm>
            </p:grpSpPr>
            <p:sp>
              <p:nvSpPr>
                <p:cNvPr id="88108" name="Freeform 44"/>
                <p:cNvSpPr>
                  <a:spLocks/>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88109" name="Freeform 45"/>
                <p:cNvSpPr>
                  <a:spLocks/>
                </p:cNvSpPr>
                <p:nvPr userDrawn="1"/>
              </p:nvSpPr>
              <p:spPr bwMode="auto">
                <a:xfrm rot="-3172564">
                  <a:off x="5051" y="329"/>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88110" name="Freeform 46"/>
                <p:cNvSpPr>
                  <a:spLocks/>
                </p:cNvSpPr>
                <p:nvPr userDrawn="1"/>
              </p:nvSpPr>
              <p:spPr bwMode="auto">
                <a:xfrm rot="-3172564">
                  <a:off x="4861" y="179"/>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88111" name="Freeform 47"/>
                <p:cNvSpPr>
                  <a:spLocks/>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88112" name="Freeform 48"/>
                <p:cNvSpPr>
                  <a:spLocks/>
                </p:cNvSpPr>
                <p:nvPr userDrawn="1"/>
              </p:nvSpPr>
              <p:spPr bwMode="auto">
                <a:xfrm rot="-3172564">
                  <a:off x="5300" y="894"/>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88113" name="Freeform 49"/>
                <p:cNvSpPr>
                  <a:spLocks/>
                </p:cNvSpPr>
                <p:nvPr userDrawn="1"/>
              </p:nvSpPr>
              <p:spPr bwMode="auto">
                <a:xfrm rot="-3172564">
                  <a:off x="5253" y="803"/>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88114" name="Freeform 50"/>
                <p:cNvSpPr>
                  <a:spLocks/>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sp>
              <p:nvSpPr>
                <p:cNvPr id="88115" name="Freeform 51"/>
                <p:cNvSpPr>
                  <a:spLocks/>
                </p:cNvSpPr>
                <p:nvPr userDrawn="1"/>
              </p:nvSpPr>
              <p:spPr bwMode="auto">
                <a:xfrm rot="-3172564">
                  <a:off x="4950" y="139"/>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charset="0"/>
                  </a:endParaRPr>
                </a:p>
              </p:txBody>
            </p:sp>
          </p:grpSp>
        </p:grpSp>
        <p:sp>
          <p:nvSpPr>
            <p:cNvPr id="88116" name="Line 52"/>
            <p:cNvSpPr>
              <a:spLocks noChangeShapeType="1"/>
            </p:cNvSpPr>
            <p:nvPr userDrawn="1"/>
          </p:nvSpPr>
          <p:spPr bwMode="auto">
            <a:xfrm>
              <a:off x="4870" y="84"/>
              <a:ext cx="42" cy="96"/>
            </a:xfrm>
            <a:prstGeom prst="line">
              <a:avLst/>
            </a:prstGeom>
            <a:noFill/>
            <a:ln w="38100">
              <a:solidFill>
                <a:schemeClr val="accent2"/>
              </a:solidFill>
              <a:round/>
              <a:headEnd/>
              <a:tailEnd/>
            </a:ln>
            <a:effectLst/>
          </p:spPr>
          <p:txBody>
            <a:bodyPr>
              <a:prstTxWarp prst="textNoShape">
                <a:avLst/>
              </a:prstTxWarp>
            </a:bodyPr>
            <a:lstStyle/>
            <a:p>
              <a:pPr>
                <a:defRPr/>
              </a:pPr>
              <a:endParaRPr lang="en-US">
                <a:latin typeface="Comic Sans MS" charset="0"/>
              </a:endParaRPr>
            </a:p>
          </p:txBody>
        </p:sp>
      </p:grpSp>
    </p:spTree>
  </p:cSld>
  <p:clrMap bg1="lt1" tx1="dk1" bg2="lt2" tx2="dk2" accent1="accent1" accent2="accent2" accent3="accent3" accent4="accent4" accent5="accent5" accent6="accent6" hlink="hlink" folHlink="folHlink"/>
  <p:sldLayoutIdLst>
    <p:sldLayoutId id="2147483758"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Lst>
  <p:hf hdr="0" ftr="0" dt="0"/>
  <p:txStyles>
    <p:titleStyle>
      <a:lvl1pPr algn="ctr" rtl="0" eaLnBrk="0" fontAlgn="base" hangingPunct="0">
        <a:spcBef>
          <a:spcPct val="0"/>
        </a:spcBef>
        <a:spcAft>
          <a:spcPct val="0"/>
        </a:spcAft>
        <a:defRPr sz="4400">
          <a:solidFill>
            <a:schemeClr val="tx1"/>
          </a:solidFill>
          <a:latin typeface="+mj-lt"/>
          <a:ea typeface="ＭＳ Ｐゴシック" pitchFamily="-111" charset="-128"/>
          <a:cs typeface="ＭＳ Ｐゴシック" pitchFamily="-111" charset="-128"/>
        </a:defRPr>
      </a:lvl1pPr>
      <a:lvl2pPr algn="ctr" rtl="0" eaLnBrk="0" fontAlgn="base" hangingPunct="0">
        <a:spcBef>
          <a:spcPct val="0"/>
        </a:spcBef>
        <a:spcAft>
          <a:spcPct val="0"/>
        </a:spcAft>
        <a:defRPr sz="4400">
          <a:solidFill>
            <a:schemeClr val="tx1"/>
          </a:solidFill>
          <a:latin typeface="Calibri" pitchFamily="-111" charset="0"/>
          <a:ea typeface="ＭＳ Ｐゴシック" pitchFamily="-111" charset="-128"/>
          <a:cs typeface="ＭＳ Ｐゴシック" pitchFamily="-111" charset="-128"/>
        </a:defRPr>
      </a:lvl2pPr>
      <a:lvl3pPr algn="ctr" rtl="0" eaLnBrk="0" fontAlgn="base" hangingPunct="0">
        <a:spcBef>
          <a:spcPct val="0"/>
        </a:spcBef>
        <a:spcAft>
          <a:spcPct val="0"/>
        </a:spcAft>
        <a:defRPr sz="4400">
          <a:solidFill>
            <a:schemeClr val="tx1"/>
          </a:solidFill>
          <a:latin typeface="Calibri" pitchFamily="-111" charset="0"/>
          <a:ea typeface="ＭＳ Ｐゴシック" pitchFamily="-111" charset="-128"/>
          <a:cs typeface="ＭＳ Ｐゴシック" pitchFamily="-111" charset="-128"/>
        </a:defRPr>
      </a:lvl3pPr>
      <a:lvl4pPr algn="ctr" rtl="0" eaLnBrk="0" fontAlgn="base" hangingPunct="0">
        <a:spcBef>
          <a:spcPct val="0"/>
        </a:spcBef>
        <a:spcAft>
          <a:spcPct val="0"/>
        </a:spcAft>
        <a:defRPr sz="4400">
          <a:solidFill>
            <a:schemeClr val="tx1"/>
          </a:solidFill>
          <a:latin typeface="Calibri" pitchFamily="-111" charset="0"/>
          <a:ea typeface="ＭＳ Ｐゴシック" pitchFamily="-111" charset="-128"/>
          <a:cs typeface="ＭＳ Ｐゴシック" pitchFamily="-111" charset="-128"/>
        </a:defRPr>
      </a:lvl4pPr>
      <a:lvl5pPr algn="ctr" rtl="0" eaLnBrk="0" fontAlgn="base" hangingPunct="0">
        <a:spcBef>
          <a:spcPct val="0"/>
        </a:spcBef>
        <a:spcAft>
          <a:spcPct val="0"/>
        </a:spcAft>
        <a:defRPr sz="4400">
          <a:solidFill>
            <a:schemeClr val="tx1"/>
          </a:solidFill>
          <a:latin typeface="Calibri" pitchFamily="-111" charset="0"/>
          <a:ea typeface="ＭＳ Ｐゴシック" pitchFamily="-111" charset="-128"/>
          <a:cs typeface="ＭＳ Ｐゴシック" pitchFamily="-111" charset="-128"/>
        </a:defRPr>
      </a:lvl5pPr>
      <a:lvl6pPr marL="457200" algn="ctr" rtl="0" fontAlgn="base">
        <a:spcBef>
          <a:spcPct val="0"/>
        </a:spcBef>
        <a:spcAft>
          <a:spcPct val="0"/>
        </a:spcAft>
        <a:defRPr sz="4400">
          <a:solidFill>
            <a:schemeClr val="tx1"/>
          </a:solidFill>
          <a:latin typeface="Comic Sans MS" charset="0"/>
        </a:defRPr>
      </a:lvl6pPr>
      <a:lvl7pPr marL="914400" algn="ctr" rtl="0" fontAlgn="base">
        <a:spcBef>
          <a:spcPct val="0"/>
        </a:spcBef>
        <a:spcAft>
          <a:spcPct val="0"/>
        </a:spcAft>
        <a:defRPr sz="4400">
          <a:solidFill>
            <a:schemeClr val="tx1"/>
          </a:solidFill>
          <a:latin typeface="Comic Sans MS" charset="0"/>
        </a:defRPr>
      </a:lvl7pPr>
      <a:lvl8pPr marL="1371600" algn="ctr" rtl="0" fontAlgn="base">
        <a:spcBef>
          <a:spcPct val="0"/>
        </a:spcBef>
        <a:spcAft>
          <a:spcPct val="0"/>
        </a:spcAft>
        <a:defRPr sz="4400">
          <a:solidFill>
            <a:schemeClr val="tx1"/>
          </a:solidFill>
          <a:latin typeface="Comic Sans MS" charset="0"/>
        </a:defRPr>
      </a:lvl8pPr>
      <a:lvl9pPr marL="1828800" algn="ctr" rtl="0" fontAlgn="base">
        <a:spcBef>
          <a:spcPct val="0"/>
        </a:spcBef>
        <a:spcAft>
          <a:spcPct val="0"/>
        </a:spcAft>
        <a:defRPr sz="4400">
          <a:solidFill>
            <a:schemeClr val="tx1"/>
          </a:solidFill>
          <a:latin typeface="Comic Sans MS"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4" Type="http://schemas.openxmlformats.org/officeDocument/2006/relationships/oleObject" Target="../embeddings/Microsoft_Excel_97_-_2004_Worksheet3.xls"/><Relationship Id="rId1" Type="http://schemas.openxmlformats.org/officeDocument/2006/relationships/vmlDrawing" Target="../drawings/vmlDrawing3.vml"/><Relationship Id="rId2" Type="http://schemas.openxmlformats.org/officeDocument/2006/relationships/slideLayout" Target="../slideLayouts/slideLayout7.xml"/><Relationship Id="rId3"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4" Type="http://schemas.openxmlformats.org/officeDocument/2006/relationships/hyperlink" Target="mailto:Donna.brant@state.or.us" TargetMode="External"/><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hyperlink" Target="mailto:Dona.bolt@state.or.us" TargetMode="External"/><Relationship Id="rId5" Type="http://schemas.openxmlformats.org/officeDocument/2006/relationships/hyperlink" Target="http://www.ode.state.or.us/Go/Homeles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4" Type="http://schemas.openxmlformats.org/officeDocument/2006/relationships/oleObject" Target="../embeddings/Microsoft_Excel_97_-_2004_Worksheet1.xls"/><Relationship Id="rId1" Type="http://schemas.openxmlformats.org/officeDocument/2006/relationships/vmlDrawing" Target="../drawings/vmlDrawing1.vml"/><Relationship Id="rId2" Type="http://schemas.openxmlformats.org/officeDocument/2006/relationships/slideLayout" Target="../slideLayouts/slideLayout12.xml"/><Relationship Id="rId3"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3" Type="http://schemas.openxmlformats.org/officeDocument/2006/relationships/oleObject" Target="../embeddings/Microsoft_Excel_Chart2.xls"/><Relationship Id="rId1" Type="http://schemas.openxmlformats.org/officeDocument/2006/relationships/vmlDrawing" Target="../drawings/vmlDrawing2.v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9266" name="Rectangle 2"/>
          <p:cNvSpPr>
            <a:spLocks noGrp="1" noChangeArrowheads="1"/>
          </p:cNvSpPr>
          <p:nvPr>
            <p:ph type="ctrTitle"/>
          </p:nvPr>
        </p:nvSpPr>
        <p:spPr>
          <a:xfrm>
            <a:off x="1371600" y="1524000"/>
            <a:ext cx="6705600" cy="3886200"/>
          </a:xfrm>
        </p:spPr>
        <p:txBody>
          <a:bodyPr wrap="none" anchor="ctr"/>
          <a:lstStyle/>
          <a:p>
            <a:pPr marL="627063" eaLnBrk="1" hangingPunct="1"/>
            <a:r>
              <a:rPr lang="en-US" sz="4000"/>
              <a:t/>
            </a:r>
            <a:br>
              <a:rPr lang="en-US" sz="4000"/>
            </a:br>
            <a:r>
              <a:rPr lang="en-US" sz="4000"/>
              <a:t> </a:t>
            </a:r>
            <a:br>
              <a:rPr lang="en-US" sz="4000"/>
            </a:br>
            <a:r>
              <a:rPr lang="en-US" sz="4000"/>
              <a:t/>
            </a:r>
            <a:br>
              <a:rPr lang="en-US" sz="4000"/>
            </a:br>
            <a:r>
              <a:rPr lang="en-US" sz="3200"/>
              <a:t/>
            </a:r>
            <a:br>
              <a:rPr lang="en-US" sz="3200"/>
            </a:br>
            <a:r>
              <a:rPr lang="en-US" sz="3200"/>
              <a:t/>
            </a:r>
            <a:br>
              <a:rPr lang="en-US" sz="3200"/>
            </a:br>
            <a:r>
              <a:rPr lang="en-US" sz="4000"/>
              <a:t>Homeless Students in Oregon</a:t>
            </a:r>
            <a:br>
              <a:rPr lang="en-US" sz="4000"/>
            </a:br>
            <a:r>
              <a:rPr lang="en-US" sz="4000"/>
              <a:t>February 14, 2011</a:t>
            </a:r>
            <a:br>
              <a:rPr lang="en-US" sz="4000"/>
            </a:br>
            <a:r>
              <a:rPr lang="en-US" sz="3200"/>
              <a:t>Original Presentation  to </a:t>
            </a:r>
            <a:br>
              <a:rPr lang="en-US" sz="3200"/>
            </a:br>
            <a:r>
              <a:rPr lang="en-US" sz="3200"/>
              <a:t>Leaders Roundtable </a:t>
            </a:r>
            <a:br>
              <a:rPr lang="en-US" sz="3200"/>
            </a:br>
            <a:r>
              <a:rPr lang="en-US" sz="3200"/>
              <a:t>Donna Bolt</a:t>
            </a:r>
            <a:r>
              <a:rPr lang="en-US" sz="4000"/>
              <a:t>,</a:t>
            </a:r>
            <a:r>
              <a:rPr lang="en-US" sz="3200"/>
              <a:t> ODE </a:t>
            </a:r>
            <a:br>
              <a:rPr lang="en-US" sz="3200"/>
            </a:br>
            <a:r>
              <a:rPr lang="en-US" sz="3200"/>
              <a:t/>
            </a:r>
            <a:br>
              <a:rPr lang="en-US" sz="3200"/>
            </a:br>
            <a:r>
              <a:rPr lang="en-US" sz="4000"/>
              <a:t/>
            </a:r>
            <a:br>
              <a:rPr lang="en-US" sz="4000"/>
            </a:br>
            <a:r>
              <a:rPr lang="en-US" sz="4000"/>
              <a:t/>
            </a:r>
            <a:br>
              <a:rPr lang="en-US" sz="4000"/>
            </a:br>
            <a:endParaRPr lang="en-US" sz="4000"/>
          </a:p>
        </p:txBody>
      </p:sp>
      <p:sp>
        <p:nvSpPr>
          <p:cNvPr id="16387" name="Text Box 5"/>
          <p:cNvSpPr txBox="1">
            <a:spLocks noChangeArrowheads="1"/>
          </p:cNvSpPr>
          <p:nvPr/>
        </p:nvSpPr>
        <p:spPr bwMode="auto">
          <a:xfrm>
            <a:off x="4289425" y="3573463"/>
            <a:ext cx="1730375"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a:p>
        </p:txBody>
      </p:sp>
      <p:sp>
        <p:nvSpPr>
          <p:cNvPr id="16388" name="Text Box 6"/>
          <p:cNvSpPr txBox="1">
            <a:spLocks noChangeArrowheads="1"/>
          </p:cNvSpPr>
          <p:nvPr/>
        </p:nvSpPr>
        <p:spPr bwMode="auto">
          <a:xfrm>
            <a:off x="3352800" y="6216650"/>
            <a:ext cx="3200400" cy="366713"/>
          </a:xfrm>
          <a:prstGeom prst="rect">
            <a:avLst/>
          </a:prstGeom>
          <a:noFill/>
          <a:ln w="9525">
            <a:noFill/>
            <a:miter lim="800000"/>
            <a:headEnd/>
            <a:tailEnd/>
          </a:ln>
        </p:spPr>
        <p:txBody>
          <a:bodyPr>
            <a:prstTxWarp prst="textNoShape">
              <a:avLst/>
            </a:prstTxWarp>
            <a:spAutoFit/>
          </a:bodyPr>
          <a:lstStyle/>
          <a:p>
            <a:r>
              <a:rPr lang="en-US" b="1">
                <a:solidFill>
                  <a:schemeClr val="tx2"/>
                </a:solidFill>
              </a:rPr>
              <a:t>www.leadersroundtable.org</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F4E94978-3050-454C-82F4-E8B45C09AB8F}" type="slidenum">
              <a:rPr lang="en-US" smtClean="0">
                <a:latin typeface="Comic Sans MS" pitchFamily="-111" charset="0"/>
              </a:rPr>
              <a:pPr/>
              <a:t>10</a:t>
            </a:fld>
            <a:endParaRPr lang="en-US" smtClean="0">
              <a:latin typeface="Comic Sans MS" pitchFamily="-111" charset="0"/>
            </a:endParaRPr>
          </a:p>
        </p:txBody>
      </p:sp>
      <p:sp>
        <p:nvSpPr>
          <p:cNvPr id="33795" name="Rectangle 2"/>
          <p:cNvSpPr>
            <a:spLocks noGrp="1" noChangeArrowheads="1"/>
          </p:cNvSpPr>
          <p:nvPr>
            <p:ph type="title"/>
          </p:nvPr>
        </p:nvSpPr>
        <p:spPr>
          <a:xfrm>
            <a:off x="914400" y="-152400"/>
            <a:ext cx="6870700" cy="1600200"/>
          </a:xfrm>
        </p:spPr>
        <p:txBody>
          <a:bodyPr/>
          <a:lstStyle/>
          <a:p>
            <a:pPr eaLnBrk="1" hangingPunct="1"/>
            <a:r>
              <a:rPr lang="en-US" sz="3600"/>
              <a:t>Homeless Students in 2009-10</a:t>
            </a:r>
            <a:br>
              <a:rPr lang="en-US" sz="3600"/>
            </a:br>
            <a:endParaRPr lang="en-US" sz="3600"/>
          </a:p>
        </p:txBody>
      </p:sp>
      <p:sp>
        <p:nvSpPr>
          <p:cNvPr id="33796" name="Rectangle 3"/>
          <p:cNvSpPr>
            <a:spLocks noGrp="1" noChangeArrowheads="1"/>
          </p:cNvSpPr>
          <p:nvPr>
            <p:ph type="body" idx="1"/>
          </p:nvPr>
        </p:nvSpPr>
        <p:spPr>
          <a:xfrm>
            <a:off x="685800" y="1676400"/>
            <a:ext cx="7696200" cy="3657600"/>
          </a:xfrm>
        </p:spPr>
        <p:txBody>
          <a:bodyPr/>
          <a:lstStyle/>
          <a:p>
            <a:pPr eaLnBrk="1" hangingPunct="1">
              <a:lnSpc>
                <a:spcPct val="80000"/>
              </a:lnSpc>
            </a:pPr>
            <a:r>
              <a:rPr lang="en-US" sz="2800" smtClean="0"/>
              <a:t>18,051students identified as homeless, a </a:t>
            </a:r>
            <a:r>
              <a:rPr lang="en-US" sz="2800" smtClean="0">
                <a:solidFill>
                  <a:schemeClr val="tx2"/>
                </a:solidFill>
              </a:rPr>
              <a:t>5.5% </a:t>
            </a:r>
            <a:r>
              <a:rPr lang="en-US" sz="2800" smtClean="0"/>
              <a:t>increase over last year, representing </a:t>
            </a:r>
            <a:r>
              <a:rPr lang="en-US" sz="2800" smtClean="0">
                <a:solidFill>
                  <a:schemeClr val="tx2"/>
                </a:solidFill>
              </a:rPr>
              <a:t>3.4 %</a:t>
            </a:r>
            <a:r>
              <a:rPr lang="en-US" sz="2800" smtClean="0"/>
              <a:t> of  Oregon’s 559,062 K-12 students</a:t>
            </a:r>
          </a:p>
          <a:p>
            <a:pPr eaLnBrk="1" hangingPunct="1">
              <a:lnSpc>
                <a:spcPct val="80000"/>
              </a:lnSpc>
            </a:pPr>
            <a:endParaRPr lang="en-US" sz="2800" smtClean="0"/>
          </a:p>
          <a:p>
            <a:pPr eaLnBrk="1" hangingPunct="1">
              <a:lnSpc>
                <a:spcPct val="80000"/>
              </a:lnSpc>
            </a:pPr>
            <a:r>
              <a:rPr lang="en-US" sz="2800" smtClean="0"/>
              <a:t>8,571 homeless students were enrolled in grades K-5</a:t>
            </a:r>
          </a:p>
          <a:p>
            <a:pPr eaLnBrk="1" hangingPunct="1">
              <a:lnSpc>
                <a:spcPct val="80000"/>
              </a:lnSpc>
            </a:pPr>
            <a:endParaRPr lang="en-US" sz="2800" smtClean="0"/>
          </a:p>
          <a:p>
            <a:pPr eaLnBrk="1" hangingPunct="1">
              <a:lnSpc>
                <a:spcPct val="80000"/>
              </a:lnSpc>
            </a:pPr>
            <a:r>
              <a:rPr lang="en-US" sz="2800" smtClean="0"/>
              <a:t>3,908 homeless students were enrolled in grades 6-8</a:t>
            </a:r>
          </a:p>
          <a:p>
            <a:pPr eaLnBrk="1" hangingPunct="1">
              <a:lnSpc>
                <a:spcPct val="80000"/>
              </a:lnSpc>
            </a:pPr>
            <a:endParaRPr lang="en-US" sz="28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2"/>
          </p:nvPr>
        </p:nvSpPr>
        <p:spPr>
          <a:noFill/>
        </p:spPr>
        <p:txBody>
          <a:bodyPr/>
          <a:lstStyle/>
          <a:p>
            <a:fld id="{4840BF5F-4BE9-EF40-964F-F2F9C5A206AD}" type="slidenum">
              <a:rPr lang="en-US" smtClean="0">
                <a:latin typeface="Comic Sans MS" pitchFamily="-111" charset="0"/>
              </a:rPr>
              <a:pPr/>
              <a:t>11</a:t>
            </a:fld>
            <a:endParaRPr lang="en-US" smtClean="0">
              <a:latin typeface="Comic Sans MS" pitchFamily="-111" charset="0"/>
            </a:endParaRPr>
          </a:p>
        </p:txBody>
      </p:sp>
      <p:sp>
        <p:nvSpPr>
          <p:cNvPr id="35843" name="Rectangle 2"/>
          <p:cNvSpPr>
            <a:spLocks noGrp="1" noChangeArrowheads="1"/>
          </p:cNvSpPr>
          <p:nvPr>
            <p:ph type="title"/>
          </p:nvPr>
        </p:nvSpPr>
        <p:spPr>
          <a:xfrm>
            <a:off x="990600" y="0"/>
            <a:ext cx="6705600" cy="1295400"/>
          </a:xfrm>
        </p:spPr>
        <p:txBody>
          <a:bodyPr/>
          <a:lstStyle/>
          <a:p>
            <a:pPr eaLnBrk="1" hangingPunct="1"/>
            <a:r>
              <a:rPr lang="en-US" sz="4000"/>
              <a:t>Homeless Students in 2008-09</a:t>
            </a:r>
          </a:p>
        </p:txBody>
      </p:sp>
      <p:sp>
        <p:nvSpPr>
          <p:cNvPr id="35844" name="Rectangle 3"/>
          <p:cNvSpPr>
            <a:spLocks noGrp="1" noChangeArrowheads="1"/>
          </p:cNvSpPr>
          <p:nvPr>
            <p:ph type="body" idx="1"/>
          </p:nvPr>
        </p:nvSpPr>
        <p:spPr>
          <a:xfrm>
            <a:off x="685800" y="1219200"/>
            <a:ext cx="7696200" cy="4343400"/>
          </a:xfrm>
        </p:spPr>
        <p:txBody>
          <a:bodyPr/>
          <a:lstStyle/>
          <a:p>
            <a:pPr eaLnBrk="1" hangingPunct="1">
              <a:lnSpc>
                <a:spcPct val="80000"/>
              </a:lnSpc>
            </a:pPr>
            <a:r>
              <a:rPr lang="en-US" sz="2400" smtClean="0"/>
              <a:t>6,561 homeless students were enrolled in grades 9-12</a:t>
            </a:r>
          </a:p>
          <a:p>
            <a:pPr eaLnBrk="1" hangingPunct="1">
              <a:lnSpc>
                <a:spcPct val="80000"/>
              </a:lnSpc>
              <a:buFontTx/>
              <a:buNone/>
            </a:pPr>
            <a:endParaRPr lang="en-US" sz="2400" smtClean="0"/>
          </a:p>
          <a:p>
            <a:pPr eaLnBrk="1" hangingPunct="1">
              <a:lnSpc>
                <a:spcPct val="80000"/>
              </a:lnSpc>
            </a:pPr>
            <a:r>
              <a:rPr lang="en-US" sz="2400" smtClean="0"/>
              <a:t>The greatest numbers of homeless students were 12th graders (2,339)</a:t>
            </a:r>
          </a:p>
          <a:p>
            <a:pPr eaLnBrk="1" hangingPunct="1">
              <a:lnSpc>
                <a:spcPct val="80000"/>
              </a:lnSpc>
              <a:buFontTx/>
              <a:buNone/>
            </a:pPr>
            <a:endParaRPr lang="en-US" sz="2400" smtClean="0"/>
          </a:p>
          <a:p>
            <a:pPr eaLnBrk="1" hangingPunct="1">
              <a:lnSpc>
                <a:spcPct val="80000"/>
              </a:lnSpc>
            </a:pPr>
            <a:r>
              <a:rPr lang="en-US" sz="2400" smtClean="0"/>
              <a:t>2,986 students within the total count were unaccompanied homeless minors who had been abandoned by parents, or had runaway from home or foster care placement.</a:t>
            </a:r>
          </a:p>
          <a:p>
            <a:pPr eaLnBrk="1" hangingPunct="1">
              <a:lnSpc>
                <a:spcPct val="80000"/>
              </a:lnSpc>
              <a:buFontTx/>
              <a:buNone/>
            </a:pPr>
            <a:endParaRPr lang="en-US" sz="2400" smtClean="0"/>
          </a:p>
          <a:p>
            <a:pPr eaLnBrk="1" hangingPunct="1">
              <a:lnSpc>
                <a:spcPct val="80000"/>
              </a:lnSpc>
            </a:pPr>
            <a:r>
              <a:rPr lang="en-US" sz="2400" smtClean="0"/>
              <a:t>The US Department of Education does not require this data to be disaggregated by race and ethnicity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1" name="Slide Number Placeholder 3"/>
          <p:cNvSpPr>
            <a:spLocks noGrp="1"/>
          </p:cNvSpPr>
          <p:nvPr>
            <p:ph type="sldNum" sz="quarter" idx="12"/>
          </p:nvPr>
        </p:nvSpPr>
        <p:spPr>
          <a:noFill/>
        </p:spPr>
        <p:txBody>
          <a:bodyPr/>
          <a:lstStyle/>
          <a:p>
            <a:fld id="{E67FDB1B-D708-E748-863A-19972C9C8B0B}" type="slidenum">
              <a:rPr lang="en-US" smtClean="0">
                <a:latin typeface="Comic Sans MS" pitchFamily="-111" charset="0"/>
              </a:rPr>
              <a:pPr/>
              <a:t>12</a:t>
            </a:fld>
            <a:endParaRPr lang="en-US" smtClean="0">
              <a:latin typeface="Comic Sans MS" pitchFamily="-111" charset="0"/>
            </a:endParaRPr>
          </a:p>
        </p:txBody>
      </p:sp>
      <p:graphicFrame>
        <p:nvGraphicFramePr>
          <p:cNvPr id="37890" name="Object 2"/>
          <p:cNvGraphicFramePr>
            <a:graphicFrameLocks noChangeAspect="1"/>
          </p:cNvGraphicFramePr>
          <p:nvPr/>
        </p:nvGraphicFramePr>
        <p:xfrm>
          <a:off x="811213" y="1747838"/>
          <a:ext cx="7637462" cy="3592512"/>
        </p:xfrm>
        <a:graphic>
          <a:graphicData uri="http://schemas.openxmlformats.org/presentationml/2006/ole">
            <p:oleObj spid="_x0000_s37890" name="Worksheet" r:id="rId4" imgW="6819900" imgH="2311400" progId="Excel.Sheet.8">
              <p:embed/>
            </p:oleObj>
          </a:graphicData>
        </a:graphic>
      </p:graphicFrame>
      <p:sp>
        <p:nvSpPr>
          <p:cNvPr id="37892" name="Rectangle 5"/>
          <p:cNvSpPr>
            <a:spLocks noChangeArrowheads="1"/>
          </p:cNvSpPr>
          <p:nvPr/>
        </p:nvSpPr>
        <p:spPr bwMode="auto">
          <a:xfrm>
            <a:off x="0" y="304800"/>
            <a:ext cx="8153400" cy="1219200"/>
          </a:xfrm>
          <a:prstGeom prst="rect">
            <a:avLst/>
          </a:prstGeom>
          <a:noFill/>
          <a:ln w="9525">
            <a:noFill/>
            <a:miter lim="800000"/>
            <a:headEnd/>
            <a:tailEnd/>
          </a:ln>
        </p:spPr>
        <p:txBody>
          <a:bodyPr anchor="b">
            <a:prstTxWarp prst="textNoShape">
              <a:avLst/>
            </a:prstTxWarp>
          </a:bodyPr>
          <a:lstStyle/>
          <a:p>
            <a:pPr algn="ctr" eaLnBrk="1" hangingPunct="1"/>
            <a:r>
              <a:rPr lang="en-US" sz="3600"/>
              <a:t>Where are the highest </a:t>
            </a:r>
            <a:r>
              <a:rPr lang="en-US" sz="3600" u="sng"/>
              <a:t>numbers</a:t>
            </a:r>
            <a:r>
              <a:rPr lang="en-US" sz="3600"/>
              <a:t> of homeless students?</a:t>
            </a:r>
            <a:r>
              <a:rPr lang="en-US" sz="4400"/>
              <a:t>  </a:t>
            </a:r>
          </a:p>
        </p:txBody>
      </p:sp>
      <p:sp>
        <p:nvSpPr>
          <p:cNvPr id="37893" name="Text Box 7"/>
          <p:cNvSpPr txBox="1">
            <a:spLocks noChangeArrowheads="1"/>
          </p:cNvSpPr>
          <p:nvPr/>
        </p:nvSpPr>
        <p:spPr bwMode="auto">
          <a:xfrm>
            <a:off x="1981200" y="6491288"/>
            <a:ext cx="1403350" cy="366712"/>
          </a:xfrm>
          <a:prstGeom prst="rect">
            <a:avLst/>
          </a:prstGeom>
          <a:noFill/>
          <a:ln w="9525">
            <a:noFill/>
            <a:miter lim="800000"/>
            <a:headEnd/>
            <a:tailEnd/>
          </a:ln>
        </p:spPr>
        <p:txBody>
          <a:bodyPr>
            <a:prstTxWarp prst="textNoShape">
              <a:avLst/>
            </a:prstTxWarp>
            <a:spAutoFit/>
          </a:bodyPr>
          <a:lstStyle/>
          <a:p>
            <a:pPr>
              <a:spcBef>
                <a:spcPct val="50000"/>
              </a:spcBef>
            </a:pPr>
            <a:endParaRPr lang="en-US"/>
          </a:p>
        </p:txBody>
      </p:sp>
      <p:sp>
        <p:nvSpPr>
          <p:cNvPr id="37894" name="Text Box 8"/>
          <p:cNvSpPr txBox="1">
            <a:spLocks noChangeArrowheads="1"/>
          </p:cNvSpPr>
          <p:nvPr/>
        </p:nvSpPr>
        <p:spPr bwMode="auto">
          <a:xfrm>
            <a:off x="1584325" y="6310313"/>
            <a:ext cx="2260600" cy="396875"/>
          </a:xfrm>
          <a:prstGeom prst="rect">
            <a:avLst/>
          </a:prstGeom>
          <a:noFill/>
          <a:ln w="9525">
            <a:noFill/>
            <a:miter lim="800000"/>
            <a:headEnd/>
            <a:tailEnd/>
          </a:ln>
        </p:spPr>
        <p:txBody>
          <a:bodyPr wrap="none">
            <a:prstTxWarp prst="textNoShape">
              <a:avLst/>
            </a:prstTxWarp>
            <a:spAutoFit/>
          </a:bodyPr>
          <a:lstStyle/>
          <a:p>
            <a:r>
              <a:rPr lang="en-US" sz="1000"/>
              <a:t>Source:  ODE</a:t>
            </a:r>
          </a:p>
          <a:p>
            <a:r>
              <a:rPr lang="en-US" sz="1000"/>
              <a:t>*Enrollment is not final ADM count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Slide Number Placeholder 5"/>
          <p:cNvSpPr>
            <a:spLocks noGrp="1"/>
          </p:cNvSpPr>
          <p:nvPr>
            <p:ph type="sldNum" sz="quarter" idx="12"/>
          </p:nvPr>
        </p:nvSpPr>
        <p:spPr>
          <a:noFill/>
        </p:spPr>
        <p:txBody>
          <a:bodyPr/>
          <a:lstStyle/>
          <a:p>
            <a:fld id="{6D47D68E-E78C-A249-B470-AD2F52D79046}" type="slidenum">
              <a:rPr lang="en-US" smtClean="0">
                <a:latin typeface="Comic Sans MS" pitchFamily="-111" charset="0"/>
              </a:rPr>
              <a:pPr/>
              <a:t>13</a:t>
            </a:fld>
            <a:endParaRPr lang="en-US" smtClean="0">
              <a:latin typeface="Comic Sans MS" pitchFamily="-111" charset="0"/>
            </a:endParaRPr>
          </a:p>
        </p:txBody>
      </p:sp>
      <p:sp>
        <p:nvSpPr>
          <p:cNvPr id="39939" name="Rectangle 2"/>
          <p:cNvSpPr>
            <a:spLocks noGrp="1" noChangeArrowheads="1"/>
          </p:cNvSpPr>
          <p:nvPr>
            <p:ph type="title"/>
          </p:nvPr>
        </p:nvSpPr>
        <p:spPr>
          <a:xfrm>
            <a:off x="990600" y="152400"/>
            <a:ext cx="6870700" cy="1295400"/>
          </a:xfrm>
        </p:spPr>
        <p:txBody>
          <a:bodyPr/>
          <a:lstStyle/>
          <a:p>
            <a:pPr eaLnBrk="1" hangingPunct="1"/>
            <a:r>
              <a:rPr lang="en-US" sz="4000"/>
              <a:t>Some of the reasons for the increase</a:t>
            </a:r>
          </a:p>
        </p:txBody>
      </p:sp>
      <p:sp>
        <p:nvSpPr>
          <p:cNvPr id="39940" name="Rectangle 3"/>
          <p:cNvSpPr>
            <a:spLocks noGrp="1" noChangeArrowheads="1"/>
          </p:cNvSpPr>
          <p:nvPr>
            <p:ph type="body" idx="1"/>
          </p:nvPr>
        </p:nvSpPr>
        <p:spPr>
          <a:xfrm>
            <a:off x="762000" y="1524000"/>
            <a:ext cx="7696200" cy="3962400"/>
          </a:xfrm>
        </p:spPr>
        <p:txBody>
          <a:bodyPr/>
          <a:lstStyle/>
          <a:p>
            <a:pPr eaLnBrk="1" hangingPunct="1">
              <a:lnSpc>
                <a:spcPct val="90000"/>
              </a:lnSpc>
            </a:pPr>
            <a:r>
              <a:rPr lang="en-US" sz="2400"/>
              <a:t>Better reporting</a:t>
            </a:r>
          </a:p>
          <a:p>
            <a:pPr eaLnBrk="1" hangingPunct="1">
              <a:lnSpc>
                <a:spcPct val="90000"/>
              </a:lnSpc>
            </a:pPr>
            <a:endParaRPr lang="en-US" sz="2400"/>
          </a:p>
          <a:p>
            <a:pPr eaLnBrk="1" hangingPunct="1">
              <a:lnSpc>
                <a:spcPct val="90000"/>
              </a:lnSpc>
            </a:pPr>
            <a:r>
              <a:rPr lang="en-US" sz="2400"/>
              <a:t>Districts are having more success at keeping homeless students enrolled</a:t>
            </a:r>
          </a:p>
          <a:p>
            <a:pPr eaLnBrk="1" hangingPunct="1">
              <a:lnSpc>
                <a:spcPct val="90000"/>
              </a:lnSpc>
              <a:buFontTx/>
              <a:buNone/>
            </a:pPr>
            <a:endParaRPr lang="en-US" sz="2400"/>
          </a:p>
          <a:p>
            <a:pPr eaLnBrk="1" hangingPunct="1">
              <a:lnSpc>
                <a:spcPct val="90000"/>
              </a:lnSpc>
            </a:pPr>
            <a:r>
              <a:rPr lang="en-US" sz="2400"/>
              <a:t>More families in poverty</a:t>
            </a:r>
          </a:p>
          <a:p>
            <a:pPr eaLnBrk="1" hangingPunct="1">
              <a:lnSpc>
                <a:spcPct val="90000"/>
              </a:lnSpc>
              <a:buFontTx/>
              <a:buNone/>
            </a:pPr>
            <a:endParaRPr lang="en-US" sz="2400"/>
          </a:p>
          <a:p>
            <a:pPr eaLnBrk="1" hangingPunct="1">
              <a:lnSpc>
                <a:spcPct val="90000"/>
              </a:lnSpc>
            </a:pPr>
            <a:r>
              <a:rPr lang="en-US" sz="2400"/>
              <a:t>Housing costs continue to increase while incomes for those at the bottom of the economic spectrum have not</a:t>
            </a:r>
          </a:p>
          <a:p>
            <a:pPr eaLnBrk="1" hangingPunct="1">
              <a:lnSpc>
                <a:spcPct val="90000"/>
              </a:lnSpc>
              <a:buFontTx/>
              <a:buNone/>
            </a:pPr>
            <a:endParaRPr lang="en-US" sz="24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Slide Number Placeholder 5"/>
          <p:cNvSpPr>
            <a:spLocks noGrp="1"/>
          </p:cNvSpPr>
          <p:nvPr>
            <p:ph type="sldNum" sz="quarter" idx="12"/>
          </p:nvPr>
        </p:nvSpPr>
        <p:spPr>
          <a:noFill/>
        </p:spPr>
        <p:txBody>
          <a:bodyPr/>
          <a:lstStyle/>
          <a:p>
            <a:fld id="{BEBC7F9F-04AE-8E4F-AD3F-D83C4AC2D531}" type="slidenum">
              <a:rPr lang="en-US" smtClean="0">
                <a:latin typeface="Comic Sans MS" pitchFamily="-111" charset="0"/>
              </a:rPr>
              <a:pPr/>
              <a:t>14</a:t>
            </a:fld>
            <a:endParaRPr lang="en-US" smtClean="0">
              <a:latin typeface="Comic Sans MS" pitchFamily="-111" charset="0"/>
            </a:endParaRPr>
          </a:p>
        </p:txBody>
      </p:sp>
      <p:sp>
        <p:nvSpPr>
          <p:cNvPr id="41987" name="Rectangle 2"/>
          <p:cNvSpPr>
            <a:spLocks noGrp="1" noChangeArrowheads="1"/>
          </p:cNvSpPr>
          <p:nvPr>
            <p:ph type="title"/>
          </p:nvPr>
        </p:nvSpPr>
        <p:spPr>
          <a:xfrm>
            <a:off x="990600" y="-152400"/>
            <a:ext cx="6870700" cy="1600200"/>
          </a:xfrm>
        </p:spPr>
        <p:txBody>
          <a:bodyPr/>
          <a:lstStyle/>
          <a:p>
            <a:pPr eaLnBrk="1" hangingPunct="1"/>
            <a:r>
              <a:rPr lang="en-US"/>
              <a:t>Some of the reasons</a:t>
            </a:r>
          </a:p>
        </p:txBody>
      </p:sp>
      <p:sp>
        <p:nvSpPr>
          <p:cNvPr id="41988" name="Rectangle 3"/>
          <p:cNvSpPr>
            <a:spLocks noGrp="1" noChangeArrowheads="1"/>
          </p:cNvSpPr>
          <p:nvPr>
            <p:ph type="body" idx="1"/>
          </p:nvPr>
        </p:nvSpPr>
        <p:spPr/>
        <p:txBody>
          <a:bodyPr/>
          <a:lstStyle/>
          <a:p>
            <a:pPr eaLnBrk="1" hangingPunct="1">
              <a:lnSpc>
                <a:spcPct val="90000"/>
              </a:lnSpc>
            </a:pPr>
            <a:r>
              <a:rPr lang="en-US" sz="2800"/>
              <a:t>Affordable housing is extremely scarce</a:t>
            </a:r>
          </a:p>
          <a:p>
            <a:pPr eaLnBrk="1" hangingPunct="1">
              <a:lnSpc>
                <a:spcPct val="90000"/>
              </a:lnSpc>
              <a:buFontTx/>
              <a:buNone/>
            </a:pPr>
            <a:endParaRPr lang="en-US" sz="2800"/>
          </a:p>
          <a:p>
            <a:pPr eaLnBrk="1" hangingPunct="1">
              <a:lnSpc>
                <a:spcPct val="90000"/>
              </a:lnSpc>
            </a:pPr>
            <a:r>
              <a:rPr lang="en-US" sz="2800"/>
              <a:t>Meth, alcohol and other drugs cause families to lose housing, and cause many youths to leave home</a:t>
            </a:r>
          </a:p>
          <a:p>
            <a:pPr eaLnBrk="1" hangingPunct="1">
              <a:lnSpc>
                <a:spcPct val="90000"/>
              </a:lnSpc>
            </a:pPr>
            <a:endParaRPr lang="en-US" sz="2800"/>
          </a:p>
          <a:p>
            <a:pPr eaLnBrk="1" hangingPunct="1">
              <a:lnSpc>
                <a:spcPct val="90000"/>
              </a:lnSpc>
            </a:pPr>
            <a:r>
              <a:rPr lang="en-US" sz="2800"/>
              <a:t>Costs of fuel, transportation continue to rise</a:t>
            </a:r>
          </a:p>
          <a:p>
            <a:pPr eaLnBrk="1" hangingPunct="1">
              <a:lnSpc>
                <a:spcPct val="90000"/>
              </a:lnSpc>
            </a:pPr>
            <a:endParaRPr lang="en-US" sz="28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2"/>
          </p:nvPr>
        </p:nvSpPr>
        <p:spPr>
          <a:noFill/>
        </p:spPr>
        <p:txBody>
          <a:bodyPr/>
          <a:lstStyle/>
          <a:p>
            <a:fld id="{8C90D507-A0E3-6343-ABFE-85E0215E5C67}" type="slidenum">
              <a:rPr lang="en-US" smtClean="0">
                <a:latin typeface="Comic Sans MS" pitchFamily="-111" charset="0"/>
              </a:rPr>
              <a:pPr/>
              <a:t>15</a:t>
            </a:fld>
            <a:endParaRPr lang="en-US" smtClean="0">
              <a:latin typeface="Comic Sans MS" pitchFamily="-111" charset="0"/>
            </a:endParaRPr>
          </a:p>
        </p:txBody>
      </p:sp>
      <p:sp>
        <p:nvSpPr>
          <p:cNvPr id="44035" name="Rectangle 2"/>
          <p:cNvSpPr>
            <a:spLocks noGrp="1" noChangeArrowheads="1"/>
          </p:cNvSpPr>
          <p:nvPr>
            <p:ph type="title"/>
          </p:nvPr>
        </p:nvSpPr>
        <p:spPr/>
        <p:txBody>
          <a:bodyPr/>
          <a:lstStyle/>
          <a:p>
            <a:pPr eaLnBrk="1" hangingPunct="1"/>
            <a:r>
              <a:rPr lang="en-US"/>
              <a:t>What schools do</a:t>
            </a:r>
            <a:br>
              <a:rPr lang="en-US"/>
            </a:br>
            <a:endParaRPr lang="en-US"/>
          </a:p>
        </p:txBody>
      </p:sp>
      <p:sp>
        <p:nvSpPr>
          <p:cNvPr id="44036" name="Rectangle 3"/>
          <p:cNvSpPr>
            <a:spLocks noGrp="1" noChangeArrowheads="1"/>
          </p:cNvSpPr>
          <p:nvPr>
            <p:ph type="body" idx="1"/>
          </p:nvPr>
        </p:nvSpPr>
        <p:spPr/>
        <p:txBody>
          <a:bodyPr/>
          <a:lstStyle/>
          <a:p>
            <a:pPr eaLnBrk="1" hangingPunct="1">
              <a:lnSpc>
                <a:spcPct val="80000"/>
              </a:lnSpc>
              <a:buFontTx/>
              <a:buNone/>
            </a:pPr>
            <a:r>
              <a:rPr lang="en-US" sz="2400"/>
              <a:t>Schools are doing a better job of identifying students who lack permanent homes and also doing a better job of helping students in those straits to overcome barriers and stay in school. </a:t>
            </a:r>
          </a:p>
          <a:p>
            <a:pPr eaLnBrk="1" hangingPunct="1">
              <a:lnSpc>
                <a:spcPct val="80000"/>
              </a:lnSpc>
              <a:buFontTx/>
              <a:buNone/>
            </a:pPr>
            <a:endParaRPr lang="en-US" sz="2400"/>
          </a:p>
          <a:p>
            <a:pPr eaLnBrk="1" hangingPunct="1">
              <a:lnSpc>
                <a:spcPct val="80000"/>
              </a:lnSpc>
              <a:buFontTx/>
              <a:buNone/>
            </a:pPr>
            <a:r>
              <a:rPr lang="en-US" sz="2400"/>
              <a:t>More than 200 homeless education specialists around the state work to make sure that students who become homeless get the bus rides, food baskets, utility assistance, encouragement and red-tape-busting that they and their families need to keep them in class.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Slide Number Placeholder 5"/>
          <p:cNvSpPr>
            <a:spLocks noGrp="1"/>
          </p:cNvSpPr>
          <p:nvPr>
            <p:ph type="sldNum" sz="quarter" idx="12"/>
          </p:nvPr>
        </p:nvSpPr>
        <p:spPr>
          <a:noFill/>
        </p:spPr>
        <p:txBody>
          <a:bodyPr/>
          <a:lstStyle/>
          <a:p>
            <a:fld id="{699817D3-C389-1E4D-B217-0D1484F480E2}" type="slidenum">
              <a:rPr lang="en-US" smtClean="0">
                <a:latin typeface="Comic Sans MS" pitchFamily="-111" charset="0"/>
              </a:rPr>
              <a:pPr/>
              <a:t>16</a:t>
            </a:fld>
            <a:endParaRPr lang="en-US" smtClean="0">
              <a:latin typeface="Comic Sans MS" pitchFamily="-111" charset="0"/>
            </a:endParaRPr>
          </a:p>
        </p:txBody>
      </p:sp>
      <p:sp>
        <p:nvSpPr>
          <p:cNvPr id="46083" name="Rectangle 2"/>
          <p:cNvSpPr>
            <a:spLocks noGrp="1" noChangeArrowheads="1"/>
          </p:cNvSpPr>
          <p:nvPr>
            <p:ph type="title"/>
          </p:nvPr>
        </p:nvSpPr>
        <p:spPr/>
        <p:txBody>
          <a:bodyPr/>
          <a:lstStyle/>
          <a:p>
            <a:pPr eaLnBrk="1" hangingPunct="1"/>
            <a:r>
              <a:rPr lang="en-US"/>
              <a:t>For More Information:</a:t>
            </a:r>
          </a:p>
        </p:txBody>
      </p:sp>
      <p:sp>
        <p:nvSpPr>
          <p:cNvPr id="46084" name="Rectangle 3"/>
          <p:cNvSpPr>
            <a:spLocks noGrp="1" noChangeArrowheads="1"/>
          </p:cNvSpPr>
          <p:nvPr>
            <p:ph type="body" idx="1"/>
          </p:nvPr>
        </p:nvSpPr>
        <p:spPr/>
        <p:txBody>
          <a:bodyPr/>
          <a:lstStyle/>
          <a:p>
            <a:pPr eaLnBrk="1" hangingPunct="1">
              <a:lnSpc>
                <a:spcPct val="80000"/>
              </a:lnSpc>
            </a:pPr>
            <a:endParaRPr lang="en-US" sz="2000"/>
          </a:p>
          <a:p>
            <a:pPr eaLnBrk="1" hangingPunct="1">
              <a:lnSpc>
                <a:spcPct val="80000"/>
              </a:lnSpc>
            </a:pPr>
            <a:r>
              <a:rPr lang="en-US" sz="2000"/>
              <a:t>Dona Bolt, Homeless Education Program</a:t>
            </a:r>
          </a:p>
          <a:p>
            <a:pPr lvl="1" eaLnBrk="1" hangingPunct="1">
              <a:lnSpc>
                <a:spcPct val="80000"/>
              </a:lnSpc>
            </a:pPr>
            <a:r>
              <a:rPr lang="en-US" sz="1600" b="1">
                <a:hlinkClick r:id="rId3"/>
              </a:rPr>
              <a:t>Dona.bolt@state.or.us</a:t>
            </a:r>
            <a:endParaRPr lang="en-US" sz="1600" b="1"/>
          </a:p>
          <a:p>
            <a:pPr lvl="1" eaLnBrk="1" hangingPunct="1">
              <a:lnSpc>
                <a:spcPct val="80000"/>
              </a:lnSpc>
              <a:buFontTx/>
              <a:buNone/>
            </a:pPr>
            <a:endParaRPr lang="en-US" sz="1600" b="1"/>
          </a:p>
          <a:p>
            <a:pPr eaLnBrk="1" hangingPunct="1">
              <a:lnSpc>
                <a:spcPct val="80000"/>
              </a:lnSpc>
            </a:pPr>
            <a:r>
              <a:rPr lang="en-US" sz="2000"/>
              <a:t>Donna Brant, Education Specialist</a:t>
            </a:r>
          </a:p>
          <a:p>
            <a:pPr lvl="1" eaLnBrk="1" hangingPunct="1">
              <a:lnSpc>
                <a:spcPct val="80000"/>
              </a:lnSpc>
            </a:pPr>
            <a:r>
              <a:rPr lang="en-US" sz="1600" b="1">
                <a:hlinkClick r:id="rId4"/>
              </a:rPr>
              <a:t>Donna.brant@state.or.us</a:t>
            </a:r>
            <a:endParaRPr lang="en-US" sz="1600" b="1"/>
          </a:p>
          <a:p>
            <a:pPr lvl="1" eaLnBrk="1" hangingPunct="1">
              <a:lnSpc>
                <a:spcPct val="80000"/>
              </a:lnSpc>
            </a:pPr>
            <a:endParaRPr lang="en-US" sz="1400" b="1"/>
          </a:p>
          <a:p>
            <a:pPr lvl="1" eaLnBrk="1" hangingPunct="1">
              <a:lnSpc>
                <a:spcPct val="80000"/>
              </a:lnSpc>
            </a:pPr>
            <a:endParaRPr lang="en-US" sz="1000"/>
          </a:p>
          <a:p>
            <a:pPr lvl="1" eaLnBrk="1" hangingPunct="1">
              <a:lnSpc>
                <a:spcPct val="80000"/>
              </a:lnSpc>
              <a:buFontTx/>
              <a:buNone/>
            </a:pPr>
            <a:r>
              <a:rPr lang="en-US" sz="1400"/>
              <a:t>		</a:t>
            </a:r>
            <a:r>
              <a:rPr lang="en-US" sz="1800"/>
              <a:t>WEBPAGE:  </a:t>
            </a:r>
            <a:r>
              <a:rPr lang="en-US" sz="1800" b="1" u="sng">
                <a:solidFill>
                  <a:schemeClr val="hlink"/>
                </a:solidFill>
                <a:hlinkClick r:id="rId5"/>
              </a:rPr>
              <a:t>http://</a:t>
            </a:r>
            <a:r>
              <a:rPr lang="en-US" sz="1800" b="1" u="sng">
                <a:hlinkClick r:id="rId5"/>
              </a:rPr>
              <a:t>www.ode.state.or.us/Go</a:t>
            </a:r>
            <a:r>
              <a:rPr lang="en-US" sz="1800" b="1" u="sng">
                <a:solidFill>
                  <a:schemeClr val="hlink"/>
                </a:solidFill>
                <a:hlinkClick r:id="rId5"/>
              </a:rPr>
              <a:t>/Homeless</a:t>
            </a:r>
            <a:endParaRPr lang="en-US" sz="1800" b="1" u="sng">
              <a:solidFill>
                <a:schemeClr val="hlink"/>
              </a:solidFill>
            </a:endParaRPr>
          </a:p>
          <a:p>
            <a:pPr lvl="1" eaLnBrk="1" hangingPunct="1">
              <a:lnSpc>
                <a:spcPct val="80000"/>
              </a:lnSpc>
              <a:buFontTx/>
              <a:buNone/>
            </a:pPr>
            <a:endParaRPr lang="en-US" sz="1800" b="1" u="sng">
              <a:solidFill>
                <a:schemeClr val="hlink"/>
              </a:solidFill>
            </a:endParaRPr>
          </a:p>
          <a:p>
            <a:pPr lvl="1" eaLnBrk="1" hangingPunct="1">
              <a:lnSpc>
                <a:spcPct val="80000"/>
              </a:lnSpc>
              <a:buFontTx/>
              <a:buNone/>
            </a:pPr>
            <a:endParaRPr lang="en-US" sz="1800" b="1" u="sng">
              <a:solidFill>
                <a:schemeClr val="hlink"/>
              </a:solidFill>
            </a:endParaRPr>
          </a:p>
          <a:p>
            <a:pPr lvl="1" eaLnBrk="1" hangingPunct="1">
              <a:lnSpc>
                <a:spcPct val="80000"/>
              </a:lnSpc>
              <a:buFontTx/>
              <a:buNone/>
            </a:pPr>
            <a:r>
              <a:rPr lang="en-US" sz="1800"/>
              <a:t>		Or use ODE Search button or A-Z Topic Menu</a:t>
            </a:r>
          </a:p>
          <a:p>
            <a:pPr lvl="1" eaLnBrk="1" hangingPunct="1">
              <a:lnSpc>
                <a:spcPct val="80000"/>
              </a:lnSpc>
              <a:buFontTx/>
              <a:buNone/>
            </a:pPr>
            <a:r>
              <a:rPr lang="en-US" sz="1800"/>
              <a:t>		Go to “H” for Homeless Education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p:spPr>
        <p:txBody>
          <a:bodyPr/>
          <a:lstStyle/>
          <a:p>
            <a:fld id="{BFFE1AF2-0273-DF43-8327-0961C5465B11}" type="slidenum">
              <a:rPr lang="en-US" smtClean="0">
                <a:latin typeface="Comic Sans MS" pitchFamily="-111" charset="0"/>
              </a:rPr>
              <a:pPr/>
              <a:t>2</a:t>
            </a:fld>
            <a:endParaRPr lang="en-US" smtClean="0">
              <a:latin typeface="Comic Sans MS" pitchFamily="-111" charset="0"/>
            </a:endParaRPr>
          </a:p>
        </p:txBody>
      </p:sp>
      <p:sp>
        <p:nvSpPr>
          <p:cNvPr id="18435" name="Rectangle 2"/>
          <p:cNvSpPr>
            <a:spLocks noGrp="1" noChangeArrowheads="1"/>
          </p:cNvSpPr>
          <p:nvPr>
            <p:ph type="title"/>
          </p:nvPr>
        </p:nvSpPr>
        <p:spPr>
          <a:xfrm>
            <a:off x="1066800" y="304800"/>
            <a:ext cx="6870700" cy="1524000"/>
          </a:xfrm>
        </p:spPr>
        <p:txBody>
          <a:bodyPr/>
          <a:lstStyle/>
          <a:p>
            <a:pPr eaLnBrk="1" hangingPunct="1"/>
            <a:r>
              <a:rPr lang="en-US"/>
              <a:t>Homeless students:</a:t>
            </a:r>
            <a:br>
              <a:rPr lang="en-US"/>
            </a:br>
            <a:r>
              <a:rPr lang="en-US"/>
              <a:t>What the law requires</a:t>
            </a:r>
          </a:p>
        </p:txBody>
      </p:sp>
      <p:sp>
        <p:nvSpPr>
          <p:cNvPr id="18436" name="Rectangle 3"/>
          <p:cNvSpPr>
            <a:spLocks noGrp="1" noChangeArrowheads="1"/>
          </p:cNvSpPr>
          <p:nvPr>
            <p:ph type="body" idx="1"/>
          </p:nvPr>
        </p:nvSpPr>
        <p:spPr/>
        <p:txBody>
          <a:bodyPr/>
          <a:lstStyle/>
          <a:p>
            <a:pPr eaLnBrk="1" hangingPunct="1">
              <a:lnSpc>
                <a:spcPct val="90000"/>
              </a:lnSpc>
            </a:pPr>
            <a:endParaRPr lang="en-US" sz="2400"/>
          </a:p>
          <a:p>
            <a:pPr eaLnBrk="1" hangingPunct="1">
              <a:lnSpc>
                <a:spcPct val="90000"/>
              </a:lnSpc>
              <a:buFontTx/>
              <a:buNone/>
            </a:pPr>
            <a:r>
              <a:rPr lang="en-US" sz="2400"/>
              <a:t>By federal law, students identified as homeless are entitled to the same public education as  other children and youth</a:t>
            </a:r>
          </a:p>
          <a:p>
            <a:pPr eaLnBrk="1" hangingPunct="1">
              <a:lnSpc>
                <a:spcPct val="90000"/>
              </a:lnSpc>
              <a:buFontTx/>
              <a:buNone/>
            </a:pPr>
            <a:endParaRPr lang="en-US" sz="2400"/>
          </a:p>
          <a:p>
            <a:pPr eaLnBrk="1" hangingPunct="1">
              <a:lnSpc>
                <a:spcPct val="90000"/>
              </a:lnSpc>
              <a:buFontTx/>
              <a:buNone/>
            </a:pPr>
            <a:r>
              <a:rPr lang="en-US" sz="2400"/>
              <a:t>The law requires school districts to report annually how many students were homeless during any part of the school year. And every district has had to appoint a liaison between homeless families and its schools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Slide Number Placeholder 5"/>
          <p:cNvSpPr>
            <a:spLocks noGrp="1"/>
          </p:cNvSpPr>
          <p:nvPr>
            <p:ph type="sldNum" sz="quarter" idx="12"/>
          </p:nvPr>
        </p:nvSpPr>
        <p:spPr>
          <a:noFill/>
        </p:spPr>
        <p:txBody>
          <a:bodyPr/>
          <a:lstStyle/>
          <a:p>
            <a:fld id="{93B9EE35-ECE6-2249-B6A5-0B964411D530}" type="slidenum">
              <a:rPr lang="en-US" smtClean="0">
                <a:latin typeface="Comic Sans MS" pitchFamily="-111" charset="0"/>
              </a:rPr>
              <a:pPr/>
              <a:t>3</a:t>
            </a:fld>
            <a:endParaRPr lang="en-US" smtClean="0">
              <a:latin typeface="Comic Sans MS" pitchFamily="-111" charset="0"/>
            </a:endParaRPr>
          </a:p>
        </p:txBody>
      </p:sp>
      <p:sp>
        <p:nvSpPr>
          <p:cNvPr id="20483" name="Rectangle 2"/>
          <p:cNvSpPr>
            <a:spLocks noGrp="1" noChangeArrowheads="1"/>
          </p:cNvSpPr>
          <p:nvPr>
            <p:ph type="title"/>
          </p:nvPr>
        </p:nvSpPr>
        <p:spPr>
          <a:xfrm>
            <a:off x="990600" y="152400"/>
            <a:ext cx="6870700" cy="1600200"/>
          </a:xfrm>
        </p:spPr>
        <p:txBody>
          <a:bodyPr/>
          <a:lstStyle/>
          <a:p>
            <a:pPr eaLnBrk="1" hangingPunct="1"/>
            <a:r>
              <a:rPr lang="en-US" sz="4000"/>
              <a:t>Homeless Definitions</a:t>
            </a:r>
          </a:p>
        </p:txBody>
      </p:sp>
      <p:sp>
        <p:nvSpPr>
          <p:cNvPr id="20484" name="Rectangle 3"/>
          <p:cNvSpPr>
            <a:spLocks noGrp="1" noChangeArrowheads="1"/>
          </p:cNvSpPr>
          <p:nvPr>
            <p:ph type="body" idx="1"/>
          </p:nvPr>
        </p:nvSpPr>
        <p:spPr>
          <a:xfrm>
            <a:off x="990600" y="1828800"/>
            <a:ext cx="7696200" cy="3657600"/>
          </a:xfrm>
        </p:spPr>
        <p:txBody>
          <a:bodyPr/>
          <a:lstStyle/>
          <a:p>
            <a:pPr eaLnBrk="1" hangingPunct="1">
              <a:lnSpc>
                <a:spcPct val="90000"/>
              </a:lnSpc>
            </a:pPr>
            <a:endParaRPr lang="en-US"/>
          </a:p>
          <a:p>
            <a:pPr eaLnBrk="1" hangingPunct="1">
              <a:lnSpc>
                <a:spcPct val="90000"/>
              </a:lnSpc>
            </a:pPr>
            <a:r>
              <a:rPr lang="en-US"/>
              <a:t>Individuals who lack a fixed, regular and adequate nighttime residence</a:t>
            </a:r>
          </a:p>
          <a:p>
            <a:pPr eaLnBrk="1" hangingPunct="1">
              <a:lnSpc>
                <a:spcPct val="90000"/>
              </a:lnSpc>
            </a:pPr>
            <a:endParaRPr lang="en-US"/>
          </a:p>
          <a:p>
            <a:pPr eaLnBrk="1" hangingPunct="1">
              <a:lnSpc>
                <a:spcPct val="90000"/>
              </a:lnSpc>
            </a:pPr>
            <a:r>
              <a:rPr lang="en-US"/>
              <a:t>Are living in a motel, campground</a:t>
            </a:r>
          </a:p>
          <a:p>
            <a:pPr eaLnBrk="1" hangingPunct="1">
              <a:lnSpc>
                <a:spcPct val="90000"/>
              </a:lnSpc>
              <a:buFontTx/>
              <a:buNone/>
            </a:pPr>
            <a:endParaRPr lang="en-US"/>
          </a:p>
          <a:p>
            <a:pPr eaLnBrk="1" hangingPunct="1">
              <a:lnSpc>
                <a:spcPct val="90000"/>
              </a:lnSpc>
            </a:pPr>
            <a:r>
              <a:rPr lang="en-US"/>
              <a:t>Are awaiting permanent foster care</a:t>
            </a:r>
          </a:p>
          <a:p>
            <a:pPr eaLnBrk="1" hangingPunct="1">
              <a:lnSpc>
                <a:spcPct val="90000"/>
              </a:lnSpc>
            </a:pPr>
            <a:endParaRPr lang="en-US"/>
          </a:p>
          <a:p>
            <a:pPr eaLnBrk="1" hangingPunct="1">
              <a:lnSpc>
                <a:spcPct val="90000"/>
              </a:lnSpc>
            </a:pPr>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2"/>
          </p:nvPr>
        </p:nvSpPr>
        <p:spPr>
          <a:noFill/>
        </p:spPr>
        <p:txBody>
          <a:bodyPr/>
          <a:lstStyle/>
          <a:p>
            <a:fld id="{6B61D32C-8254-7A4E-89E6-8D4D1DAD9D57}" type="slidenum">
              <a:rPr lang="en-US" smtClean="0">
                <a:latin typeface="Comic Sans MS" pitchFamily="-111" charset="0"/>
              </a:rPr>
              <a:pPr/>
              <a:t>4</a:t>
            </a:fld>
            <a:endParaRPr lang="en-US" smtClean="0">
              <a:latin typeface="Comic Sans MS" pitchFamily="-111" charset="0"/>
            </a:endParaRPr>
          </a:p>
        </p:txBody>
      </p:sp>
      <p:sp>
        <p:nvSpPr>
          <p:cNvPr id="22531" name="Rectangle 2"/>
          <p:cNvSpPr>
            <a:spLocks noGrp="1" noChangeArrowheads="1"/>
          </p:cNvSpPr>
          <p:nvPr>
            <p:ph type="title"/>
          </p:nvPr>
        </p:nvSpPr>
        <p:spPr>
          <a:xfrm>
            <a:off x="838200" y="152400"/>
            <a:ext cx="6870700" cy="1600200"/>
          </a:xfrm>
        </p:spPr>
        <p:txBody>
          <a:bodyPr/>
          <a:lstStyle/>
          <a:p>
            <a:pPr eaLnBrk="1" hangingPunct="1"/>
            <a:r>
              <a:rPr lang="en-US"/>
              <a:t>Homeless Living Situations include:</a:t>
            </a:r>
          </a:p>
        </p:txBody>
      </p:sp>
      <p:sp>
        <p:nvSpPr>
          <p:cNvPr id="22532" name="Rectangle 3"/>
          <p:cNvSpPr>
            <a:spLocks noGrp="1" noChangeArrowheads="1"/>
          </p:cNvSpPr>
          <p:nvPr>
            <p:ph type="body" idx="1"/>
          </p:nvPr>
        </p:nvSpPr>
        <p:spPr/>
        <p:txBody>
          <a:bodyPr/>
          <a:lstStyle/>
          <a:p>
            <a:pPr marL="0" indent="0" eaLnBrk="1" hangingPunct="1">
              <a:buFontTx/>
              <a:buNone/>
            </a:pPr>
            <a:r>
              <a:rPr lang="en-US" sz="2800"/>
              <a:t>Sharing Housing with Relatives, Friends or Others due to:</a:t>
            </a:r>
          </a:p>
          <a:p>
            <a:pPr marL="0" indent="0" eaLnBrk="1" hangingPunct="1">
              <a:buFontTx/>
              <a:buNone/>
            </a:pPr>
            <a:endParaRPr lang="en-US" sz="2800"/>
          </a:p>
          <a:p>
            <a:pPr lvl="1" eaLnBrk="1" hangingPunct="1"/>
            <a:r>
              <a:rPr lang="en-US" sz="2400"/>
              <a:t>Loss of Housing</a:t>
            </a:r>
          </a:p>
          <a:p>
            <a:pPr lvl="1" eaLnBrk="1" hangingPunct="1">
              <a:buFontTx/>
              <a:buNone/>
            </a:pPr>
            <a:endParaRPr lang="en-US" sz="2400"/>
          </a:p>
          <a:p>
            <a:pPr lvl="1" eaLnBrk="1" hangingPunct="1"/>
            <a:r>
              <a:rPr lang="en-US" sz="2400"/>
              <a:t>Economic Hardship</a:t>
            </a:r>
          </a:p>
          <a:p>
            <a:pPr lvl="1" eaLnBrk="1" hangingPunct="1">
              <a:buFontTx/>
              <a:buNone/>
            </a:pPr>
            <a:endParaRPr lang="en-US" sz="2400"/>
          </a:p>
          <a:p>
            <a:pPr lvl="1" eaLnBrk="1" hangingPunct="1"/>
            <a:r>
              <a:rPr lang="en-US" sz="2400"/>
              <a:t>Similar Reasons</a:t>
            </a:r>
          </a:p>
          <a:p>
            <a:pPr marL="0" indent="0" eaLnBrk="1" hangingPunct="1"/>
            <a:endParaRPr lang="en-US" sz="280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Slide Number Placeholder 5"/>
          <p:cNvSpPr>
            <a:spLocks noGrp="1"/>
          </p:cNvSpPr>
          <p:nvPr>
            <p:ph type="sldNum" sz="quarter" idx="12"/>
          </p:nvPr>
        </p:nvSpPr>
        <p:spPr>
          <a:noFill/>
        </p:spPr>
        <p:txBody>
          <a:bodyPr/>
          <a:lstStyle/>
          <a:p>
            <a:fld id="{1AD0E7E3-C146-6747-8675-24D74067C7B3}" type="slidenum">
              <a:rPr lang="en-US" smtClean="0">
                <a:latin typeface="Comic Sans MS" pitchFamily="-111" charset="0"/>
              </a:rPr>
              <a:pPr/>
              <a:t>5</a:t>
            </a:fld>
            <a:endParaRPr lang="en-US" smtClean="0">
              <a:latin typeface="Comic Sans MS" pitchFamily="-111" charset="0"/>
            </a:endParaRPr>
          </a:p>
        </p:txBody>
      </p:sp>
      <p:sp>
        <p:nvSpPr>
          <p:cNvPr id="24579" name="Rectangle 2"/>
          <p:cNvSpPr>
            <a:spLocks noGrp="1" noChangeArrowheads="1"/>
          </p:cNvSpPr>
          <p:nvPr>
            <p:ph type="title"/>
          </p:nvPr>
        </p:nvSpPr>
        <p:spPr/>
        <p:txBody>
          <a:bodyPr/>
          <a:lstStyle/>
          <a:p>
            <a:pPr eaLnBrk="1" hangingPunct="1"/>
            <a:r>
              <a:rPr lang="en-US"/>
              <a:t>Homeless Living Situations also include:</a:t>
            </a:r>
          </a:p>
        </p:txBody>
      </p:sp>
      <p:sp>
        <p:nvSpPr>
          <p:cNvPr id="24580" name="Rectangle 3"/>
          <p:cNvSpPr>
            <a:spLocks noGrp="1" noChangeArrowheads="1"/>
          </p:cNvSpPr>
          <p:nvPr>
            <p:ph type="body" idx="1"/>
          </p:nvPr>
        </p:nvSpPr>
        <p:spPr/>
        <p:txBody>
          <a:bodyPr/>
          <a:lstStyle/>
          <a:p>
            <a:pPr eaLnBrk="1" hangingPunct="1">
              <a:lnSpc>
                <a:spcPct val="90000"/>
              </a:lnSpc>
            </a:pPr>
            <a:r>
              <a:rPr lang="en-US"/>
              <a:t>Places not ordinarily designated for human accommodation</a:t>
            </a:r>
          </a:p>
          <a:p>
            <a:pPr eaLnBrk="1" hangingPunct="1">
              <a:lnSpc>
                <a:spcPct val="90000"/>
              </a:lnSpc>
            </a:pPr>
            <a:endParaRPr lang="en-US"/>
          </a:p>
          <a:p>
            <a:pPr eaLnBrk="1" hangingPunct="1">
              <a:lnSpc>
                <a:spcPct val="90000"/>
              </a:lnSpc>
            </a:pPr>
            <a:r>
              <a:rPr lang="en-US"/>
              <a:t>Cars, parks, public spaces, abandoned buildings</a:t>
            </a:r>
          </a:p>
          <a:p>
            <a:pPr eaLnBrk="1" hangingPunct="1">
              <a:lnSpc>
                <a:spcPct val="90000"/>
              </a:lnSpc>
            </a:pPr>
            <a:endParaRPr lang="en-US"/>
          </a:p>
          <a:p>
            <a:pPr eaLnBrk="1" hangingPunct="1">
              <a:lnSpc>
                <a:spcPct val="90000"/>
              </a:lnSpc>
            </a:pPr>
            <a:r>
              <a:rPr lang="en-US"/>
              <a:t>Substandard or overcrowded housing</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Slide Number Placeholder 5"/>
          <p:cNvSpPr>
            <a:spLocks noGrp="1"/>
          </p:cNvSpPr>
          <p:nvPr>
            <p:ph type="sldNum" sz="quarter" idx="12"/>
          </p:nvPr>
        </p:nvSpPr>
        <p:spPr>
          <a:noFill/>
        </p:spPr>
        <p:txBody>
          <a:bodyPr/>
          <a:lstStyle/>
          <a:p>
            <a:fld id="{89DFD729-038D-724D-937E-7667CEAB611A}" type="slidenum">
              <a:rPr lang="en-US" smtClean="0">
                <a:latin typeface="Comic Sans MS" pitchFamily="-111" charset="0"/>
              </a:rPr>
              <a:pPr/>
              <a:t>6</a:t>
            </a:fld>
            <a:endParaRPr lang="en-US" smtClean="0">
              <a:latin typeface="Comic Sans MS" pitchFamily="-111" charset="0"/>
            </a:endParaRPr>
          </a:p>
        </p:txBody>
      </p:sp>
      <p:sp>
        <p:nvSpPr>
          <p:cNvPr id="26627" name="Rectangle 2"/>
          <p:cNvSpPr>
            <a:spLocks noGrp="1" noChangeArrowheads="1"/>
          </p:cNvSpPr>
          <p:nvPr>
            <p:ph type="title"/>
          </p:nvPr>
        </p:nvSpPr>
        <p:spPr/>
        <p:txBody>
          <a:bodyPr/>
          <a:lstStyle/>
          <a:p>
            <a:pPr eaLnBrk="1" hangingPunct="1"/>
            <a:r>
              <a:rPr lang="en-US"/>
              <a:t>…and…</a:t>
            </a:r>
          </a:p>
        </p:txBody>
      </p:sp>
      <p:sp>
        <p:nvSpPr>
          <p:cNvPr id="26628" name="Rectangle 3"/>
          <p:cNvSpPr>
            <a:spLocks noGrp="1" noChangeArrowheads="1"/>
          </p:cNvSpPr>
          <p:nvPr>
            <p:ph type="body" idx="1"/>
          </p:nvPr>
        </p:nvSpPr>
        <p:spPr/>
        <p:txBody>
          <a:bodyPr/>
          <a:lstStyle/>
          <a:p>
            <a:pPr eaLnBrk="1" hangingPunct="1"/>
            <a:r>
              <a:rPr lang="en-US"/>
              <a:t>Migrant children in living situations such as those described above</a:t>
            </a:r>
          </a:p>
          <a:p>
            <a:pPr eaLnBrk="1" hangingPunct="1"/>
            <a:endParaRPr lang="en-US"/>
          </a:p>
          <a:p>
            <a:pPr eaLnBrk="1" hangingPunct="1"/>
            <a:r>
              <a:rPr lang="en-US"/>
              <a:t>Unaccompanied Youth</a:t>
            </a:r>
          </a:p>
          <a:p>
            <a:pPr lvl="1" eaLnBrk="1" hangingPunct="1"/>
            <a:r>
              <a:rPr lang="en-US"/>
              <a:t>Youths not in the physical custody of a parent or legal guardian, or person in a parental relationship</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Slide Number Placeholder 5"/>
          <p:cNvSpPr>
            <a:spLocks noGrp="1"/>
          </p:cNvSpPr>
          <p:nvPr>
            <p:ph type="sldNum" sz="quarter" idx="12"/>
          </p:nvPr>
        </p:nvSpPr>
        <p:spPr>
          <a:noFill/>
        </p:spPr>
        <p:txBody>
          <a:bodyPr/>
          <a:lstStyle/>
          <a:p>
            <a:fld id="{218C9E00-B587-5C43-885C-E2980ED370CC}" type="slidenum">
              <a:rPr lang="en-US" smtClean="0">
                <a:latin typeface="Comic Sans MS" pitchFamily="-111" charset="0"/>
              </a:rPr>
              <a:pPr/>
              <a:t>7</a:t>
            </a:fld>
            <a:endParaRPr lang="en-US" smtClean="0">
              <a:latin typeface="Comic Sans MS" pitchFamily="-111" charset="0"/>
            </a:endParaRPr>
          </a:p>
        </p:txBody>
      </p:sp>
      <p:sp>
        <p:nvSpPr>
          <p:cNvPr id="28675" name="Rectangle 2"/>
          <p:cNvSpPr>
            <a:spLocks noGrp="1" noChangeArrowheads="1"/>
          </p:cNvSpPr>
          <p:nvPr>
            <p:ph type="title"/>
          </p:nvPr>
        </p:nvSpPr>
        <p:spPr/>
        <p:txBody>
          <a:bodyPr/>
          <a:lstStyle/>
          <a:p>
            <a:pPr eaLnBrk="1" hangingPunct="1"/>
            <a:r>
              <a:rPr lang="en-US"/>
              <a:t>ORS 339.115(7)</a:t>
            </a:r>
            <a:br>
              <a:rPr lang="en-US"/>
            </a:br>
            <a:r>
              <a:rPr lang="en-US" sz="2000" b="1"/>
              <a:t>ENACTED OREGON IN 1988</a:t>
            </a:r>
            <a:endParaRPr lang="en-US" b="1"/>
          </a:p>
        </p:txBody>
      </p:sp>
      <p:sp>
        <p:nvSpPr>
          <p:cNvPr id="28676" name="Rectangle 3"/>
          <p:cNvSpPr>
            <a:spLocks noGrp="1" noChangeArrowheads="1"/>
          </p:cNvSpPr>
          <p:nvPr>
            <p:ph type="body" idx="1"/>
          </p:nvPr>
        </p:nvSpPr>
        <p:spPr/>
        <p:txBody>
          <a:bodyPr/>
          <a:lstStyle/>
          <a:p>
            <a:pPr eaLnBrk="1" hangingPunct="1">
              <a:lnSpc>
                <a:spcPct val="90000"/>
              </a:lnSpc>
              <a:buFontTx/>
              <a:buNone/>
            </a:pPr>
            <a:r>
              <a:rPr lang="en-US" sz="2600" i="1"/>
              <a:t>    A school district shall not exclude from admission a child located in the district</a:t>
            </a:r>
          </a:p>
          <a:p>
            <a:pPr eaLnBrk="1" hangingPunct="1">
              <a:lnSpc>
                <a:spcPct val="90000"/>
              </a:lnSpc>
              <a:buFontTx/>
              <a:buNone/>
            </a:pPr>
            <a:endParaRPr lang="en-US" sz="2600" i="1"/>
          </a:p>
          <a:p>
            <a:pPr eaLnBrk="1" hangingPunct="1">
              <a:lnSpc>
                <a:spcPct val="90000"/>
              </a:lnSpc>
            </a:pPr>
            <a:r>
              <a:rPr lang="en-US" sz="2600" i="1"/>
              <a:t>solely because the child does not have a fixed place or residence or </a:t>
            </a:r>
          </a:p>
          <a:p>
            <a:pPr eaLnBrk="1" hangingPunct="1">
              <a:lnSpc>
                <a:spcPct val="90000"/>
              </a:lnSpc>
            </a:pPr>
            <a:endParaRPr lang="en-US" sz="2600" i="1"/>
          </a:p>
          <a:p>
            <a:pPr eaLnBrk="1" hangingPunct="1">
              <a:lnSpc>
                <a:spcPct val="90000"/>
              </a:lnSpc>
            </a:pPr>
            <a:r>
              <a:rPr lang="en-US" sz="2600" i="1"/>
              <a:t>solely because the child is not under the supervision of a </a:t>
            </a:r>
            <a:r>
              <a:rPr lang="en-US" sz="2600" b="1" i="1"/>
              <a:t>parent, guardian or person in a parental relationship</a:t>
            </a:r>
            <a:r>
              <a:rPr lang="en-US" sz="2600" i="1"/>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3" name="Slide Number Placeholder 4"/>
          <p:cNvSpPr>
            <a:spLocks noGrp="1"/>
          </p:cNvSpPr>
          <p:nvPr>
            <p:ph type="sldNum" sz="quarter" idx="12"/>
          </p:nvPr>
        </p:nvSpPr>
        <p:spPr>
          <a:noFill/>
        </p:spPr>
        <p:txBody>
          <a:bodyPr/>
          <a:lstStyle/>
          <a:p>
            <a:fld id="{913DC035-0617-0648-B74F-A38D2BEFAE4A}" type="slidenum">
              <a:rPr lang="en-US" smtClean="0">
                <a:latin typeface="Comic Sans MS" pitchFamily="-111" charset="0"/>
              </a:rPr>
              <a:pPr/>
              <a:t>8</a:t>
            </a:fld>
            <a:endParaRPr lang="en-US" smtClean="0">
              <a:latin typeface="Comic Sans MS" pitchFamily="-111" charset="0"/>
            </a:endParaRPr>
          </a:p>
        </p:txBody>
      </p:sp>
      <p:graphicFrame>
        <p:nvGraphicFramePr>
          <p:cNvPr id="30722" name="Object 2"/>
          <p:cNvGraphicFramePr>
            <a:graphicFrameLocks noChangeAspect="1"/>
          </p:cNvGraphicFramePr>
          <p:nvPr>
            <p:ph/>
          </p:nvPr>
        </p:nvGraphicFramePr>
        <p:xfrm>
          <a:off x="1371600" y="1141413"/>
          <a:ext cx="6413500" cy="3722687"/>
        </p:xfrm>
        <a:graphic>
          <a:graphicData uri="http://schemas.openxmlformats.org/presentationml/2006/ole">
            <p:oleObj spid="_x0000_s30722" name="Worksheet" r:id="rId4" imgW="7023100" imgH="4076700" progId="Excel.Sheet.8">
              <p:embed/>
            </p:oleObj>
          </a:graphicData>
        </a:graphic>
      </p:graphicFrame>
      <p:sp>
        <p:nvSpPr>
          <p:cNvPr id="30724" name="Text Box 8"/>
          <p:cNvSpPr txBox="1">
            <a:spLocks noChangeArrowheads="1"/>
          </p:cNvSpPr>
          <p:nvPr/>
        </p:nvSpPr>
        <p:spPr bwMode="auto">
          <a:xfrm>
            <a:off x="1736725" y="6234113"/>
            <a:ext cx="987425" cy="244475"/>
          </a:xfrm>
          <a:prstGeom prst="rect">
            <a:avLst/>
          </a:prstGeom>
          <a:noFill/>
          <a:ln w="9525">
            <a:noFill/>
            <a:miter lim="800000"/>
            <a:headEnd/>
            <a:tailEnd/>
          </a:ln>
        </p:spPr>
        <p:txBody>
          <a:bodyPr wrap="none">
            <a:prstTxWarp prst="textNoShape">
              <a:avLst/>
            </a:prstTxWarp>
            <a:spAutoFit/>
          </a:bodyPr>
          <a:lstStyle/>
          <a:p>
            <a:r>
              <a:rPr lang="en-US" sz="1000"/>
              <a:t>Source:  ODE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32770" name="Content Placeholder 3"/>
          <p:cNvGraphicFramePr>
            <a:graphicFrameLocks noGrp="1"/>
          </p:cNvGraphicFramePr>
          <p:nvPr>
            <p:ph/>
          </p:nvPr>
        </p:nvGraphicFramePr>
        <p:xfrm>
          <a:off x="685800" y="152400"/>
          <a:ext cx="7696200" cy="5334000"/>
        </p:xfrm>
        <a:graphic>
          <a:graphicData uri="http://schemas.openxmlformats.org/presentationml/2006/ole">
            <p:oleObj spid="_x0000_s32770" r:id="rId3" imgW="7692516" imgH="5333559" progId="Excel.Chart.8">
              <p:embed/>
            </p:oleObj>
          </a:graphicData>
        </a:graphic>
      </p:graphicFrame>
      <p:sp>
        <p:nvSpPr>
          <p:cNvPr id="32771" name="Slide Number Placeholder 2"/>
          <p:cNvSpPr>
            <a:spLocks noGrp="1"/>
          </p:cNvSpPr>
          <p:nvPr>
            <p:ph type="sldNum" sz="quarter" idx="12"/>
          </p:nvPr>
        </p:nvSpPr>
        <p:spPr>
          <a:noFill/>
        </p:spPr>
        <p:txBody>
          <a:bodyPr/>
          <a:lstStyle/>
          <a:p>
            <a:fld id="{4112F1C1-3CB0-8249-90DF-478A620AB208}" type="slidenum">
              <a:rPr lang="en-US" smtClean="0">
                <a:latin typeface="Comic Sans MS" pitchFamily="-111" charset="0"/>
              </a:rPr>
              <a:pPr/>
              <a:t>9</a:t>
            </a:fld>
            <a:endParaRPr lang="en-US" smtClean="0">
              <a:latin typeface="Comic Sans MS" pitchFamily="-111"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Comic Sans M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Comic Sans MS" charset="0"/>
          </a:defRPr>
        </a:defPPr>
      </a:lstStyle>
    </a:lnDef>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Crayons</Template>
  <TotalTime>835</TotalTime>
  <Words>1157</Words>
  <Application>Microsoft Macintosh PowerPoint</Application>
  <PresentationFormat>On-screen Show (4:3)</PresentationFormat>
  <Paragraphs>140</Paragraphs>
  <Slides>16</Slides>
  <Notes>15</Notes>
  <HiddenSlides>0</HiddenSlides>
  <MMClips>0</MMClips>
  <ScaleCrop>false</ScaleCrop>
  <HeadingPairs>
    <vt:vector size="8" baseType="variant">
      <vt:variant>
        <vt:lpstr>Fonts Used</vt:lpstr>
      </vt:variant>
      <vt:variant>
        <vt:i4>4</vt:i4>
      </vt:variant>
      <vt:variant>
        <vt:lpstr>Design Template</vt:lpstr>
      </vt:variant>
      <vt:variant>
        <vt:i4>1</vt:i4>
      </vt:variant>
      <vt:variant>
        <vt:lpstr>Embedded OLE Servers</vt:lpstr>
      </vt:variant>
      <vt:variant>
        <vt:i4>2</vt:i4>
      </vt:variant>
      <vt:variant>
        <vt:lpstr>Slide Titles</vt:lpstr>
      </vt:variant>
      <vt:variant>
        <vt:i4>16</vt:i4>
      </vt:variant>
    </vt:vector>
  </HeadingPairs>
  <TitlesOfParts>
    <vt:vector size="23" baseType="lpstr">
      <vt:lpstr>Comic Sans MS</vt:lpstr>
      <vt:lpstr>ＭＳ Ｐゴシック</vt:lpstr>
      <vt:lpstr>Arial</vt:lpstr>
      <vt:lpstr>Calibri</vt:lpstr>
      <vt:lpstr>Crayons</vt:lpstr>
      <vt:lpstr>Microsoft Excel 97 - 2004 Worksheet</vt:lpstr>
      <vt:lpstr>Excel.Chart.8</vt:lpstr>
      <vt:lpstr>      Homeless Students in Oregon February 14, 2011 Original Presentation  to  Leaders Roundtable  Donna Bolt, ODE     </vt:lpstr>
      <vt:lpstr>Homeless students: What the law requires</vt:lpstr>
      <vt:lpstr>Homeless Definitions</vt:lpstr>
      <vt:lpstr>Homeless Living Situations include:</vt:lpstr>
      <vt:lpstr>Homeless Living Situations also include:</vt:lpstr>
      <vt:lpstr>…and…</vt:lpstr>
      <vt:lpstr>ORS 339.115(7) ENACTED OREGON IN 1988</vt:lpstr>
      <vt:lpstr>Slide 8</vt:lpstr>
      <vt:lpstr>Slide 9</vt:lpstr>
      <vt:lpstr>Homeless Students in 2009-10 </vt:lpstr>
      <vt:lpstr>Homeless Students in 2008-09</vt:lpstr>
      <vt:lpstr>Slide 12</vt:lpstr>
      <vt:lpstr>Some of the reasons for the increase</vt:lpstr>
      <vt:lpstr>Some of the reasons</vt:lpstr>
      <vt:lpstr>What schools do </vt:lpstr>
      <vt:lpstr>For More Information:</vt:lpstr>
    </vt:vector>
  </TitlesOfParts>
  <Company>Oregon Department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McKinney-Vento Act Education for Homeless Children and Youth Program</dc:title>
  <dc:creator>Kayla Barstad</dc:creator>
  <cp:lastModifiedBy>Gayle Thieman</cp:lastModifiedBy>
  <cp:revision>66</cp:revision>
  <dcterms:created xsi:type="dcterms:W3CDTF">2011-08-04T15:54:01Z</dcterms:created>
  <dcterms:modified xsi:type="dcterms:W3CDTF">2011-08-04T15:54:22Z</dcterms:modified>
</cp:coreProperties>
</file>