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Layouts/slideLayout10.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handoutMasters/handoutMaster1.xml" ContentType="application/vnd.openxmlformats-officedocument.presentationml.handoutMaster+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handoutMasterIdLst>
    <p:handoutMasterId r:id="rId5"/>
  </p:handoutMasterIdLst>
  <p:sldIdLst>
    <p:sldId id="256" r:id="rId2"/>
    <p:sldId id="258" r:id="rId3"/>
    <p:sldId id="259"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4" d="100"/>
          <a:sy n="94" d="100"/>
        </p:scale>
        <p:origin x="-51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4" Type="http://schemas.openxmlformats.org/officeDocument/2006/relationships/slide" Target="slides/slide3.xml"/><Relationship Id="rId10" Type="http://schemas.openxmlformats.org/officeDocument/2006/relationships/tableStyles" Target="tableStyles.xml"/><Relationship Id="rId5" Type="http://schemas.openxmlformats.org/officeDocument/2006/relationships/handoutMaster" Target="handoutMasters/handoutMaster1.xml"/><Relationship Id="rId7"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theme" Target="theme/theme1.xml"/><Relationship Id="rId3" Type="http://schemas.openxmlformats.org/officeDocument/2006/relationships/slide" Target="slides/slide2.xml"/><Relationship Id="rId6"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3DC451-763C-4AAF-920A-B0C378268C30}" type="datetimeFigureOut">
              <a:rPr lang="en-US" smtClean="0"/>
              <a:pPr/>
              <a:t>2/17/11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DE7DF7A-3D87-45CC-8D19-1B99CC3B979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4B674DB-9981-4156-B159-CA400CAB37F1}" type="datetimeFigureOut">
              <a:rPr lang="en-US"/>
              <a:pPr>
                <a:defRPr/>
              </a:pPr>
              <a:t>2/17/11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A48B426-051B-4DE5-BBE4-B83E813ED4F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87C8443-ECDF-4C3F-9B41-4172799013D9}" type="datetimeFigureOut">
              <a:rPr lang="en-US"/>
              <a:pPr>
                <a:defRPr/>
              </a:pPr>
              <a:t>2/17/11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3F08A9C-A05B-41D4-A83E-8F640596C9C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8113D1-9981-4C6E-9FC5-D8413439E2CF}" type="datetimeFigureOut">
              <a:rPr lang="en-US"/>
              <a:pPr>
                <a:defRPr/>
              </a:pPr>
              <a:t>2/17/11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5E1C0A4-8A21-4D39-92F8-04883205B27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9639F67-46B3-423B-BB55-C1B42E1E18A4}" type="datetimeFigureOut">
              <a:rPr lang="en-US"/>
              <a:pPr>
                <a:defRPr/>
              </a:pPr>
              <a:t>2/17/11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83B237-74F9-4506-9DA3-54AA7931D51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4143342-8CC0-4BFE-9234-6C33C29E2344}" type="datetimeFigureOut">
              <a:rPr lang="en-US"/>
              <a:pPr>
                <a:defRPr/>
              </a:pPr>
              <a:t>2/17/11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1F3EDFF-8646-41FD-B87D-AFB9E60838E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B553805-FF67-452B-B1B3-7BAE562641E0}" type="datetimeFigureOut">
              <a:rPr lang="en-US"/>
              <a:pPr>
                <a:defRPr/>
              </a:pPr>
              <a:t>2/17/11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5D15B92-8503-41C7-B737-2E3E055A74B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C7DBADD-9C65-488E-AAFE-2277DDDC163A}" type="datetimeFigureOut">
              <a:rPr lang="en-US"/>
              <a:pPr>
                <a:defRPr/>
              </a:pPr>
              <a:t>2/17/11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BCBA8D3-D760-4ED5-A42A-8B0FE13985E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6F59AC0-4744-437A-BB08-51073572B3EF}" type="datetimeFigureOut">
              <a:rPr lang="en-US"/>
              <a:pPr>
                <a:defRPr/>
              </a:pPr>
              <a:t>2/17/11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E7CD0A5-4910-4C45-8429-EBC9DA6AC35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A1647C3-F102-48BE-B424-6164603B6C41}" type="datetimeFigureOut">
              <a:rPr lang="en-US"/>
              <a:pPr>
                <a:defRPr/>
              </a:pPr>
              <a:t>2/17/11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A4CDAD2-6BE2-41D7-ADF2-E573A07A573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A09FCE0-3681-4DB4-96BE-0EE6C2A13768}" type="datetimeFigureOut">
              <a:rPr lang="en-US"/>
              <a:pPr>
                <a:defRPr/>
              </a:pPr>
              <a:t>2/17/11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4904F96-C1F7-4647-B11B-80C4A1A8246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2438995-13E8-456B-836A-65D8074F12CA}" type="datetimeFigureOut">
              <a:rPr lang="en-US"/>
              <a:pPr>
                <a:defRPr/>
              </a:pPr>
              <a:t>2/17/11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2AE0388-5EEF-4A96-B72B-2F137431A14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516BD85-3BA1-4894-9EF2-19B7109DB0FB}" type="datetimeFigureOut">
              <a:rPr lang="en-US"/>
              <a:pPr>
                <a:defRPr/>
              </a:pPr>
              <a:t>2/17/11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5B87C3F-76D5-424C-9BFF-21D1133233C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topics.law.cornell.edu/wex/Civil_rights" TargetMode="External"/><Relationship Id="rId3" Type="http://schemas.openxmlformats.org/officeDocument/2006/relationships/hyperlink" Target="http://dictionary.reference.com/browse/civil+right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zunal.com/webquest.php?user=38073" TargetMode="External"/><Relationship Id="rId3"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74638"/>
            <a:ext cx="8305800" cy="2239962"/>
          </a:xfrm>
        </p:spPr>
        <p:txBody>
          <a:bodyPr rtlCol="0">
            <a:normAutofit fontScale="90000"/>
          </a:bodyPr>
          <a:lstStyle/>
          <a:p>
            <a:pPr eaLnBrk="1" fontAlgn="auto" hangingPunct="1">
              <a:spcAft>
                <a:spcPts val="0"/>
              </a:spcAft>
              <a:defRPr/>
            </a:pPr>
            <a:r>
              <a:rPr lang="en-US" sz="4700" b="1" dirty="0" smtClean="0"/>
              <a:t>"All animals are equal, but some animals are more equal than others“</a:t>
            </a:r>
            <a:r>
              <a:rPr lang="en-US" b="1" dirty="0" smtClean="0"/>
              <a:t/>
            </a:r>
            <a:br>
              <a:rPr lang="en-US" b="1" dirty="0" smtClean="0"/>
            </a:br>
            <a:r>
              <a:rPr lang="en-US" sz="1000" dirty="0" smtClean="0"/>
              <a:t/>
            </a:r>
            <a:br>
              <a:rPr lang="en-US" sz="1000" dirty="0" smtClean="0"/>
            </a:br>
            <a:r>
              <a:rPr lang="en-US" sz="2700" dirty="0" smtClean="0"/>
              <a:t>-- The final commandment in </a:t>
            </a:r>
            <a:r>
              <a:rPr lang="en-US" sz="2700" i="1" dirty="0" smtClean="0"/>
              <a:t>Animal Farm</a:t>
            </a:r>
            <a:endParaRPr lang="en-US" sz="2700" i="1" dirty="0"/>
          </a:p>
        </p:txBody>
      </p:sp>
      <p:pic>
        <p:nvPicPr>
          <p:cNvPr id="2051" name="Picture 2"/>
          <p:cNvPicPr>
            <a:picLocks noGrp="1" noChangeAspect="1" noChangeArrowheads="1"/>
          </p:cNvPicPr>
          <p:nvPr>
            <p:ph idx="1"/>
          </p:nvPr>
        </p:nvPicPr>
        <p:blipFill>
          <a:blip r:embed="rId2" cstate="print"/>
          <a:srcRect/>
          <a:stretch>
            <a:fillRect/>
          </a:stretch>
        </p:blipFill>
        <p:spPr>
          <a:xfrm>
            <a:off x="762000" y="2743200"/>
            <a:ext cx="2633663" cy="3487738"/>
          </a:xfrm>
        </p:spPr>
      </p:pic>
      <p:sp>
        <p:nvSpPr>
          <p:cNvPr id="2052" name="TextBox 6"/>
          <p:cNvSpPr txBox="1">
            <a:spLocks noChangeArrowheads="1"/>
          </p:cNvSpPr>
          <p:nvPr/>
        </p:nvSpPr>
        <p:spPr bwMode="auto">
          <a:xfrm>
            <a:off x="3962400" y="2895600"/>
            <a:ext cx="4648200" cy="2124075"/>
          </a:xfrm>
          <a:prstGeom prst="rect">
            <a:avLst/>
          </a:prstGeom>
          <a:noFill/>
          <a:ln w="9525">
            <a:noFill/>
            <a:miter lim="800000"/>
            <a:headEnd/>
            <a:tailEnd/>
          </a:ln>
        </p:spPr>
        <p:txBody>
          <a:bodyPr>
            <a:spAutoFit/>
          </a:bodyPr>
          <a:lstStyle/>
          <a:p>
            <a:r>
              <a:rPr lang="en-US" sz="2200">
                <a:latin typeface="Calibri" pitchFamily="34" charset="0"/>
              </a:rPr>
              <a:t>In your notebook, start a new page titled, “WebQuest introduction.”</a:t>
            </a:r>
          </a:p>
          <a:p>
            <a:endParaRPr lang="en-US" sz="2200">
              <a:latin typeface="Calibri" pitchFamily="34" charset="0"/>
            </a:endParaRPr>
          </a:p>
          <a:p>
            <a:r>
              <a:rPr lang="en-US" sz="2200">
                <a:latin typeface="Calibri" pitchFamily="34" charset="0"/>
              </a:rPr>
              <a:t>Write a few thoughts about the quote from </a:t>
            </a:r>
            <a:r>
              <a:rPr lang="en-US" sz="2200" i="1">
                <a:latin typeface="Calibri" pitchFamily="34" charset="0"/>
              </a:rPr>
              <a:t>Animal Farm</a:t>
            </a:r>
            <a:r>
              <a:rPr lang="en-US" sz="2200">
                <a:latin typeface="Calibri" pitchFamily="34" charset="0"/>
              </a:rPr>
              <a:t>, focusing on the meaning of “equality.”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b="1" smtClean="0"/>
              <a:t>CIVIL RIGHTS</a:t>
            </a:r>
          </a:p>
        </p:txBody>
      </p:sp>
      <p:sp>
        <p:nvSpPr>
          <p:cNvPr id="3" name="Content Placeholder 2"/>
          <p:cNvSpPr>
            <a:spLocks noGrp="1"/>
          </p:cNvSpPr>
          <p:nvPr>
            <p:ph idx="1"/>
          </p:nvPr>
        </p:nvSpPr>
        <p:spPr>
          <a:xfrm>
            <a:off x="457200" y="1371600"/>
            <a:ext cx="8229600" cy="5105400"/>
          </a:xfrm>
        </p:spPr>
        <p:txBody>
          <a:bodyPr rtlCol="0">
            <a:normAutofit fontScale="70000" lnSpcReduction="20000"/>
          </a:bodyPr>
          <a:lstStyle/>
          <a:p>
            <a:pPr marL="0" indent="0" eaLnBrk="1" fontAlgn="auto" hangingPunct="1">
              <a:spcAft>
                <a:spcPts val="0"/>
              </a:spcAft>
              <a:buFont typeface="Arial" pitchFamily="34" charset="0"/>
              <a:buNone/>
              <a:defRPr/>
            </a:pPr>
            <a:r>
              <a:rPr lang="en-US" sz="3700" dirty="0" smtClean="0"/>
              <a:t>“Examples of civil rights are freedom of speech, press, and assembly; the right to vote; freedom from involuntary servitude; and the right to equality in public places.”</a:t>
            </a:r>
          </a:p>
          <a:p>
            <a:pPr marL="674370" lvl="1" indent="-274320" eaLnBrk="1" fontAlgn="auto" hangingPunct="1">
              <a:spcAft>
                <a:spcPts val="0"/>
              </a:spcAft>
              <a:buFont typeface="Calibri" pitchFamily="34" charset="0"/>
              <a:buChar char="―"/>
              <a:defRPr/>
            </a:pPr>
            <a:r>
              <a:rPr lang="en-US" sz="1400" dirty="0" smtClean="0"/>
              <a:t>quoted from Cornell University Law School’s Legal Information Institute (LII), online at </a:t>
            </a:r>
            <a:r>
              <a:rPr lang="en-US" sz="1400" dirty="0" smtClean="0">
                <a:hlinkClick r:id="rId2"/>
              </a:rPr>
              <a:t>http://topics.law.cornell.edu/wex/Civil_rights</a:t>
            </a:r>
            <a:endParaRPr lang="en-US" sz="1400" dirty="0" smtClean="0"/>
          </a:p>
          <a:p>
            <a:pPr marL="0" indent="0" eaLnBrk="1" fontAlgn="auto" hangingPunct="1">
              <a:spcAft>
                <a:spcPts val="0"/>
              </a:spcAft>
              <a:buFont typeface="Arial" pitchFamily="34" charset="0"/>
              <a:buNone/>
              <a:defRPr/>
            </a:pPr>
            <a:endParaRPr lang="en-US" sz="3100" dirty="0" smtClean="0"/>
          </a:p>
          <a:p>
            <a:pPr marL="0" indent="0" eaLnBrk="1" fontAlgn="auto" hangingPunct="1">
              <a:spcAft>
                <a:spcPts val="0"/>
              </a:spcAft>
              <a:buFont typeface="Arial" pitchFamily="34" charset="0"/>
              <a:buNone/>
              <a:defRPr/>
            </a:pPr>
            <a:r>
              <a:rPr lang="en-US" sz="3700" dirty="0" smtClean="0"/>
              <a:t>“</a:t>
            </a:r>
            <a:r>
              <a:rPr lang="en-US" sz="3700" dirty="0"/>
              <a:t>A broad range of privileges and rights guaranteed by the United States Constitution and subsequent amendments and laws that guarantee fundamental freedoms to all individuals. These freedoms include the rights of free expression and action (civil liberties); the right to enter into contracts, own property, and initiate lawsuits; the rights of due process and equal protection of the laws; opportunities in education and work; the freedom to live, travel, and use public facilities wherever one chooses; and the right to participate in the democratic political system</a:t>
            </a:r>
            <a:r>
              <a:rPr lang="en-US" sz="3700" dirty="0" smtClean="0"/>
              <a:t>.”</a:t>
            </a:r>
            <a:endParaRPr lang="en-US" sz="3700" dirty="0"/>
          </a:p>
          <a:p>
            <a:pPr marL="674370" lvl="1" indent="-274320" eaLnBrk="1" fontAlgn="auto" hangingPunct="1">
              <a:spcAft>
                <a:spcPts val="0"/>
              </a:spcAft>
              <a:buFont typeface="Calibri" pitchFamily="34" charset="0"/>
              <a:buChar char="―"/>
              <a:defRPr/>
            </a:pPr>
            <a:r>
              <a:rPr lang="en-US" sz="1400" dirty="0" smtClean="0"/>
              <a:t>quoted from The American Heritage® New Dictionary of Cultural Literacy, Third Edition, online at </a:t>
            </a:r>
            <a:r>
              <a:rPr lang="en-US" sz="1400" dirty="0" smtClean="0">
                <a:hlinkClick r:id="rId3"/>
              </a:rPr>
              <a:t>http://dictionary.reference.com/browse/civil+rights</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rtlCol="0">
            <a:normAutofit fontScale="90000"/>
          </a:bodyPr>
          <a:lstStyle/>
          <a:p>
            <a:pPr eaLnBrk="1" fontAlgn="auto" hangingPunct="1">
              <a:spcAft>
                <a:spcPts val="0"/>
              </a:spcAft>
              <a:defRPr/>
            </a:pPr>
            <a:r>
              <a:rPr lang="en-US" dirty="0" smtClean="0"/>
              <a:t>Our WebQuest:</a:t>
            </a:r>
            <a:br>
              <a:rPr lang="en-US" dirty="0" smtClean="0"/>
            </a:br>
            <a:r>
              <a:rPr lang="en-US" sz="5300" b="1" dirty="0" smtClean="0"/>
              <a:t>Quest for Equality</a:t>
            </a:r>
            <a:endParaRPr lang="en-US" sz="5300" b="1" dirty="0"/>
          </a:p>
        </p:txBody>
      </p:sp>
      <p:sp>
        <p:nvSpPr>
          <p:cNvPr id="4099" name="Content Placeholder 2"/>
          <p:cNvSpPr>
            <a:spLocks noGrp="1"/>
          </p:cNvSpPr>
          <p:nvPr>
            <p:ph idx="1"/>
          </p:nvPr>
        </p:nvSpPr>
        <p:spPr>
          <a:xfrm>
            <a:off x="3276600" y="2667000"/>
            <a:ext cx="5029200" cy="2438400"/>
          </a:xfrm>
        </p:spPr>
        <p:txBody>
          <a:bodyPr/>
          <a:lstStyle/>
          <a:p>
            <a:pPr marL="0" indent="0" eaLnBrk="1" hangingPunct="1">
              <a:buFont typeface="Arial" charset="0"/>
              <a:buNone/>
            </a:pPr>
            <a:r>
              <a:rPr lang="en-US" smtClean="0"/>
              <a:t>Open the Internet browser on your computer and go to </a:t>
            </a:r>
            <a:r>
              <a:rPr lang="en-US" sz="1600" smtClean="0">
                <a:hlinkClick r:id="rId2"/>
              </a:rPr>
              <a:t>http://zunal.com/webquest.php?user=38073</a:t>
            </a:r>
            <a:endParaRPr lang="en-US" sz="1600" smtClean="0"/>
          </a:p>
          <a:p>
            <a:pPr marL="0" indent="0" eaLnBrk="1" hangingPunct="1">
              <a:buFont typeface="Arial" charset="0"/>
              <a:buNone/>
            </a:pPr>
            <a:endParaRPr lang="en-US" sz="1600" smtClean="0">
              <a:solidFill>
                <a:srgbClr val="FF0000"/>
              </a:solidFill>
            </a:endParaRPr>
          </a:p>
        </p:txBody>
      </p:sp>
      <p:pic>
        <p:nvPicPr>
          <p:cNvPr id="4100" name="Picture 2"/>
          <p:cNvPicPr>
            <a:picLocks noChangeAspect="1" noChangeArrowheads="1"/>
          </p:cNvPicPr>
          <p:nvPr/>
        </p:nvPicPr>
        <p:blipFill>
          <a:blip r:embed="rId3" cstate="print"/>
          <a:srcRect/>
          <a:stretch>
            <a:fillRect/>
          </a:stretch>
        </p:blipFill>
        <p:spPr bwMode="auto">
          <a:xfrm>
            <a:off x="685800" y="2743200"/>
            <a:ext cx="1676400" cy="2179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580</TotalTime>
  <Words>292</Words>
  <Application>Microsoft Macintosh PowerPoint</Application>
  <PresentationFormat>On-screen Show (4:3)</PresentationFormat>
  <Paragraphs>12</Paragraphs>
  <Slides>3</Slides>
  <Notes>0</Notes>
  <HiddenSlides>0</HiddenSlides>
  <MMClips>0</MMClips>
  <ScaleCrop>false</ScaleCrop>
  <HeadingPairs>
    <vt:vector size="4" baseType="variant">
      <vt:variant>
        <vt:lpstr>Design Template</vt:lpstr>
      </vt:variant>
      <vt:variant>
        <vt:i4>1</vt:i4>
      </vt:variant>
      <vt:variant>
        <vt:lpstr>Slide Titles</vt:lpstr>
      </vt:variant>
      <vt:variant>
        <vt:i4>3</vt:i4>
      </vt:variant>
    </vt:vector>
  </HeadingPairs>
  <TitlesOfParts>
    <vt:vector size="4" baseType="lpstr">
      <vt:lpstr>Office Theme</vt:lpstr>
      <vt:lpstr>"All animals are equal, but some animals are more equal than others“  -- The final commandment in Animal Farm</vt:lpstr>
      <vt:lpstr>CIVIL RIGHTS</vt:lpstr>
      <vt:lpstr>Our WebQuest: Quest for Equality</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animals are equal, but some animals are more equal than others“  -- The final commandment in Animal Farm</dc:title>
  <dc:creator>Geoffrey T. Stuckart</dc:creator>
  <cp:lastModifiedBy>Gayle Thieman</cp:lastModifiedBy>
  <cp:revision>31</cp:revision>
  <dcterms:created xsi:type="dcterms:W3CDTF">2011-02-18T00:59:13Z</dcterms:created>
  <dcterms:modified xsi:type="dcterms:W3CDTF">2011-02-18T01:01:29Z</dcterms:modified>
</cp:coreProperties>
</file>