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trictFirstAndLastChars="0" saveSubsetFonts="1" autoCompressPictures="0">
  <p:sldMasterIdLst>
    <p:sldMasterId id="2147483654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13" d="100"/>
          <a:sy n="113" d="100"/>
        </p:scale>
        <p:origin x="-96" y="-9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notesMaster" Target="notesMasters/notesMaster1.xml"/><Relationship Id="rId10" Type="http://schemas.openxmlformats.org/officeDocument/2006/relationships/printerSettings" Target="printerSettings/printerSettings1.bin"/></Relationships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48165005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0" name="Shape 4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2" name="Shape 5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8" name="Shape 5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64" name="Shape 6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0" name="Shape 7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6" name="Shape 7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/>
        </p:nvSpPr>
        <p:spPr>
          <a:xfrm>
            <a:off x="372035" y="233279"/>
            <a:ext cx="8399999" cy="3330600"/>
          </a:xfrm>
          <a:prstGeom prst="roundRect">
            <a:avLst>
              <a:gd name="adj" fmla="val 3653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9" name="Shape 9"/>
          <p:cNvSpPr/>
          <p:nvPr/>
        </p:nvSpPr>
        <p:spPr>
          <a:xfrm>
            <a:off x="372035" y="3678300"/>
            <a:ext cx="8399999" cy="904800"/>
          </a:xfrm>
          <a:prstGeom prst="roundRect">
            <a:avLst>
              <a:gd name="adj" fmla="val 15243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0" name="Shape 10"/>
          <p:cNvSpPr txBox="1">
            <a:spLocks noGrp="1"/>
          </p:cNvSpPr>
          <p:nvPr>
            <p:ph type="ctrTitle"/>
          </p:nvPr>
        </p:nvSpPr>
        <p:spPr>
          <a:xfrm>
            <a:off x="685800" y="473108"/>
            <a:ext cx="7772400" cy="28421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SzPct val="100000"/>
              <a:defRPr sz="7200"/>
            </a:lvl1pPr>
            <a:lvl2pPr>
              <a:spcBef>
                <a:spcPts val="0"/>
              </a:spcBef>
              <a:buSzPct val="100000"/>
              <a:defRPr sz="7200"/>
            </a:lvl2pPr>
            <a:lvl3pPr>
              <a:spcBef>
                <a:spcPts val="0"/>
              </a:spcBef>
              <a:buSzPct val="100000"/>
              <a:defRPr sz="7200"/>
            </a:lvl3pPr>
            <a:lvl4pPr>
              <a:spcBef>
                <a:spcPts val="0"/>
              </a:spcBef>
              <a:buSzPct val="100000"/>
              <a:defRPr sz="7200"/>
            </a:lvl4pPr>
            <a:lvl5pPr>
              <a:spcBef>
                <a:spcPts val="0"/>
              </a:spcBef>
              <a:buSzPct val="100000"/>
              <a:defRPr sz="7200"/>
            </a:lvl5pPr>
            <a:lvl6pPr>
              <a:spcBef>
                <a:spcPts val="0"/>
              </a:spcBef>
              <a:buSzPct val="100000"/>
              <a:defRPr sz="7200"/>
            </a:lvl6pPr>
            <a:lvl7pPr>
              <a:spcBef>
                <a:spcPts val="0"/>
              </a:spcBef>
              <a:buSzPct val="100000"/>
              <a:defRPr sz="7200"/>
            </a:lvl7pPr>
            <a:lvl8pPr>
              <a:spcBef>
                <a:spcPts val="0"/>
              </a:spcBef>
              <a:buSzPct val="100000"/>
              <a:defRPr sz="7200"/>
            </a:lvl8pPr>
            <a:lvl9pPr>
              <a:spcBef>
                <a:spcPts val="0"/>
              </a:spcBef>
              <a:buSzPct val="100000"/>
              <a:defRPr sz="7200"/>
            </a:lvl9pPr>
          </a:lstStyle>
          <a:p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subTitle" idx="1"/>
          </p:nvPr>
        </p:nvSpPr>
        <p:spPr>
          <a:xfrm>
            <a:off x="685800" y="3896921"/>
            <a:ext cx="7772400" cy="460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>
              <a:spcBef>
                <a:spcPts val="0"/>
              </a:spcBef>
              <a:buNone/>
              <a:defRPr/>
            </a:lvl1pPr>
            <a:lvl2pPr>
              <a:spcBef>
                <a:spcPts val="0"/>
              </a:spcBef>
              <a:buSzPct val="100000"/>
              <a:buNone/>
              <a:defRPr sz="3000"/>
            </a:lvl2pPr>
            <a:lvl3pPr>
              <a:spcBef>
                <a:spcPts val="0"/>
              </a:spcBef>
              <a:buSzPct val="100000"/>
              <a:buNone/>
              <a:defRPr sz="3000"/>
            </a:lvl3pPr>
            <a:lvl4pPr>
              <a:spcBef>
                <a:spcPts val="0"/>
              </a:spcBef>
              <a:buSzPct val="100000"/>
              <a:buNone/>
              <a:defRPr sz="3000"/>
            </a:lvl4pPr>
            <a:lvl5pPr>
              <a:spcBef>
                <a:spcPts val="0"/>
              </a:spcBef>
              <a:buSzPct val="100000"/>
              <a:buNone/>
              <a:defRPr sz="3000"/>
            </a:lvl5pPr>
            <a:lvl6pPr>
              <a:spcBef>
                <a:spcPts val="0"/>
              </a:spcBef>
              <a:buSzPct val="100000"/>
              <a:buNone/>
              <a:defRPr sz="3000"/>
            </a:lvl6pPr>
            <a:lvl7pPr>
              <a:spcBef>
                <a:spcPts val="0"/>
              </a:spcBef>
              <a:buSzPct val="100000"/>
              <a:buNone/>
              <a:defRPr sz="3000"/>
            </a:lvl7pPr>
            <a:lvl8pPr>
              <a:spcBef>
                <a:spcPts val="0"/>
              </a:spcBef>
              <a:buSzPct val="100000"/>
              <a:buNone/>
              <a:defRPr sz="3000"/>
            </a:lvl8pPr>
            <a:lvl9pPr>
              <a:spcBef>
                <a:spcPts val="0"/>
              </a:spcBef>
              <a:buSzPct val="100000"/>
              <a:buNone/>
              <a:defRPr sz="30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/>
        </p:nvSpPr>
        <p:spPr>
          <a:xfrm>
            <a:off x="372035" y="1163170"/>
            <a:ext cx="8399999" cy="3877800"/>
          </a:xfrm>
          <a:prstGeom prst="roundRect">
            <a:avLst>
              <a:gd name="adj" fmla="val 297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4" name="Shape 14"/>
          <p:cNvSpPr/>
          <p:nvPr/>
        </p:nvSpPr>
        <p:spPr>
          <a:xfrm rot="10800000" flipH="1">
            <a:off x="372035" y="59"/>
            <a:ext cx="8399999" cy="1049700"/>
          </a:xfrm>
          <a:prstGeom prst="round2SameRect">
            <a:avLst>
              <a:gd name="adj1" fmla="val 10590"/>
              <a:gd name="adj2" fmla="val 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/>
        </p:nvSpPr>
        <p:spPr>
          <a:xfrm>
            <a:off x="372035" y="1163170"/>
            <a:ext cx="4114800" cy="3877800"/>
          </a:xfrm>
          <a:prstGeom prst="roundRect">
            <a:avLst>
              <a:gd name="adj" fmla="val 3784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9" name="Shape 19"/>
          <p:cNvSpPr/>
          <p:nvPr/>
        </p:nvSpPr>
        <p:spPr>
          <a:xfrm rot="10800000" flipH="1">
            <a:off x="372035" y="59"/>
            <a:ext cx="8399999" cy="1049700"/>
          </a:xfrm>
          <a:prstGeom prst="round2SameRect">
            <a:avLst>
              <a:gd name="adj1" fmla="val 10590"/>
              <a:gd name="adj2" fmla="val 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25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2" name="Shape 22"/>
          <p:cNvSpPr/>
          <p:nvPr/>
        </p:nvSpPr>
        <p:spPr>
          <a:xfrm>
            <a:off x="4657164" y="1163170"/>
            <a:ext cx="4114800" cy="3877800"/>
          </a:xfrm>
          <a:prstGeom prst="roundRect">
            <a:avLst>
              <a:gd name="adj" fmla="val 3784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2"/>
          </p:nvPr>
        </p:nvSpPr>
        <p:spPr>
          <a:xfrm>
            <a:off x="4761353" y="1200150"/>
            <a:ext cx="3925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/>
          <p:nvPr/>
        </p:nvSpPr>
        <p:spPr>
          <a:xfrm>
            <a:off x="372035" y="1163170"/>
            <a:ext cx="8399999" cy="3877800"/>
          </a:xfrm>
          <a:prstGeom prst="roundRect">
            <a:avLst>
              <a:gd name="adj" fmla="val 297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26" name="Shape 26"/>
          <p:cNvSpPr/>
          <p:nvPr/>
        </p:nvSpPr>
        <p:spPr>
          <a:xfrm rot="10800000" flipH="1">
            <a:off x="372035" y="59"/>
            <a:ext cx="8399999" cy="1049700"/>
          </a:xfrm>
          <a:prstGeom prst="round2SameRect">
            <a:avLst>
              <a:gd name="adj1" fmla="val 10590"/>
              <a:gd name="adj2" fmla="val 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body" idx="1"/>
          </p:nvPr>
        </p:nvSpPr>
        <p:spPr>
          <a:xfrm>
            <a:off x="372035" y="4276652"/>
            <a:ext cx="8399999" cy="6491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 b="1">
                <a:solidFill>
                  <a:schemeClr val="lt1"/>
                </a:solidFill>
              </a:defRPr>
            </a:lvl1pPr>
          </a:lstStyle>
          <a:p>
            <a:endParaRPr/>
          </a:p>
        </p:txBody>
      </p:sp>
      <p:sp>
        <p:nvSpPr>
          <p:cNvPr id="30" name="Shape 30"/>
          <p:cNvSpPr/>
          <p:nvPr/>
        </p:nvSpPr>
        <p:spPr>
          <a:xfrm>
            <a:off x="372035" y="233279"/>
            <a:ext cx="8399999" cy="3868499"/>
          </a:xfrm>
          <a:prstGeom prst="roundRect">
            <a:avLst>
              <a:gd name="adj" fmla="val 2776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>
            <a:off x="372035" y="235584"/>
            <a:ext cx="8399999" cy="4672199"/>
          </a:xfrm>
          <a:prstGeom prst="roundRect">
            <a:avLst>
              <a:gd name="adj" fmla="val 2255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3C47D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dk2"/>
              </a:buClr>
              <a:buSzPct val="100000"/>
              <a:buNone/>
              <a:defRPr sz="3600" b="1">
                <a:solidFill>
                  <a:schemeClr val="dk2"/>
                </a:solidFill>
              </a:defRPr>
            </a:lvl1pPr>
            <a:lvl2pPr>
              <a:spcBef>
                <a:spcPts val="0"/>
              </a:spcBef>
              <a:buClr>
                <a:schemeClr val="dk2"/>
              </a:buClr>
              <a:buSzPct val="100000"/>
              <a:buNone/>
              <a:defRPr sz="3600" b="1">
                <a:solidFill>
                  <a:schemeClr val="dk2"/>
                </a:solidFill>
              </a:defRPr>
            </a:lvl2pPr>
            <a:lvl3pPr>
              <a:spcBef>
                <a:spcPts val="0"/>
              </a:spcBef>
              <a:buClr>
                <a:schemeClr val="dk2"/>
              </a:buClr>
              <a:buSzPct val="100000"/>
              <a:buNone/>
              <a:defRPr sz="3600" b="1">
                <a:solidFill>
                  <a:schemeClr val="dk2"/>
                </a:solidFill>
              </a:defRPr>
            </a:lvl3pPr>
            <a:lvl4pPr>
              <a:spcBef>
                <a:spcPts val="0"/>
              </a:spcBef>
              <a:buClr>
                <a:schemeClr val="dk2"/>
              </a:buClr>
              <a:buSzPct val="100000"/>
              <a:buNone/>
              <a:defRPr sz="3600" b="1">
                <a:solidFill>
                  <a:schemeClr val="dk2"/>
                </a:solidFill>
              </a:defRPr>
            </a:lvl4pPr>
            <a:lvl5pPr>
              <a:spcBef>
                <a:spcPts val="0"/>
              </a:spcBef>
              <a:buClr>
                <a:schemeClr val="dk2"/>
              </a:buClr>
              <a:buSzPct val="100000"/>
              <a:buNone/>
              <a:defRPr sz="3600" b="1">
                <a:solidFill>
                  <a:schemeClr val="dk2"/>
                </a:solidFill>
              </a:defRPr>
            </a:lvl5pPr>
            <a:lvl6pPr>
              <a:spcBef>
                <a:spcPts val="0"/>
              </a:spcBef>
              <a:buClr>
                <a:schemeClr val="dk2"/>
              </a:buClr>
              <a:buSzPct val="100000"/>
              <a:buNone/>
              <a:defRPr sz="3600" b="1">
                <a:solidFill>
                  <a:schemeClr val="dk2"/>
                </a:solidFill>
              </a:defRPr>
            </a:lvl6pPr>
            <a:lvl7pPr>
              <a:spcBef>
                <a:spcPts val="0"/>
              </a:spcBef>
              <a:buClr>
                <a:schemeClr val="dk2"/>
              </a:buClr>
              <a:buSzPct val="100000"/>
              <a:buNone/>
              <a:defRPr sz="3600" b="1">
                <a:solidFill>
                  <a:schemeClr val="dk2"/>
                </a:solidFill>
              </a:defRPr>
            </a:lvl7pPr>
            <a:lvl8pPr>
              <a:spcBef>
                <a:spcPts val="0"/>
              </a:spcBef>
              <a:buClr>
                <a:schemeClr val="dk2"/>
              </a:buClr>
              <a:buSzPct val="100000"/>
              <a:buNone/>
              <a:defRPr sz="3600" b="1">
                <a:solidFill>
                  <a:schemeClr val="dk2"/>
                </a:solidFill>
              </a:defRPr>
            </a:lvl8pPr>
            <a:lvl9pPr>
              <a:spcBef>
                <a:spcPts val="0"/>
              </a:spcBef>
              <a:buClr>
                <a:schemeClr val="dk2"/>
              </a:buClr>
              <a:buSzPct val="100000"/>
              <a:buNone/>
              <a:defRPr sz="3600" b="1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gi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hyperlink" Target="http://www2.ed.gov/ferpa/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Relationship Id="rId3" Type="http://schemas.openxmlformats.org/officeDocument/2006/relationships/hyperlink" Target="http://www.coppa.org/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ubenda.com/blog/2013/09/24/guide-coppa-mobile-apps/" TargetMode="External"/><Relationship Id="rId4" Type="http://schemas.openxmlformats.org/officeDocument/2006/relationships/hyperlink" Target="http://www.lwbva.org/" TargetMode="External"/><Relationship Id="rId5" Type="http://schemas.openxmlformats.org/officeDocument/2006/relationships/hyperlink" Target="http://danking.net/iPad/ipad.html" TargetMode="External"/><Relationship Id="rId6" Type="http://schemas.openxmlformats.org/officeDocument/2006/relationships/hyperlink" Target="http://www.ipads4teaching.net/" TargetMode="External"/><Relationship Id="rId7" Type="http://schemas.openxmlformats.org/officeDocument/2006/relationships/hyperlink" Target="http://www.pdx.edu/oit/personal-technology-discounts" TargetMode="External"/><Relationship Id="rId8" Type="http://schemas.openxmlformats.org/officeDocument/2006/relationships/hyperlink" Target="https://groups.google.com/a/pdx.edu/d/forum/gse-ipad-users-group" TargetMode="External"/><Relationship Id="rId9" Type="http://schemas.openxmlformats.org/officeDocument/2006/relationships/hyperlink" Target="mailto:bullockd@pdx.edu" TargetMode="External"/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>
            <a:spLocks noGrp="1"/>
          </p:cNvSpPr>
          <p:nvPr>
            <p:ph type="ctrTitle"/>
          </p:nvPr>
        </p:nvSpPr>
        <p:spPr>
          <a:xfrm>
            <a:off x="685800" y="473108"/>
            <a:ext cx="7772400" cy="28421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 sz="6000">
                <a:solidFill>
                  <a:srgbClr val="274E13"/>
                </a:solidFill>
              </a:rPr>
              <a:t>iPad use in the field</a:t>
            </a:r>
          </a:p>
        </p:txBody>
      </p:sp>
      <p:sp>
        <p:nvSpPr>
          <p:cNvPr id="35" name="Shape 35"/>
          <p:cNvSpPr txBox="1">
            <a:spLocks noGrp="1"/>
          </p:cNvSpPr>
          <p:nvPr>
            <p:ph type="subTitle" idx="1"/>
          </p:nvPr>
        </p:nvSpPr>
        <p:spPr>
          <a:xfrm>
            <a:off x="685800" y="3896921"/>
            <a:ext cx="7772400" cy="460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 sz="2400"/>
              <a:t>Guidelines &amp; Suggestions for Teacher Candidates</a:t>
            </a:r>
          </a:p>
        </p:txBody>
      </p:sp>
      <p:pic>
        <p:nvPicPr>
          <p:cNvPr id="36" name="Shape 3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6944047" y="632122"/>
            <a:ext cx="1270924" cy="269600"/>
          </a:xfrm>
          <a:prstGeom prst="rect">
            <a:avLst/>
          </a:prstGeom>
          <a:noFill/>
          <a:ln>
            <a:noFill/>
          </a:ln>
        </p:spPr>
      </p:pic>
      <p:sp>
        <p:nvSpPr>
          <p:cNvPr id="37" name="Shape 37"/>
          <p:cNvSpPr txBox="1"/>
          <p:nvPr/>
        </p:nvSpPr>
        <p:spPr>
          <a:xfrm>
            <a:off x="6305325" y="901725"/>
            <a:ext cx="2021099" cy="269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algn="r">
              <a:spcBef>
                <a:spcPts val="0"/>
              </a:spcBef>
              <a:buNone/>
            </a:pPr>
            <a:r>
              <a:rPr lang="en" sz="900">
                <a:latin typeface="Cambria"/>
                <a:ea typeface="Cambria"/>
                <a:cs typeface="Cambria"/>
                <a:sym typeface="Cambria"/>
              </a:rPr>
              <a:t>Graduate School of Education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 sz="2400">
                <a:solidFill>
                  <a:srgbClr val="274E13"/>
                </a:solidFill>
              </a:rPr>
              <a:t>Federal Educational Rights and Privacy Act (FERPA)</a:t>
            </a:r>
          </a:p>
        </p:txBody>
      </p:sp>
      <p:sp>
        <p:nvSpPr>
          <p:cNvPr id="43" name="Shape 43"/>
          <p:cNvSpPr txBox="1">
            <a:spLocks noGrp="1"/>
          </p:cNvSpPr>
          <p:nvPr>
            <p:ph type="body" idx="1"/>
          </p:nvPr>
        </p:nvSpPr>
        <p:spPr>
          <a:xfrm>
            <a:off x="457200" y="1559650"/>
            <a:ext cx="8229600" cy="33662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Key concept related to iPad use:</a:t>
            </a:r>
          </a:p>
          <a:p>
            <a:pPr rtl="0">
              <a:spcBef>
                <a:spcPts val="0"/>
              </a:spcBef>
              <a:buNone/>
            </a:pPr>
            <a:r>
              <a:rPr lang="en" i="1"/>
              <a:t>You need consent to share anything with identifiable information about a student</a:t>
            </a:r>
          </a:p>
          <a:p>
            <a:pPr rtl="0">
              <a:spcBef>
                <a:spcPts val="0"/>
              </a:spcBef>
              <a:buNone/>
            </a:pPr>
            <a:endParaRPr i="1"/>
          </a:p>
          <a:p>
            <a:pPr rtl="0">
              <a:spcBef>
                <a:spcPts val="0"/>
              </a:spcBef>
              <a:buNone/>
            </a:pPr>
            <a:endParaRPr i="1"/>
          </a:p>
          <a:p>
            <a:pPr>
              <a:spcBef>
                <a:spcPts val="0"/>
              </a:spcBef>
              <a:buNone/>
            </a:pPr>
            <a:r>
              <a:rPr lang="en" sz="1100" u="sng">
                <a:solidFill>
                  <a:schemeClr val="hlink"/>
                </a:solidFill>
                <a:hlinkClick r:id="rId3"/>
              </a:rPr>
              <a:t>FERPA information from the US Department of Education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 sz="2400">
                <a:solidFill>
                  <a:srgbClr val="274E13"/>
                </a:solidFill>
              </a:rPr>
              <a:t>Children’s Online Privacy Protection Act (COPPA)</a:t>
            </a:r>
          </a:p>
        </p:txBody>
      </p:sp>
      <p:sp>
        <p:nvSpPr>
          <p:cNvPr id="49" name="Shape 49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 sz="2400"/>
              <a:t>Key concepts related to iPad use and teacher websites: 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i="1"/>
              <a:t>(ii) to obtain verifiable parental consent for the collection, use, or disclosure of personal information from children;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i="1"/>
              <a:t>(D) require the operator of such a website or online service to establish and maintain reasonable procedures to protect the confidentiality, security, and integrity of personal information collected from children.</a:t>
            </a:r>
          </a:p>
          <a:p>
            <a:pPr rtl="0">
              <a:spcBef>
                <a:spcPts val="0"/>
              </a:spcBef>
              <a:buNone/>
            </a:pPr>
            <a:endParaRPr sz="1100">
              <a:solidFill>
                <a:srgbClr val="000000"/>
              </a:solidFill>
            </a:endParaRPr>
          </a:p>
          <a:p>
            <a:pPr lvl="0">
              <a:spcBef>
                <a:spcPts val="0"/>
              </a:spcBef>
              <a:buNone/>
            </a:pPr>
            <a:r>
              <a:rPr lang="en" sz="1100" u="sng">
                <a:solidFill>
                  <a:schemeClr val="hlink"/>
                </a:solidFill>
                <a:hlinkClick r:id="rId3"/>
              </a:rPr>
              <a:t>COPPA (Children’s Online Privacy Protection Act)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 sz="3000">
                <a:solidFill>
                  <a:srgbClr val="274E13"/>
                </a:solidFill>
              </a:rPr>
              <a:t>Graduate School of Education Guidelines</a:t>
            </a:r>
          </a:p>
        </p:txBody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/>
              <a:t>Comply with the school’s policy related to the use of mobile devices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/>
              <a:t>Learn and follow school and district policies regarding signed consent forms</a:t>
            </a:r>
          </a:p>
          <a:p>
            <a:pPr marL="457200" lvl="0" indent="-4191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/>
              <a:t>Determine which students do not have prior consent and either get consent or exclude those students from photos or video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274E13"/>
                </a:solidFill>
              </a:rPr>
              <a:t>Common Sense Guidelines</a:t>
            </a:r>
          </a:p>
        </p:txBody>
      </p:sp>
      <p:sp>
        <p:nvSpPr>
          <p:cNvPr id="61" name="Shape 61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/>
              <a:t>Be aware of the appropriate times to be using your device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/>
              <a:t>Use for </a:t>
            </a:r>
            <a:r>
              <a:rPr lang="en" sz="2400" i="1"/>
              <a:t>professional purposes only</a:t>
            </a:r>
            <a:r>
              <a:rPr lang="en" sz="2400"/>
              <a:t> during your time in the classroom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/>
              <a:t>Use a passcode to discourage unauthorized use 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/>
              <a:t>Keep your device secured in a safe place 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/>
              <a:t>Be aware that anything stored on your device could potentially be accessed by children or others in your school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274E13"/>
                </a:solidFill>
              </a:rPr>
              <a:t>Things to try</a:t>
            </a:r>
          </a:p>
        </p:txBody>
      </p:sp>
      <p:sp>
        <p:nvSpPr>
          <p:cNvPr id="67" name="Shape 6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i="1"/>
              <a:t>Share:</a:t>
            </a:r>
            <a:r>
              <a:rPr lang="en" sz="2400"/>
              <a:t>  allow your cooperating teacher to use your device if appropriate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i="1"/>
              <a:t>Experiment:</a:t>
            </a:r>
            <a:r>
              <a:rPr lang="en" sz="2400"/>
              <a:t>  design learning experiences for students using apps you have found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i="1"/>
              <a:t>Document:</a:t>
            </a:r>
            <a:r>
              <a:rPr lang="en" sz="2400"/>
              <a:t> have your cooperating teacher or supervisor capture your teaching on video  (with permission)</a:t>
            </a:r>
          </a:p>
          <a:p>
            <a:pPr marL="457200" lvl="0" indent="-3810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i="1"/>
              <a:t>Practice:</a:t>
            </a:r>
            <a:r>
              <a:rPr lang="en" sz="2400"/>
              <a:t>  ensure that all students in your care have access to devices when needed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>
            <a:spLocks noGrp="1"/>
          </p:cNvSpPr>
          <p:nvPr>
            <p:ph type="title"/>
          </p:nvPr>
        </p:nvSpPr>
        <p:spPr>
          <a:xfrm>
            <a:off x="457200" y="139527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274E13"/>
                </a:solidFill>
              </a:rPr>
              <a:t>Resources</a:t>
            </a:r>
          </a:p>
        </p:txBody>
      </p:sp>
      <p:sp>
        <p:nvSpPr>
          <p:cNvPr id="73" name="Shape 73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81000" rtl="0">
              <a:lnSpc>
                <a:spcPct val="117391"/>
              </a:lnSpc>
              <a:spcBef>
                <a:spcPts val="0"/>
              </a:spcBef>
              <a:spcAft>
                <a:spcPts val="600"/>
              </a:spcAft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u="sng">
                <a:solidFill>
                  <a:schemeClr val="hlink"/>
                </a:solidFill>
                <a:hlinkClick r:id="rId3"/>
              </a:rPr>
              <a:t>A Guide to COPPA and Mobile Apps from iubenda blog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u="sng">
                <a:solidFill>
                  <a:schemeClr val="hlink"/>
                </a:solidFill>
                <a:hlinkClick r:id="rId4"/>
              </a:rPr>
              <a:t>Learning Without Boundaries from the Virginia Department of Education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u="sng">
                <a:solidFill>
                  <a:schemeClr val="hlink"/>
                </a:solidFill>
                <a:hlinkClick r:id="rId5"/>
              </a:rPr>
              <a:t>iPad Resource site from Dan and Sally King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u="sng">
                <a:solidFill>
                  <a:schemeClr val="hlink"/>
                </a:solidFill>
                <a:hlinkClick r:id="rId6"/>
              </a:rPr>
              <a:t>iPads4Teaching from Kathy Schrock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u="sng">
                <a:solidFill>
                  <a:schemeClr val="hlink"/>
                </a:solidFill>
                <a:hlinkClick r:id="rId7"/>
              </a:rPr>
              <a:t>Personal Technology Discounts from PSU OIT</a:t>
            </a:r>
          </a:p>
          <a:p>
            <a:pPr marL="457200" lvl="0" indent="-38100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 u="sng">
                <a:solidFill>
                  <a:schemeClr val="hlink"/>
                </a:solidFill>
                <a:hlinkClick r:id="rId8"/>
              </a:rPr>
              <a:t>Graduate School of Education iPad Users Group</a:t>
            </a:r>
          </a:p>
          <a:p>
            <a:pPr rtl="0">
              <a:spcBef>
                <a:spcPts val="0"/>
              </a:spcBef>
              <a:buNone/>
            </a:pPr>
            <a:endParaRPr sz="2400"/>
          </a:p>
          <a:p>
            <a:pPr lvl="0">
              <a:spcBef>
                <a:spcPts val="0"/>
              </a:spcBef>
              <a:buNone/>
            </a:pPr>
            <a:r>
              <a:rPr lang="en" sz="1200"/>
              <a:t>Please report broken or recommended links to </a:t>
            </a:r>
            <a:r>
              <a:rPr lang="en" sz="1200" u="sng">
                <a:solidFill>
                  <a:schemeClr val="hlink"/>
                </a:solidFill>
                <a:hlinkClick r:id="rId9"/>
              </a:rPr>
              <a:t>bullockd@pdx.edu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theme/theme1.xml><?xml version="1.0" encoding="utf-8"?>
<a:theme xmlns:a="http://schemas.openxmlformats.org/drawingml/2006/main" name="label">
  <a:themeElements>
    <a:clrScheme name="Custom 352">
      <a:dk1>
        <a:srgbClr val="333333"/>
      </a:dk1>
      <a:lt1>
        <a:srgbClr val="FFFFFF"/>
      </a:lt1>
      <a:dk2>
        <a:srgbClr val="800000"/>
      </a:dk2>
      <a:lt2>
        <a:srgbClr val="CCCCCC"/>
      </a:lt2>
      <a:accent1>
        <a:srgbClr val="0E427E"/>
      </a:accent1>
      <a:accent2>
        <a:srgbClr val="C5AF48"/>
      </a:accent2>
      <a:accent3>
        <a:srgbClr val="327C56"/>
      </a:accent3>
      <a:accent4>
        <a:srgbClr val="387B7D"/>
      </a:accent4>
      <a:accent5>
        <a:srgbClr val="BA7436"/>
      </a:accent5>
      <a:accent6>
        <a:srgbClr val="804000"/>
      </a:accent6>
      <a:hlink>
        <a:srgbClr val="1D6B8D"/>
      </a:hlink>
      <a:folHlink>
        <a:srgbClr val="103B4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B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B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353</Words>
  <Application>Microsoft Macintosh PowerPoint</Application>
  <PresentationFormat>On-screen Show (16:9)</PresentationFormat>
  <Paragraphs>39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label</vt:lpstr>
      <vt:lpstr>iPad use in the field</vt:lpstr>
      <vt:lpstr>Federal Educational Rights and Privacy Act (FERPA)</vt:lpstr>
      <vt:lpstr>Children’s Online Privacy Protection Act (COPPA)</vt:lpstr>
      <vt:lpstr>Graduate School of Education Guidelines</vt:lpstr>
      <vt:lpstr>Common Sense Guidelines</vt:lpstr>
      <vt:lpstr>Things to try</vt:lpstr>
      <vt:lpstr>Resources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iPad use in the field</dc:title>
  <cp:lastModifiedBy>Gayle Thieman</cp:lastModifiedBy>
  <cp:revision>1</cp:revision>
  <dcterms:modified xsi:type="dcterms:W3CDTF">2014-07-29T21:25:13Z</dcterms:modified>
</cp:coreProperties>
</file>