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4" r:id="rId2"/>
    <p:sldId id="277" r:id="rId3"/>
    <p:sldId id="275" r:id="rId4"/>
    <p:sldId id="257" r:id="rId5"/>
    <p:sldId id="272" r:id="rId6"/>
    <p:sldId id="271" r:id="rId7"/>
    <p:sldId id="276" r:id="rId8"/>
  </p:sldIdLst>
  <p:sldSz cx="9144000" cy="6858000" type="screen4x3"/>
  <p:notesSz cx="7096125" cy="9382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4077E"/>
    <a:srgbClr val="0F44BB"/>
    <a:srgbClr val="060BC4"/>
    <a:srgbClr val="0E12B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528" autoAdjust="0"/>
  </p:normalViewPr>
  <p:slideViewPr>
    <p:cSldViewPr>
      <p:cViewPr varScale="1">
        <p:scale>
          <a:sx n="84" d="100"/>
          <a:sy n="84" d="100"/>
        </p:scale>
        <p:origin x="-12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102"/>
      </p:cViewPr>
      <p:guideLst>
        <p:guide orient="horz" pos="2956"/>
        <p:guide pos="223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/>
          <a:lstStyle>
            <a:lvl1pPr algn="l">
              <a:defRPr sz="1200"/>
            </a:lvl1pPr>
          </a:lstStyle>
          <a:p>
            <a:r>
              <a:rPr lang="en-US" smtClean="0"/>
              <a:t>G&amp;P -- Stuckart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9497" y="0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/>
          <a:lstStyle>
            <a:lvl1pPr algn="r">
              <a:defRPr sz="1200"/>
            </a:lvl1pPr>
          </a:lstStyle>
          <a:p>
            <a:fld id="{FF5CBC02-6E65-45CC-90A9-A5B56FAD3E43}" type="datetimeFigureOut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911391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9497" y="8911391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 anchor="b"/>
          <a:lstStyle>
            <a:lvl1pPr algn="r">
              <a:defRPr sz="1200"/>
            </a:lvl1pPr>
          </a:lstStyle>
          <a:p>
            <a:fld id="{297C09E6-E01C-4D6A-BD68-2D245E2006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/>
          <a:lstStyle>
            <a:lvl1pPr algn="l">
              <a:defRPr sz="1200"/>
            </a:lvl1pPr>
          </a:lstStyle>
          <a:p>
            <a:r>
              <a:rPr lang="en-US" smtClean="0"/>
              <a:t>G&amp;P -- Stuckart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9497" y="0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/>
          <a:lstStyle>
            <a:lvl1pPr algn="r">
              <a:defRPr sz="1200"/>
            </a:lvl1pPr>
          </a:lstStyle>
          <a:p>
            <a:fld id="{A65970FE-6262-4A6C-BD78-59B2A48C52DC}" type="datetimeFigureOut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1738" y="703263"/>
            <a:ext cx="4692650" cy="3519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52" tIns="47076" rIns="94152" bIns="4707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456509"/>
            <a:ext cx="5676900" cy="4221956"/>
          </a:xfrm>
          <a:prstGeom prst="rect">
            <a:avLst/>
          </a:prstGeom>
        </p:spPr>
        <p:txBody>
          <a:bodyPr vert="horz" lIns="94152" tIns="47076" rIns="94152" bIns="4707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911391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9497" y="8911391"/>
            <a:ext cx="3074987" cy="469107"/>
          </a:xfrm>
          <a:prstGeom prst="rect">
            <a:avLst/>
          </a:prstGeom>
        </p:spPr>
        <p:txBody>
          <a:bodyPr vert="horz" lIns="94152" tIns="47076" rIns="94152" bIns="47076" rtlCol="0" anchor="b"/>
          <a:lstStyle>
            <a:lvl1pPr algn="r">
              <a:defRPr sz="1200"/>
            </a:lvl1pPr>
          </a:lstStyle>
          <a:p>
            <a:fld id="{92668D74-09C0-4439-A777-9E79A152AF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Anticipatory set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860435-8ED3-4018-AB18-1CAF62237E27}" type="datetime1">
              <a:rPr lang="en-US" smtClean="0"/>
              <a:t>11/13/2013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 -- Stuckart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800" dirty="0" smtClean="0"/>
              <a:t>Any questions about our agenda today?</a:t>
            </a:r>
          </a:p>
          <a:p>
            <a:pPr eaLnBrk="1" hangingPunct="1">
              <a:spcBef>
                <a:spcPct val="0"/>
              </a:spcBef>
            </a:pPr>
            <a:endParaRPr lang="en-US" sz="1800" dirty="0" smtClean="0"/>
          </a:p>
          <a:p>
            <a:pPr eaLnBrk="1" hangingPunct="1">
              <a:spcBef>
                <a:spcPct val="0"/>
              </a:spcBef>
            </a:pPr>
            <a:r>
              <a:rPr lang="en-US" sz="1800" dirty="0" smtClean="0"/>
              <a:t>Write these dates &amp; homework in your planner now.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6093C6B-2A49-438F-BAF7-94FD6FF89F69}" type="datetime1">
              <a:rPr lang="en-US" smtClean="0"/>
              <a:t>11/13/2013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Header Placeholder 11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 -- Stuckart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Teacher goes through goals</a:t>
            </a:r>
          </a:p>
          <a:p>
            <a:endParaRPr lang="en-US" sz="18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BEEBBBC-196E-4463-95E8-448EF03F50CD}" type="datetime1">
              <a:rPr lang="en-US" smtClean="0"/>
              <a:t>11/13/2013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 -- Stuckart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1522">
              <a:defRPr/>
            </a:pPr>
            <a:r>
              <a:rPr lang="en-US" sz="1800" dirty="0" smtClean="0"/>
              <a:t>To review what we discussed last class: Why is the legislative process like making sausage?</a:t>
            </a:r>
          </a:p>
          <a:p>
            <a:pPr defTabSz="941522">
              <a:defRPr/>
            </a:pPr>
            <a:endParaRPr lang="en-US" sz="1800" dirty="0" smtClean="0"/>
          </a:p>
          <a:p>
            <a:pPr defTabSz="941522">
              <a:defRPr/>
            </a:pPr>
            <a:r>
              <a:rPr lang="en-US" sz="1800" dirty="0" smtClean="0"/>
              <a:t>Who gets what they want in a bill?  [</a:t>
            </a:r>
            <a:r>
              <a:rPr lang="en-US" sz="1800" b="1" dirty="0" smtClean="0"/>
              <a:t>press until get to the idea of compromise</a:t>
            </a:r>
            <a:r>
              <a:rPr lang="en-US" sz="1800" dirty="0" smtClean="0"/>
              <a:t>]</a:t>
            </a:r>
            <a:endParaRPr lang="en-US" sz="1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6D2881D-87F9-4CFB-A6B7-FBB184610946}" type="datetime1">
              <a:rPr lang="en-US" smtClean="0"/>
              <a:t>11/13/2013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 -- Stuckart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/>
              <a:t>Read off State/committee </a:t>
            </a:r>
            <a:r>
              <a:rPr lang="en-US" sz="1800" b="1" dirty="0" smtClean="0"/>
              <a:t>assignments</a:t>
            </a:r>
          </a:p>
          <a:p>
            <a:endParaRPr lang="en-US" sz="18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 smtClean="0"/>
              <a:t>Who breaks ties in the US Senate?</a:t>
            </a:r>
          </a:p>
          <a:p>
            <a:endParaRPr lang="en-US" sz="1800" b="1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6133346-FECD-452D-A89C-7AE172D748B1}" type="datetime1">
              <a:rPr lang="en-US" smtClean="0"/>
              <a:t>11/13/2013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 -- Stuckart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What is the “State of the Union” address?</a:t>
            </a:r>
          </a:p>
          <a:p>
            <a:endParaRPr lang="en-US" sz="1800" dirty="0" smtClean="0"/>
          </a:p>
          <a:p>
            <a:r>
              <a:rPr lang="en-US" sz="1800" dirty="0" smtClean="0"/>
              <a:t>My fellow Americans, it has come to my attention that there is a shortage of pizza in the great nation of ours.  Today, I call upon the Congress to address this great need and to supply our country with the pizza we need to once again be great!</a:t>
            </a:r>
          </a:p>
          <a:p>
            <a:endParaRPr lang="en-US" sz="1800" dirty="0" smtClean="0"/>
          </a:p>
          <a:p>
            <a:r>
              <a:rPr lang="en-US" sz="1800" dirty="0" smtClean="0"/>
              <a:t>[Teacher asks for a volunteer from each House to introduce the draft legislation.]</a:t>
            </a:r>
            <a:endParaRPr lang="en-US" sz="1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A78250D-566C-42DF-82C6-089CDFC8AA90}" type="datetime1">
              <a:rPr lang="en-US" smtClean="0"/>
              <a:t>11/13/2013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 -- Stuckart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D91CBC5-9345-47F7-AAAE-85751F71EB48}" type="datetime1">
              <a:rPr lang="en-US" smtClean="0"/>
              <a:t>11/13/2013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G&amp;P -- Stuckart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8CEC-C119-4D50-A838-6D2E360D6AB0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20E49-651D-4424-88B3-0F0789592F30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36BE-FF91-44A8-B6B9-1DB977F946EA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13D8-31EB-4EF1-B887-28DCB223DD0F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C1D5-7591-4786-ACF9-FB27CE7A33A2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DC8D-0993-46B0-99C5-5BFA06A92950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B3C7F-703F-4F43-A797-32CAD90585FF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CB904-6702-406B-A93E-9C6FBFFEB9B5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3B87B-3CF2-4C82-9216-B71D14ECFFF3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E53A-5642-41CA-8651-102BE1BFF678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7480-30A4-4033-9CF8-FB61CD8BCAE9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D5015-0C9E-43E1-AE80-9F0A968CF37E}" type="datetime1">
              <a:rPr lang="en-US" smtClean="0"/>
              <a:pPr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G&amp;P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ncrate.com/men/culture/food/harry-david-international-sausage-sampler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Welcome to Congress!</a:t>
            </a:r>
            <a:endParaRPr lang="en-US" sz="6600" b="1" dirty="0"/>
          </a:p>
        </p:txBody>
      </p:sp>
      <p:pic>
        <p:nvPicPr>
          <p:cNvPr id="6" name="Content Placeholder 5" descr="Congres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1524000"/>
            <a:ext cx="6705600" cy="5029200"/>
          </a:xfrm>
        </p:spPr>
      </p:pic>
      <p:sp>
        <p:nvSpPr>
          <p:cNvPr id="7" name="TextBox 6"/>
          <p:cNvSpPr txBox="1"/>
          <p:nvPr/>
        </p:nvSpPr>
        <p:spPr>
          <a:xfrm rot="19465543">
            <a:off x="148574" y="2358682"/>
            <a:ext cx="3278323" cy="144655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Did someone</a:t>
            </a:r>
          </a:p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say pizza?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239000" cy="14478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5300" b="1" dirty="0" smtClean="0">
                <a:solidFill>
                  <a:srgbClr val="FFFF00"/>
                </a:solidFill>
              </a:rPr>
              <a:t>AGENDA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 November </a:t>
            </a:r>
            <a:r>
              <a:rPr lang="en-US" sz="3200" dirty="0" smtClean="0"/>
              <a:t>14/15, </a:t>
            </a:r>
            <a:r>
              <a:rPr lang="en-US" sz="3200" dirty="0" smtClean="0"/>
              <a:t>2013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534400" cy="4800600"/>
          </a:xfrm>
        </p:spPr>
        <p:txBody>
          <a:bodyPr rtlCol="0">
            <a:noAutofit/>
          </a:bodyPr>
          <a:lstStyle/>
          <a:p>
            <a:pPr marL="514350" lvl="2" indent="-51435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 dirty="0" smtClean="0">
                <a:solidFill>
                  <a:srgbClr val="FFFF00"/>
                </a:solidFill>
              </a:rPr>
              <a:t>Today’s topics</a:t>
            </a:r>
            <a:r>
              <a:rPr lang="en-US" sz="2800" b="1" dirty="0" smtClean="0">
                <a:solidFill>
                  <a:srgbClr val="FFFF00"/>
                </a:solidFill>
              </a:rPr>
              <a:t>	</a:t>
            </a:r>
          </a:p>
          <a:p>
            <a:pPr marL="914400" lvl="1" indent="-457200" algn="l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</a:rPr>
              <a:t>Congressional </a:t>
            </a:r>
            <a:r>
              <a:rPr lang="en-US" dirty="0" smtClean="0">
                <a:solidFill>
                  <a:schemeClr val="tx1"/>
                </a:solidFill>
              </a:rPr>
              <a:t>Committees: How Congress orders a pizza</a:t>
            </a:r>
          </a:p>
          <a:p>
            <a:pPr marL="1371600" lvl="2" indent="-45720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514350" algn="l">
              <a:spcBef>
                <a:spcPts val="0"/>
              </a:spcBef>
              <a:defRPr/>
            </a:pPr>
            <a:r>
              <a:rPr lang="en-US" sz="2800" b="1" u="sng" dirty="0" smtClean="0">
                <a:solidFill>
                  <a:srgbClr val="FFFF00"/>
                </a:solidFill>
              </a:rPr>
              <a:t>Administrative</a:t>
            </a:r>
          </a:p>
          <a:p>
            <a:pPr marL="914400" lvl="1" indent="-457200" algn="l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</a:rPr>
              <a:t>Unit </a:t>
            </a:r>
            <a:r>
              <a:rPr lang="en-US" dirty="0" smtClean="0">
                <a:solidFill>
                  <a:schemeClr val="tx1"/>
                </a:solidFill>
              </a:rPr>
              <a:t>3 Test: Nov. </a:t>
            </a:r>
            <a:r>
              <a:rPr lang="en-US" dirty="0" smtClean="0">
                <a:solidFill>
                  <a:schemeClr val="tx1"/>
                </a:solidFill>
              </a:rPr>
              <a:t>19/20</a:t>
            </a:r>
            <a:endParaRPr lang="en-US" dirty="0" smtClean="0">
              <a:solidFill>
                <a:schemeClr val="tx1"/>
              </a:solidFill>
            </a:endParaRPr>
          </a:p>
          <a:p>
            <a:pPr marL="914400" lvl="1" indent="-457200" algn="l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</a:rPr>
              <a:t>Portfolios due: Nov. </a:t>
            </a:r>
            <a:r>
              <a:rPr lang="en-US" dirty="0" smtClean="0">
                <a:solidFill>
                  <a:schemeClr val="tx1"/>
                </a:solidFill>
              </a:rPr>
              <a:t>26/27</a:t>
            </a:r>
            <a:endParaRPr lang="en-US" dirty="0" smtClean="0">
              <a:solidFill>
                <a:schemeClr val="tx1"/>
              </a:solidFill>
            </a:endParaRPr>
          </a:p>
          <a:p>
            <a:pPr marL="1371600" lvl="2" indent="-457200" algn="l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1600" b="1" dirty="0" smtClean="0">
              <a:solidFill>
                <a:schemeClr val="tx1"/>
              </a:solidFill>
            </a:endParaRPr>
          </a:p>
          <a:p>
            <a:pPr marL="514350" indent="-514350" algn="l"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2800" b="1" u="sng" dirty="0" smtClean="0">
                <a:solidFill>
                  <a:srgbClr val="FFFF00"/>
                </a:solidFill>
              </a:rPr>
              <a:t>Homework</a:t>
            </a:r>
            <a:endParaRPr lang="en-US" sz="2800" b="1" u="sng" dirty="0" smtClean="0">
              <a:solidFill>
                <a:srgbClr val="FFFF00"/>
              </a:solidFill>
            </a:endParaRPr>
          </a:p>
          <a:p>
            <a:pPr marL="914400" lvl="1" indent="-457200" algn="l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</a:rPr>
              <a:t>Unit 3 Guide due: Nov. </a:t>
            </a:r>
            <a:r>
              <a:rPr lang="en-US" dirty="0" smtClean="0">
                <a:solidFill>
                  <a:schemeClr val="tx1"/>
                </a:solidFill>
              </a:rPr>
              <a:t>18</a:t>
            </a:r>
          </a:p>
          <a:p>
            <a:pPr marL="914400" lvl="1" indent="-457200" algn="l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</a:rPr>
              <a:t>Monday: Bring Quick Write “Welcome to the Sausage Factory”</a:t>
            </a:r>
          </a:p>
          <a:p>
            <a:pPr marL="914400" lvl="1" indent="-457200" algn="l">
              <a:spcBef>
                <a:spcPts val="0"/>
              </a:spcBef>
              <a:buFont typeface="Wingdings" pitchFamily="2" charset="2"/>
              <a:buChar char="q"/>
              <a:defRPr/>
            </a:pP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8999" y="-1"/>
            <a:ext cx="1905001" cy="204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934200" cy="14478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Learning Goals</a:t>
            </a:r>
            <a:endParaRPr lang="en-US" sz="6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b="1" u="sng" dirty="0" smtClean="0">
                <a:solidFill>
                  <a:srgbClr val="FFFF00"/>
                </a:solidFill>
              </a:rPr>
              <a:t>Unit 3 Guide</a:t>
            </a:r>
          </a:p>
          <a:p>
            <a:pPr>
              <a:buNone/>
            </a:pPr>
            <a:r>
              <a:rPr lang="en-US" sz="2800" b="1" dirty="0" smtClean="0"/>
              <a:t>Understand the lawmaking process in Congress</a:t>
            </a:r>
            <a:endParaRPr lang="en-US" sz="2800" dirty="0" smtClean="0"/>
          </a:p>
          <a:p>
            <a:r>
              <a:rPr lang="en-US" sz="2800" dirty="0" smtClean="0"/>
              <a:t>How does Congress make laws (the process)?  Can the process be improved?  If so, how?</a:t>
            </a:r>
          </a:p>
          <a:p>
            <a:r>
              <a:rPr lang="en-US" sz="2800" dirty="0" smtClean="0"/>
              <a:t>What </a:t>
            </a:r>
            <a:r>
              <a:rPr lang="en-US" sz="2800" dirty="0" smtClean="0"/>
              <a:t>is the role of Congressional committees in the legislative process?</a:t>
            </a:r>
          </a:p>
          <a:p>
            <a:r>
              <a:rPr lang="en-US" sz="2800" dirty="0" smtClean="0"/>
              <a:t>What </a:t>
            </a:r>
            <a:r>
              <a:rPr lang="en-US" sz="2800" dirty="0" smtClean="0"/>
              <a:t>is the role of compromise in Congress’s legislative process? How important is compromise to the legislative process?</a:t>
            </a:r>
          </a:p>
          <a:p>
            <a:r>
              <a:rPr lang="en-US" sz="2800" dirty="0" smtClean="0"/>
              <a:t>Which </a:t>
            </a:r>
            <a:r>
              <a:rPr lang="en-US" sz="2800" dirty="0" smtClean="0"/>
              <a:t>provisions in the U.S. Constitution make compromise necessary</a:t>
            </a:r>
            <a:r>
              <a:rPr lang="en-US" sz="2800" dirty="0" smtClean="0"/>
              <a:t>?</a:t>
            </a:r>
            <a:endParaRPr lang="en-US" sz="2800" dirty="0" smtClean="0"/>
          </a:p>
        </p:txBody>
      </p:sp>
      <p:pic>
        <p:nvPicPr>
          <p:cNvPr id="78850" name="Picture 2" descr="http://t0.gstatic.com/images?q=tbn:ANd9GcSAV1G1XBWjmSn7JAdCDYsyZZ5L5UCvyH-ycRgKyAlrf8SKNEQf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2133600" cy="1689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3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13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8" end="1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58" end="1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44" end="2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144" end="2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17" end="3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charRg st="217" end="3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39" end="4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charRg st="339" end="4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Autofit/>
          </a:bodyPr>
          <a:lstStyle/>
          <a:p>
            <a:r>
              <a:rPr lang="en-US" sz="4000" dirty="0" smtClean="0"/>
              <a:t>“</a:t>
            </a:r>
            <a:r>
              <a:rPr lang="en-US" sz="4000" b="1" dirty="0" smtClean="0"/>
              <a:t>Laws, like sausages, cease to inspire respect in proportion as we know how they are made.”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000" dirty="0" smtClean="0"/>
              <a:t>John Godfrey Saxe, American poet (1816 – 1887</a:t>
            </a:r>
            <a:r>
              <a:rPr lang="en-US" sz="2000" dirty="0"/>
              <a:t>)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819400"/>
            <a:ext cx="3991229" cy="329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6096000"/>
            <a:ext cx="502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http://www.uncrate.com/men/culture/food/harry-david-international-sausage-sampler/</a:t>
            </a:r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Rules of 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Committees may only have hearings and votes on their area of jurisdiction.   </a:t>
            </a:r>
            <a:r>
              <a:rPr lang="en-US" dirty="0" smtClean="0">
                <a:solidFill>
                  <a:srgbClr val="FFFF00"/>
                </a:solidFill>
              </a:rPr>
              <a:t>(No poaching!)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Number of votes: </a:t>
            </a:r>
          </a:p>
          <a:p>
            <a:pPr lvl="2"/>
            <a:r>
              <a:rPr lang="en-US" dirty="0" smtClean="0"/>
              <a:t>House = Determined by population</a:t>
            </a:r>
          </a:p>
          <a:p>
            <a:pPr lvl="2"/>
            <a:r>
              <a:rPr lang="en-US" dirty="0" smtClean="0"/>
              <a:t>Senate = 2; ties broken by </a:t>
            </a:r>
            <a:r>
              <a:rPr lang="en-US" dirty="0" smtClean="0"/>
              <a:t>?????</a:t>
            </a:r>
            <a:endParaRPr lang="en-US" dirty="0" smtClean="0"/>
          </a:p>
          <a:p>
            <a:r>
              <a:rPr lang="en-US" dirty="0" smtClean="0"/>
              <a:t>The Parliamentarian will rule on any other issues as they arise.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Hints: </a:t>
            </a:r>
          </a:p>
          <a:p>
            <a:pPr lvl="2"/>
            <a:r>
              <a:rPr lang="en-US" dirty="0" smtClean="0"/>
              <a:t>How many votes do you need to pass your bill (in committees &amp; on the floor)?</a:t>
            </a:r>
          </a:p>
          <a:p>
            <a:pPr lvl="2"/>
            <a:r>
              <a:rPr lang="en-US" dirty="0" smtClean="0"/>
              <a:t>Who has that many votes?</a:t>
            </a:r>
          </a:p>
          <a:p>
            <a:pPr lvl="2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633522">
            <a:off x="4094426" y="91749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our</a:t>
            </a:r>
            <a:endParaRPr lang="en-US" sz="4000" dirty="0"/>
          </a:p>
        </p:txBody>
      </p:sp>
      <p:sp>
        <p:nvSpPr>
          <p:cNvPr id="6" name="Half Frame 5"/>
          <p:cNvSpPr/>
          <p:nvPr/>
        </p:nvSpPr>
        <p:spPr>
          <a:xfrm rot="13846848">
            <a:off x="4395429" y="502867"/>
            <a:ext cx="272787" cy="326350"/>
          </a:xfrm>
          <a:prstGeom prst="halfFram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The State of the Union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i="1" dirty="0" smtClean="0"/>
              <a:t>Article II, Section 3: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“He shall from time to time give to the Congress Information of the State of the Union…”</a:t>
            </a:r>
            <a:endParaRPr lang="en-US" dirty="0"/>
          </a:p>
        </p:txBody>
      </p:sp>
      <p:pic>
        <p:nvPicPr>
          <p:cNvPr id="6" name="Picture 5" descr="obama-state-union-clean-energy.jpg"/>
          <p:cNvPicPr>
            <a:picLocks noChangeAspect="1"/>
          </p:cNvPicPr>
          <p:nvPr/>
        </p:nvPicPr>
        <p:blipFill>
          <a:blip r:embed="rId3" cstate="print"/>
          <a:srcRect l="13620" r="11471"/>
          <a:stretch>
            <a:fillRect/>
          </a:stretch>
        </p:blipFill>
        <p:spPr>
          <a:xfrm>
            <a:off x="304800" y="3409188"/>
            <a:ext cx="4191000" cy="3147060"/>
          </a:xfrm>
          <a:prstGeom prst="rect">
            <a:avLst/>
          </a:prstGeom>
        </p:spPr>
      </p:pic>
      <p:pic>
        <p:nvPicPr>
          <p:cNvPr id="7" name="Picture 6" descr="pelosi-state-union-a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3429000"/>
            <a:ext cx="3962400" cy="3151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6858000" cy="1096962"/>
          </a:xfrm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rgbClr val="FFFF00"/>
                </a:solidFill>
              </a:rPr>
              <a:t>Homework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4876800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3600" b="1" u="sng" dirty="0" smtClean="0">
                <a:solidFill>
                  <a:srgbClr val="FFFF00"/>
                </a:solidFill>
              </a:rPr>
              <a:t>Before you leave</a:t>
            </a:r>
          </a:p>
          <a:p>
            <a:pPr marL="914400" lvl="1" indent="-457200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3600" dirty="0" smtClean="0"/>
              <a:t>Pick up your belongings </a:t>
            </a:r>
          </a:p>
          <a:p>
            <a:pPr marL="914400" lvl="1" indent="-457200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3600" dirty="0" smtClean="0"/>
              <a:t>Straighten up your area</a:t>
            </a:r>
          </a:p>
          <a:p>
            <a:pPr marL="1314450" lvl="2" indent="-457200">
              <a:spcBef>
                <a:spcPts val="0"/>
              </a:spcBef>
              <a:buNone/>
              <a:defRPr/>
            </a:pPr>
            <a:endParaRPr lang="en-US" sz="3600" b="1" u="sng" dirty="0" smtClean="0"/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sz="3600" b="1" u="sng" dirty="0" smtClean="0">
                <a:solidFill>
                  <a:srgbClr val="FFFF00"/>
                </a:solidFill>
              </a:rPr>
              <a:t>Homework</a:t>
            </a:r>
          </a:p>
          <a:p>
            <a:pPr marL="914400" lvl="1" indent="-457200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3600" dirty="0" smtClean="0"/>
              <a:t>Unit 3 Guide due: Nov. 18</a:t>
            </a:r>
          </a:p>
          <a:p>
            <a:pPr marL="914400" lvl="1" indent="-457200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3600" dirty="0" smtClean="0"/>
              <a:t>Monday: Bring Quick Write “Welcome to the Sausage Factory”</a:t>
            </a:r>
          </a:p>
          <a:p>
            <a:pPr marL="914400" indent="-457200">
              <a:spcBef>
                <a:spcPts val="0"/>
              </a:spcBef>
              <a:buFont typeface="Wingdings" pitchFamily="2" charset="2"/>
              <a:buChar char="q"/>
              <a:defRPr/>
            </a:pPr>
            <a:endParaRPr lang="en-US" sz="3600" dirty="0" smtClean="0"/>
          </a:p>
          <a:p>
            <a:pPr marL="571500" indent="-45720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b="1" dirty="0" smtClean="0"/>
          </a:p>
          <a:p>
            <a:pPr marL="857250" indent="-74295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en-US" sz="4400" b="1" dirty="0" smtClean="0"/>
          </a:p>
          <a:p>
            <a:pPr marL="1828800" lvl="3" indent="-45720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3600" dirty="0" smtClean="0"/>
          </a:p>
          <a:p>
            <a:pPr marL="1371600" lvl="2" indent="-45720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3600" dirty="0" smtClean="0"/>
          </a:p>
          <a:p>
            <a:pPr marL="1371600" lvl="2" indent="-457200" eaLnBrk="1" fontAlgn="auto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endParaRPr lang="en-US" sz="3600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3026</TotalTime>
  <Words>433</Words>
  <Application>Microsoft Office PowerPoint</Application>
  <PresentationFormat>On-screen Show (4:3)</PresentationFormat>
  <Paragraphs>85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Welcome to Congress!</vt:lpstr>
      <vt:lpstr>AGENDA  November 14/15, 2013</vt:lpstr>
      <vt:lpstr>Learning Goals</vt:lpstr>
      <vt:lpstr>“Laws, like sausages, cease to inspire respect in proportion as we know how they are made.” John Godfrey Saxe, American poet (1816 – 1887)</vt:lpstr>
      <vt:lpstr>Rules of  Congress</vt:lpstr>
      <vt:lpstr>The State of the Union</vt:lpstr>
      <vt:lpstr>Homework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sausage factory</dc:title>
  <dc:creator>Geoffrey T. Stuckart</dc:creator>
  <cp:lastModifiedBy>Office User</cp:lastModifiedBy>
  <cp:revision>190</cp:revision>
  <dcterms:created xsi:type="dcterms:W3CDTF">2009-10-27T19:55:31Z</dcterms:created>
  <dcterms:modified xsi:type="dcterms:W3CDTF">2013-11-13T20:11:39Z</dcterms:modified>
</cp:coreProperties>
</file>