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97" r:id="rId6"/>
    <p:sldId id="291" r:id="rId7"/>
    <p:sldId id="296" r:id="rId8"/>
    <p:sldId id="298" r:id="rId9"/>
    <p:sldId id="299" r:id="rId10"/>
    <p:sldId id="289" r:id="rId11"/>
    <p:sldId id="263" r:id="rId12"/>
    <p:sldId id="268" r:id="rId13"/>
    <p:sldId id="264" r:id="rId14"/>
    <p:sldId id="265" r:id="rId15"/>
    <p:sldId id="266" r:id="rId16"/>
    <p:sldId id="267" r:id="rId17"/>
    <p:sldId id="272" r:id="rId18"/>
    <p:sldId id="300" r:id="rId19"/>
    <p:sldId id="295" r:id="rId20"/>
  </p:sldIdLst>
  <p:sldSz cx="9144000" cy="6858000" type="screen4x3"/>
  <p:notesSz cx="7096125" cy="9382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2BC"/>
    <a:srgbClr val="04077E"/>
    <a:srgbClr val="0F44BB"/>
    <a:srgbClr val="060BC4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141" autoAdjust="0"/>
  </p:normalViewPr>
  <p:slideViewPr>
    <p:cSldViewPr>
      <p:cViewPr varScale="1">
        <p:scale>
          <a:sx n="72" d="100"/>
          <a:sy n="72" d="100"/>
        </p:scale>
        <p:origin x="-21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956"/>
        <p:guide pos="223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l">
              <a:defRPr sz="1200"/>
            </a:lvl1pPr>
          </a:lstStyle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9497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r">
              <a:defRPr sz="1200"/>
            </a:lvl1pPr>
          </a:lstStyle>
          <a:p>
            <a:fld id="{FF5CBC02-6E65-45CC-90A9-A5B56FAD3E43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9497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r">
              <a:defRPr sz="1200"/>
            </a:lvl1pPr>
          </a:lstStyle>
          <a:p>
            <a:fld id="{297C09E6-E01C-4D6A-BD68-2D245E2006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l">
              <a:defRPr sz="1200"/>
            </a:lvl1pPr>
          </a:lstStyle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9497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r">
              <a:defRPr sz="1200"/>
            </a:lvl1pPr>
          </a:lstStyle>
          <a:p>
            <a:fld id="{A65970FE-6262-4A6C-BD78-59B2A48C52DC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52" tIns="47076" rIns="94152" bIns="4707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456509"/>
            <a:ext cx="5676900" cy="4221956"/>
          </a:xfrm>
          <a:prstGeom prst="rect">
            <a:avLst/>
          </a:prstGeom>
        </p:spPr>
        <p:txBody>
          <a:bodyPr vert="horz" lIns="94152" tIns="47076" rIns="94152" bIns="470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9497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r">
              <a:defRPr sz="1200"/>
            </a:lvl1pPr>
          </a:lstStyle>
          <a:p>
            <a:fld id="{92668D74-09C0-4439-A777-9E79A152AF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Anticipatory set</a:t>
            </a:r>
          </a:p>
          <a:p>
            <a:endParaRPr lang="en-US" sz="1800" dirty="0" smtClean="0"/>
          </a:p>
          <a:p>
            <a:r>
              <a:rPr lang="en-US" sz="1800" dirty="0" smtClean="0"/>
              <a:t>“I’m </a:t>
            </a:r>
            <a:r>
              <a:rPr lang="en-US" sz="1800" dirty="0"/>
              <a:t>Just A Bill” </a:t>
            </a:r>
            <a:r>
              <a:rPr lang="en-US" sz="1800" dirty="0" smtClean="0"/>
              <a:t>(audio only) playing </a:t>
            </a:r>
            <a:r>
              <a:rPr lang="en-US" sz="1800" dirty="0"/>
              <a:t>in the </a:t>
            </a:r>
            <a:r>
              <a:rPr lang="en-US" sz="1800" dirty="0" smtClean="0"/>
              <a:t>background.</a:t>
            </a:r>
            <a:endParaRPr lang="en-US" sz="1800" dirty="0"/>
          </a:p>
          <a:p>
            <a:r>
              <a:rPr lang="en-US" sz="2000" dirty="0"/>
              <a:t> </a:t>
            </a:r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D9C9F5-36CD-45D5-AE16-83B43DB099CE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 we have any differences up to this point?  </a:t>
            </a:r>
          </a:p>
          <a:p>
            <a:endParaRPr lang="en-US" sz="2000" dirty="0" smtClean="0"/>
          </a:p>
          <a:p>
            <a:r>
              <a:rPr lang="en-US" sz="2000" dirty="0" smtClean="0"/>
              <a:t>[try Cognitive Press – press for deeper answers/thinking  (don’t restate incorrect answer as a correct answer, but push for deeper thinking)]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F53D381-FC61-405B-8CE6-AE9821FD6F27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11FC9B6-7612-4C22-B2DA-C08D58DA557D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7EE6023-A779-4D26-BBAC-4954B95EC70F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7910F89-3AE5-437B-AF24-A84629080E04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1522">
              <a:defRPr/>
            </a:pPr>
            <a:r>
              <a:rPr lang="en-US" sz="2000" dirty="0" smtClean="0"/>
              <a:t>This is a rather famous quote about the legislative process.  Why is the legislative process like making sausage?</a:t>
            </a:r>
          </a:p>
          <a:p>
            <a:pPr indent="-186958" defTabSz="941522">
              <a:buFont typeface="Arial" pitchFamily="34" charset="0"/>
              <a:buChar char="•"/>
              <a:defRPr/>
            </a:pPr>
            <a:r>
              <a:rPr lang="en-US" sz="1800" dirty="0" smtClean="0"/>
              <a:t>What are the implications of that?  [Cognitive Press]</a:t>
            </a:r>
          </a:p>
          <a:p>
            <a:pPr defTabSz="941522">
              <a:defRPr/>
            </a:pPr>
            <a:endParaRPr lang="en-US" sz="1800" dirty="0" smtClean="0"/>
          </a:p>
          <a:p>
            <a:pPr defTabSz="941522">
              <a:defRPr/>
            </a:pPr>
            <a:r>
              <a:rPr lang="en-US" sz="1800" dirty="0" smtClean="0"/>
              <a:t>Who gets what they want in a bill?  [</a:t>
            </a:r>
            <a:r>
              <a:rPr lang="en-US" sz="1800" b="1" dirty="0" smtClean="0"/>
              <a:t>press until get to the idea of compromise</a:t>
            </a:r>
            <a:r>
              <a:rPr lang="en-US" sz="1800" dirty="0" smtClean="0"/>
              <a:t>]</a:t>
            </a:r>
          </a:p>
          <a:p>
            <a:pPr defTabSz="941522">
              <a:defRPr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003F772-C1DF-4109-A284-A9FF68821364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Have students write out </a:t>
            </a:r>
            <a:r>
              <a:rPr lang="en-US" sz="1800" smtClean="0"/>
              <a:t>Quick Write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D2BAD50-8844-4ED8-86A3-11EF14735F07}" type="datetime4">
              <a:rPr lang="en-US" smtClean="0">
                <a:solidFill>
                  <a:prstClr val="black"/>
                </a:solidFill>
              </a:rPr>
              <a:pPr/>
              <a:t>November 12, 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G&amp;P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E7DA38A-772B-43B1-B87A-B8F847DB77C0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800" dirty="0" smtClean="0"/>
              <a:t>Any questions about our agenda today?</a:t>
            </a:r>
          </a:p>
          <a:p>
            <a:pPr eaLnBrk="1" hangingPunct="1">
              <a:spcBef>
                <a:spcPct val="0"/>
              </a:spcBef>
            </a:pPr>
            <a:endParaRPr lang="en-US" sz="1800" dirty="0" smtClean="0"/>
          </a:p>
          <a:p>
            <a:pPr eaLnBrk="1" hangingPunct="1">
              <a:spcBef>
                <a:spcPct val="0"/>
              </a:spcBef>
            </a:pPr>
            <a:r>
              <a:rPr lang="en-US" sz="1800" dirty="0" smtClean="0"/>
              <a:t>Write these dates &amp; homework in your planner now.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A0A422D-25A3-46E0-AC2A-47709890CF10}" type="datetime1">
              <a:rPr lang="en-US" smtClean="0">
                <a:solidFill>
                  <a:prstClr val="black"/>
                </a:solidFill>
              </a:rPr>
              <a:pPr/>
              <a:t>11/12/2013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G&amp;P -- Stuckart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Have students write out </a:t>
            </a:r>
            <a:r>
              <a:rPr lang="en-US" sz="1800" smtClean="0"/>
              <a:t>Quick Write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D2BAD50-8844-4ED8-86A3-11EF14735F07}" type="datetime4">
              <a:rPr lang="en-US" smtClean="0">
                <a:solidFill>
                  <a:prstClr val="black"/>
                </a:solidFill>
              </a:rPr>
              <a:pPr/>
              <a:t>November 12, 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G&amp;P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E1B7BC6-7DD2-4BDE-A347-52F30062F597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31ABDD-AAD7-4D53-90C5-6DD0201530E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G&amp;P -- Stuckart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Any questions?</a:t>
            </a:r>
          </a:p>
          <a:p>
            <a:endParaRPr lang="en-US" sz="1800" dirty="0" smtClean="0"/>
          </a:p>
          <a:p>
            <a:r>
              <a:rPr lang="en-US" sz="1800" dirty="0" smtClean="0"/>
              <a:t>Administer READING quiz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1E2F4AC-E40C-4FAD-9379-DFD32DFF07C8}" type="datetime1">
              <a:rPr lang="en-US" smtClean="0">
                <a:solidFill>
                  <a:prstClr val="black"/>
                </a:solidFill>
              </a:rPr>
              <a:pPr/>
              <a:t>11/12/2013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G&amp;P -- Stuckart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Teacher goes through goals</a:t>
            </a:r>
          </a:p>
          <a:p>
            <a:endParaRPr lang="en-US" sz="1800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6831CA6-155C-4227-8CFA-D2C72254CD16}" type="datetime1">
              <a:rPr lang="en-US" smtClean="0">
                <a:solidFill>
                  <a:prstClr val="black"/>
                </a:solidFill>
              </a:rPr>
              <a:pPr/>
              <a:t>11/12/2013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G&amp;P -- Stuckart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Where is the process of lawmaking laid out in the Constitution?  [click]</a:t>
            </a:r>
          </a:p>
          <a:p>
            <a:endParaRPr lang="en-US" sz="1600" dirty="0" smtClean="0"/>
          </a:p>
          <a:p>
            <a:r>
              <a:rPr lang="en-US" sz="1600" dirty="0" smtClean="0"/>
              <a:t>What are the steps in the legislative process?</a:t>
            </a:r>
          </a:p>
          <a:p>
            <a:pPr indent="-187233">
              <a:buFont typeface="Arial" pitchFamily="34" charset="0"/>
              <a:buChar char="•"/>
            </a:pPr>
            <a:r>
              <a:rPr lang="en-US" sz="1600" dirty="0" smtClean="0"/>
              <a:t>I’ve asked my friend, Bill, to help us out today.  </a:t>
            </a:r>
          </a:p>
          <a:p>
            <a:pPr indent="-187233">
              <a:buFont typeface="Arial" pitchFamily="34" charset="0"/>
              <a:buChar char="•"/>
            </a:pPr>
            <a:r>
              <a:rPr lang="en-US" sz="1600" b="1" dirty="0" smtClean="0"/>
              <a:t>Take notes </a:t>
            </a:r>
            <a:r>
              <a:rPr lang="en-US" sz="1600" dirty="0" smtClean="0"/>
              <a:t>– your job is to create a list of the steps in the legislative process.</a:t>
            </a:r>
          </a:p>
          <a:p>
            <a:endParaRPr lang="en-US" sz="1600" i="1" dirty="0" smtClean="0"/>
          </a:p>
          <a:p>
            <a:r>
              <a:rPr lang="en-US" sz="1600" dirty="0" smtClean="0"/>
              <a:t>Follow up (after watching video):</a:t>
            </a:r>
          </a:p>
          <a:p>
            <a:pPr indent="-187233" defTabSz="936163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What’s the difference between a “bill” and a “law”?</a:t>
            </a:r>
          </a:p>
          <a:p>
            <a:pPr indent="-187233" defTabSz="936163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What’s the first step in the process?  Next?  Next?</a:t>
            </a:r>
          </a:p>
          <a:p>
            <a:pPr indent="-187233" defTabSz="936163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What are some things that might influence this process?  [media, the administration, public opinion, interest groups, etc.]</a:t>
            </a:r>
          </a:p>
          <a:p>
            <a:pPr indent="-187233" defTabSz="936163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EE5DD-D3CF-4392-AD75-C6580CDACE9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28887A7-14E2-4DC3-8258-898E0E980A2E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Teacher goes through</a:t>
            </a:r>
            <a:r>
              <a:rPr lang="en-US" sz="1800" baseline="0" dirty="0" smtClean="0"/>
              <a:t> instructions</a:t>
            </a:r>
          </a:p>
          <a:p>
            <a:pPr marL="182880" indent="-182880">
              <a:buFont typeface="Arial" pitchFamily="34" charset="0"/>
              <a:buChar char="•"/>
            </a:pPr>
            <a:r>
              <a:rPr lang="en-US" sz="1800" baseline="0" dirty="0" smtClean="0"/>
              <a:t>A</a:t>
            </a:r>
            <a:r>
              <a:rPr lang="en-US" sz="1800" dirty="0" smtClean="0"/>
              <a:t>ny questions about this activity?</a:t>
            </a:r>
          </a:p>
          <a:p>
            <a:endParaRPr lang="en-US" sz="1800" dirty="0"/>
          </a:p>
          <a:p>
            <a:r>
              <a:rPr lang="en-US" sz="1800" dirty="0" smtClean="0"/>
              <a:t>[Teacher plays “I’m Just A Bill” in the background.]</a:t>
            </a:r>
          </a:p>
          <a:p>
            <a:endParaRPr lang="en-US" sz="1900" dirty="0" smtClean="0"/>
          </a:p>
          <a:p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6A3268E-1B88-40C4-BE5F-B4BE8414B2DD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[Teacher leaves this slide on display as students work through activity]</a:t>
            </a:r>
          </a:p>
          <a:p>
            <a:endParaRPr lang="en-US" sz="1800" dirty="0" smtClean="0"/>
          </a:p>
          <a:p>
            <a:r>
              <a:rPr lang="en-US" sz="1800" dirty="0" smtClean="0"/>
              <a:t>When placement is complete:</a:t>
            </a:r>
          </a:p>
          <a:p>
            <a:r>
              <a:rPr lang="en-US" sz="1800" dirty="0" smtClean="0"/>
              <a:t>Before we finalize this, does anyone have any questions about any of the terms?</a:t>
            </a:r>
          </a:p>
          <a:p>
            <a:endParaRPr lang="en-US" sz="1800" dirty="0" smtClean="0"/>
          </a:p>
          <a:p>
            <a:r>
              <a:rPr lang="en-US" sz="1800" dirty="0" smtClean="0"/>
              <a:t>If yes:</a:t>
            </a:r>
          </a:p>
          <a:p>
            <a:r>
              <a:rPr lang="en-US" sz="1800" dirty="0" smtClean="0"/>
              <a:t>Does anyone want to move any of the terms around?</a:t>
            </a:r>
          </a:p>
          <a:p>
            <a:endParaRPr lang="en-US" sz="1800" dirty="0" smtClean="0"/>
          </a:p>
          <a:p>
            <a:r>
              <a:rPr lang="en-US" sz="1800" dirty="0" smtClean="0"/>
              <a:t>If no:</a:t>
            </a:r>
          </a:p>
          <a:p>
            <a:r>
              <a:rPr lang="en-US" sz="1800" dirty="0" smtClean="0"/>
              <a:t>OK, let’s look at my answers and compare them to yours.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5F9B477-C1BF-4FD6-B018-5BCCAA385626}" type="datetime1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7F52C-5059-4D12-BCBE-C47597933412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B7204-9AD0-4B26-AC97-F12B140C39C8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A742E-340E-4C4D-8884-20E0B2C3FF33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30B67-49DF-4927-BE49-00263AE6B5F7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D94F6-2AB1-4497-9A1A-0D9FEEDBF95D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0495-2859-42CB-A82C-7D659CD4E016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0EF10-D566-4322-AA31-F57A7A9CC3F7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0ED-E9E8-4EB3-9152-D64B729374A6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762E8-81EF-40AA-A9F1-EEFE117ACFB8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F8B0-5641-4F73-A261-289621D0906C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F532-BEF3-4B19-B68E-0B583FB4965E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8C44-323D-41D5-A587-D0BAAEDFB50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0D1D8-8FB3-493A-A00D-68E51560D211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D30A3-9D7D-4C1C-9797-D467B465359A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A3DAE-B835-4495-839B-57EA22CC70E0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E2F15-E982-47F2-BBCF-AC9D8649E6D0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D8CF-9D85-4DF2-9D48-274C48AA963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2C09-876E-4C2C-8BEC-7CE0864CC2E1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FAECF-B53F-4521-9720-AAD2703A92E4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BB8D-B685-4E04-94B8-CA5C8193A28F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9A901-61C7-4223-8E06-1FE97CD2D8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4885C-7432-435D-B5BB-FCE197FFD891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2094-A3C1-4609-9A75-243AF1E1AC4B}" type="datetimeFigureOut">
              <a:rPr lang="en-US" smtClean="0"/>
              <a:pPr/>
              <a:t>11/12/2013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019AFB-0769-423D-9D5B-AA658C1EC433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D6C5C5-4FE8-4141-9539-A8501FEB016B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2094-A3C1-4609-9A75-243AF1E1AC4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2C76-3859-46DA-8A81-DE516403AAF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crate.com/men/culture/food/harry-david-international-sausage-sampler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2895600"/>
          </a:xfrm>
          <a:solidFill>
            <a:srgbClr val="04077E"/>
          </a:solidFill>
        </p:spPr>
        <p:txBody>
          <a:bodyPr>
            <a:noAutofit/>
          </a:bodyPr>
          <a:lstStyle/>
          <a:p>
            <a:r>
              <a:rPr lang="en-US" sz="8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Welcome to the sausage factory</a:t>
            </a:r>
            <a:endParaRPr lang="en-US" sz="8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429000"/>
            <a:ext cx="421894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67000" y="6488668"/>
            <a:ext cx="42306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http://wifflelevertofull.wordpress.com/2009/09/04/extracts-from-bobs-1984-diary-volume-248/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Steps in the Legislative Process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800" dirty="0" smtClean="0"/>
              <a:t>STAGE # 1: Idea Formation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Constituents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Special Interests (lobbyists, stakeholders, grassroots organizations, etc.)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News article about an issue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Administration (President, OMB, federal agencies, etc.)</a:t>
            </a:r>
          </a:p>
          <a:p>
            <a:pPr>
              <a:buNone/>
            </a:pPr>
            <a:endParaRPr lang="en-US" sz="8800" dirty="0" smtClean="0"/>
          </a:p>
          <a:p>
            <a:pPr>
              <a:buNone/>
            </a:pPr>
            <a:r>
              <a:rPr lang="en-US" sz="8800" dirty="0" smtClean="0"/>
              <a:t>STAGE # 2: Drafting a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Staff writes a draft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Legislative Counsel rewrite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Consult stakeholders </a:t>
            </a:r>
          </a:p>
          <a:p>
            <a:pPr>
              <a:buNone/>
            </a:pPr>
            <a:r>
              <a:rPr lang="en-US" sz="8800" dirty="0" smtClean="0"/>
              <a:t> </a:t>
            </a:r>
          </a:p>
          <a:p>
            <a:pPr>
              <a:buNone/>
            </a:pPr>
            <a:r>
              <a:rPr lang="en-US" sz="8800" dirty="0" smtClean="0"/>
              <a:t>STAGE # 3: Bill Introduction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Introduce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Parliamentarian rules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Committee Assigned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Subcommittee Assigned</a:t>
            </a:r>
          </a:p>
          <a:p>
            <a:pPr>
              <a:buNone/>
            </a:pPr>
            <a:endParaRPr lang="en-US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Legislative Process  -- continued (2)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 smtClean="0"/>
              <a:t>STAGE # 4: Senate Action 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or Subcommittee Hearing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Markup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Vote 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Legislative Process  -- continued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25000" lnSpcReduction="20000"/>
          </a:bodyPr>
          <a:lstStyle/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Committee reports on bill</a:t>
            </a:r>
          </a:p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Leadership negotiates floor time</a:t>
            </a:r>
          </a:p>
          <a:p>
            <a:pPr marL="1828800" lvl="6" indent="-457200">
              <a:buFont typeface="+mj-lt"/>
              <a:buAutoNum type="alphaLcPeriod"/>
            </a:pPr>
            <a:r>
              <a:rPr lang="en-US" sz="6800" dirty="0" smtClean="0"/>
              <a:t>Unanimous Consent agreement</a:t>
            </a:r>
          </a:p>
          <a:p>
            <a:pPr marL="2514600" lvl="3" indent="-1143000">
              <a:buNone/>
            </a:pPr>
            <a:r>
              <a:rPr lang="en-US" sz="6800" dirty="0" smtClean="0"/>
              <a:t>		-- OR --</a:t>
            </a:r>
          </a:p>
          <a:p>
            <a:pPr marL="1828800" lvl="6" indent="-457200">
              <a:buFont typeface="+mj-lt"/>
              <a:buAutoNum type="alphaLcPeriod" startAt="2"/>
            </a:pPr>
            <a:r>
              <a:rPr lang="en-US" sz="6800" dirty="0" smtClean="0"/>
              <a:t>Floor time (debate)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Cloture vote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Legislative Process  -- continued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Vote on amendments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Vote on final passage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Conference Committee 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Autofit/>
          </a:bodyPr>
          <a:lstStyle/>
          <a:p>
            <a:r>
              <a:rPr lang="en-US" sz="4000" dirty="0" smtClean="0"/>
              <a:t>“</a:t>
            </a:r>
            <a:r>
              <a:rPr lang="en-US" sz="4000" b="1" dirty="0" smtClean="0"/>
              <a:t>Laws, like sausages, cease to inspire respect in proportion as we know how they are made.”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>John Godfrey Saxe, American poet (1816 – 1887</a:t>
            </a:r>
            <a:r>
              <a:rPr lang="en-US" sz="2000" dirty="0"/>
              <a:t>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819400"/>
            <a:ext cx="3991229" cy="329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6096000"/>
            <a:ext cx="502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http://www.uncrate.com/men/culture/food/harry-david-international-sausage-sampler/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458200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dirty="0" smtClean="0"/>
              <a:t>Answer the following questions</a:t>
            </a:r>
            <a:r>
              <a:rPr lang="en-US" b="1" dirty="0" smtClean="0"/>
              <a:t>:</a:t>
            </a:r>
            <a:endParaRPr lang="en-US" b="1" dirty="0"/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What would you change about the legislative process</a:t>
            </a:r>
            <a:r>
              <a:rPr lang="en-US" sz="3200" dirty="0" smtClean="0"/>
              <a:t>? </a:t>
            </a:r>
            <a:r>
              <a:rPr lang="en-US" sz="3200" dirty="0" smtClean="0">
                <a:solidFill>
                  <a:srgbClr val="FF0000"/>
                </a:solidFill>
              </a:rPr>
              <a:t>(be specific)</a:t>
            </a:r>
            <a:endParaRPr lang="en-US" sz="3200" dirty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Why would you make that change? </a:t>
            </a:r>
          </a:p>
          <a:p>
            <a:pPr marL="9144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sz="3200" dirty="0"/>
              <a:t>What is the outcome you are seeking by making changes? </a:t>
            </a:r>
            <a:endParaRPr lang="en-US" sz="3200" dirty="0" smtClean="0"/>
          </a:p>
          <a:p>
            <a:pPr marL="514350" indent="-514350" algn="ctr">
              <a:buNone/>
            </a:pPr>
            <a:r>
              <a:rPr lang="en-US" dirty="0" smtClean="0"/>
              <a:t>(at least 4-5 complete sentences)</a:t>
            </a:r>
          </a:p>
          <a:p>
            <a:pPr marL="914400" lvl="1" indent="-514350">
              <a:buNone/>
            </a:pPr>
            <a:endParaRPr lang="en-US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0"/>
            <a:ext cx="2438400" cy="215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010400" cy="17827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Quick Write: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3400" b="1" u="sng" dirty="0" smtClean="0"/>
              <a:t>Title</a:t>
            </a:r>
            <a:r>
              <a:rPr lang="en-US" sz="3400" b="1" dirty="0" smtClean="0"/>
              <a:t>: Welcome to the sausage factory</a:t>
            </a:r>
            <a:endParaRPr lang="en-US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008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000" b="1" dirty="0" smtClean="0">
                <a:solidFill>
                  <a:srgbClr val="FFFF00"/>
                </a:solidFill>
              </a:rPr>
              <a:t>Homework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4343400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en-US" b="1" u="sng" dirty="0" smtClean="0">
                <a:solidFill>
                  <a:srgbClr val="FFFF00"/>
                </a:solidFill>
              </a:rPr>
              <a:t>Before you leave</a:t>
            </a:r>
          </a:p>
          <a:p>
            <a:pPr marL="914400" lvl="1" indent="-457200" eaLnBrk="1" fontAlgn="auto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200" dirty="0" smtClean="0"/>
              <a:t>Pick up your belongings &amp; trash</a:t>
            </a:r>
          </a:p>
          <a:p>
            <a:pPr marL="914400" lvl="1" indent="-457200" eaLnBrk="1" fontAlgn="auto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200" dirty="0" smtClean="0"/>
              <a:t>Straighten your area</a:t>
            </a:r>
          </a:p>
          <a:p>
            <a:pPr marL="1314450" lvl="2" indent="-457200" eaLnBrk="1" fontAlgn="auto" hangingPunct="1">
              <a:spcBef>
                <a:spcPts val="0"/>
              </a:spcBef>
              <a:buFont typeface="Arial" charset="0"/>
              <a:buNone/>
              <a:defRPr/>
            </a:pPr>
            <a:endParaRPr lang="en-US" b="1" u="sng" dirty="0" smtClean="0"/>
          </a:p>
          <a:p>
            <a:pPr marL="457200" indent="-457200" eaLnBrk="1" fontAlgn="auto" hangingPunct="1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FFFF00"/>
                </a:solidFill>
              </a:rPr>
              <a:t>Homework 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200" dirty="0" smtClean="0"/>
              <a:t>Quick Write: Welcome to the Sausage Factory</a:t>
            </a:r>
          </a:p>
          <a:p>
            <a:pPr marL="571500" lvl="1" indent="-45720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3200" dirty="0" smtClean="0"/>
          </a:p>
          <a:p>
            <a:pPr marL="571500" lvl="1" indent="-45720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3200" b="1" dirty="0" smtClean="0"/>
              <a:t>Meet in the </a:t>
            </a:r>
            <a:r>
              <a:rPr lang="en-US" sz="3200" b="1" dirty="0" smtClean="0">
                <a:solidFill>
                  <a:srgbClr val="FFFF00"/>
                </a:solidFill>
              </a:rPr>
              <a:t>New Cafeteria </a:t>
            </a:r>
            <a:r>
              <a:rPr lang="en-US" sz="3200" b="1" dirty="0" smtClean="0"/>
              <a:t>next class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239000" cy="1447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5300" b="1" dirty="0" smtClean="0">
                <a:solidFill>
                  <a:srgbClr val="FFFF00"/>
                </a:solidFill>
              </a:rPr>
              <a:t>AGENDA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November 12/13, 2013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4953000"/>
          </a:xfrm>
        </p:spPr>
        <p:txBody>
          <a:bodyPr rtlCol="0">
            <a:noAutofit/>
          </a:bodyPr>
          <a:lstStyle/>
          <a:p>
            <a:pPr marL="514350" lvl="2" indent="-51435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Today’s topics</a:t>
            </a:r>
            <a:r>
              <a:rPr lang="en-US" sz="2800" b="1" dirty="0" smtClean="0">
                <a:solidFill>
                  <a:srgbClr val="FFFF00"/>
                </a:solidFill>
              </a:rPr>
              <a:t>	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Chapter 12-B</a:t>
            </a:r>
          </a:p>
          <a:p>
            <a:pPr marL="914400" lvl="1" indent="-457200"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Welcome to the Sausage Factory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514350" lvl="2" indent="-514350" algn="l">
              <a:spcBef>
                <a:spcPts val="0"/>
              </a:spcBef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Administrative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/>
              <a:t>The Road Ahead…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/>
              <a:t>Meet in the </a:t>
            </a:r>
            <a:r>
              <a:rPr lang="en-US" dirty="0" smtClean="0">
                <a:solidFill>
                  <a:srgbClr val="FFFF00"/>
                </a:solidFill>
              </a:rPr>
              <a:t>New Cafeteria </a:t>
            </a:r>
            <a:r>
              <a:rPr lang="en-US" dirty="0" smtClean="0"/>
              <a:t>next class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Chapter 12: Reading Quiz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1800" b="1" dirty="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Homework due next class</a:t>
            </a:r>
          </a:p>
          <a:p>
            <a:pPr marL="914400" lvl="1" indent="-457200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Quick Write: Welcome to the Sausage Factory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8999" y="-1"/>
            <a:ext cx="1905001" cy="204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458200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dirty="0" smtClean="0"/>
              <a:t>Answer the following questions</a:t>
            </a:r>
            <a:r>
              <a:rPr lang="en-US" b="1" dirty="0" smtClean="0"/>
              <a:t>:</a:t>
            </a:r>
            <a:endParaRPr lang="en-US" b="1" dirty="0"/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What would you change about the legislative process</a:t>
            </a:r>
            <a:r>
              <a:rPr lang="en-US" sz="3200" dirty="0" smtClean="0"/>
              <a:t>? </a:t>
            </a:r>
            <a:r>
              <a:rPr lang="en-US" sz="3200" dirty="0" smtClean="0">
                <a:solidFill>
                  <a:srgbClr val="FF0000"/>
                </a:solidFill>
              </a:rPr>
              <a:t>(be specific)</a:t>
            </a:r>
            <a:endParaRPr lang="en-US" sz="3200" dirty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Why would you make that change? </a:t>
            </a:r>
          </a:p>
          <a:p>
            <a:pPr marL="914400" lvl="1" indent="-514350">
              <a:spcAft>
                <a:spcPts val="1800"/>
              </a:spcAft>
              <a:buFont typeface="+mj-lt"/>
              <a:buAutoNum type="arabicPeriod"/>
            </a:pPr>
            <a:r>
              <a:rPr lang="en-US" sz="3200" dirty="0"/>
              <a:t>What is the outcome you are seeking by making changes? </a:t>
            </a:r>
            <a:endParaRPr lang="en-US" sz="3200" dirty="0" smtClean="0"/>
          </a:p>
          <a:p>
            <a:pPr marL="514350" indent="-514350" algn="ctr">
              <a:buNone/>
            </a:pPr>
            <a:r>
              <a:rPr lang="en-US" dirty="0" smtClean="0"/>
              <a:t>(at least 4-5 complete sentences)</a:t>
            </a:r>
          </a:p>
          <a:p>
            <a:pPr marL="914400" lvl="1" indent="-514350">
              <a:buNone/>
            </a:pPr>
            <a:endParaRPr lang="en-US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0"/>
            <a:ext cx="2438400" cy="215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010400" cy="1782762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Quick Write: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3400" b="1" u="sng" dirty="0" smtClean="0"/>
              <a:t>Title</a:t>
            </a:r>
            <a:r>
              <a:rPr lang="en-US" sz="3400" b="1" dirty="0" smtClean="0"/>
              <a:t>: Welcome to the sausage factory</a:t>
            </a:r>
            <a:endParaRPr lang="en-US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/>
          <a:lstStyle/>
          <a:p>
            <a:r>
              <a:rPr lang="en-US" sz="7200" b="1" dirty="0" smtClean="0">
                <a:solidFill>
                  <a:schemeClr val="bg1"/>
                </a:solidFill>
              </a:rPr>
              <a:t>The Road Ahead…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848600" cy="46482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4400" b="1" u="sng" dirty="0" smtClean="0">
                <a:solidFill>
                  <a:schemeClr val="bg1"/>
                </a:solidFill>
              </a:rPr>
              <a:t>Upcoming Dates…</a:t>
            </a:r>
            <a:r>
              <a:rPr lang="en-US" sz="4400" b="1" i="1" u="sng" dirty="0" smtClean="0">
                <a:solidFill>
                  <a:schemeClr val="bg1"/>
                </a:solidFill>
              </a:rPr>
              <a:t>TENTATIVE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November 18  </a:t>
            </a:r>
            <a:r>
              <a:rPr lang="en-US" sz="3600" dirty="0" smtClean="0">
                <a:solidFill>
                  <a:schemeClr val="bg1"/>
                </a:solidFill>
              </a:rPr>
              <a:t>	Unit 3 Guide due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November 19/20</a:t>
            </a:r>
            <a:r>
              <a:rPr lang="en-US" sz="3600" dirty="0" smtClean="0">
                <a:solidFill>
                  <a:schemeClr val="bg1"/>
                </a:solidFill>
              </a:rPr>
              <a:t>  	Unit 3 TEST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November 26/27 </a:t>
            </a:r>
            <a:r>
              <a:rPr lang="en-US" sz="3600" dirty="0" smtClean="0">
                <a:solidFill>
                  <a:schemeClr val="bg1"/>
                </a:solidFill>
              </a:rPr>
              <a:t> 	Portfolios due</a:t>
            </a:r>
          </a:p>
          <a:p>
            <a:pPr>
              <a:spcBef>
                <a:spcPts val="0"/>
              </a:spcBef>
              <a:buNone/>
            </a:pP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Chapter 12-B: Glossary terms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669" y="1600200"/>
            <a:ext cx="880466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3048000"/>
            <a:ext cx="1981200" cy="34470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xxxxxxxxxxxxxxxxxxxxxxxxxxxxxxxxxxxxxxxxxxxxxxxxxxxxxxxxxxxxxxxxxxxxxxxxxxxxxxxxxxxxxxxxxxxxxxxxxxxxxxxxxxxxxxxxxxxxxxxxxxxxxxxxxxxxxxxxxxxxxxxxxxxxxxxxx</a:t>
            </a:r>
            <a:r>
              <a:rPr lang="en-US" sz="1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xxxxxxxxxxxxxxxxxxxxxxxxxxxxxxxxxxxxxxxxxxxxxxxxxxxxxxxxxxxxxxxxxxxxxxxxxxx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048000"/>
            <a:ext cx="4495800" cy="286232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34200" cy="14478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Learning Goals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Unit 3 Guide</a:t>
            </a:r>
          </a:p>
          <a:p>
            <a:pPr>
              <a:buNone/>
            </a:pPr>
            <a:r>
              <a:rPr lang="en-US" sz="2800" b="1" dirty="0" smtClean="0"/>
              <a:t>Understand the lawmaking process in Congress</a:t>
            </a:r>
            <a:endParaRPr lang="en-US" sz="2800" dirty="0" smtClean="0"/>
          </a:p>
          <a:p>
            <a:r>
              <a:rPr lang="en-US" sz="2800" dirty="0" smtClean="0"/>
              <a:t>How does Congress make laws (the process)?  Can the process be improved?  If so, how?</a:t>
            </a:r>
          </a:p>
          <a:p>
            <a:r>
              <a:rPr lang="en-US" sz="2800" dirty="0" smtClean="0"/>
              <a:t>What is the role of Congressional committees in the legislative process?</a:t>
            </a:r>
          </a:p>
          <a:p>
            <a:r>
              <a:rPr lang="en-US" sz="2800" dirty="0" smtClean="0"/>
              <a:t> What is the role of compromise in Congress’s legislative process? How important is compromise to the legislative process?</a:t>
            </a:r>
          </a:p>
        </p:txBody>
      </p:sp>
      <p:pic>
        <p:nvPicPr>
          <p:cNvPr id="78850" name="Picture 2" descr="http://t0.gstatic.com/images?q=tbn:ANd9GcSAV1G1XBWjmSn7JAdCDYsyZZ5L5UCvyH-ycRgKyAlrf8SKNEQf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2133600" cy="168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/>
          <a:lstStyle/>
          <a:p>
            <a:pPr marL="342900" lvl="2" indent="-342900"/>
            <a:r>
              <a:rPr lang="en-US" sz="5400" b="1" dirty="0" smtClean="0">
                <a:solidFill>
                  <a:srgbClr val="FFFF00"/>
                </a:solidFill>
              </a:rPr>
              <a:t>Legislative Process:</a:t>
            </a:r>
            <a:br>
              <a:rPr lang="en-US" sz="5400" b="1" dirty="0" smtClean="0">
                <a:solidFill>
                  <a:srgbClr val="FFFF00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How a bill becomes a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191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Where in the U.S. Constitution is the lawmaking process described?</a:t>
            </a:r>
          </a:p>
          <a:p>
            <a:pPr lvl="2" indent="-365760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FFFF00"/>
                </a:solidFill>
              </a:rPr>
              <a:t>Article I, Section 7</a:t>
            </a:r>
          </a:p>
          <a:p>
            <a:pPr lvl="2" indent="-365760">
              <a:buFont typeface="Wingdings" pitchFamily="2" charset="2"/>
              <a:buChar char="Ø"/>
            </a:pPr>
            <a:endParaRPr lang="en-US" sz="3600" dirty="0" smtClean="0"/>
          </a:p>
          <a:p>
            <a:pPr marL="0" indent="0">
              <a:buNone/>
            </a:pPr>
            <a:r>
              <a:rPr lang="en-US" dirty="0" smtClean="0"/>
              <a:t>What are the steps in the legislative        process?</a:t>
            </a:r>
          </a:p>
          <a:p>
            <a:pPr marL="1257300" lvl="2" indent="-457200">
              <a:buFont typeface="Wingdings" pitchFamily="2" charset="2"/>
              <a:buChar char="Ø"/>
            </a:pPr>
            <a:r>
              <a:rPr lang="en-US" sz="3200" i="1" dirty="0" smtClean="0">
                <a:solidFill>
                  <a:srgbClr val="FFFF00"/>
                </a:solidFill>
              </a:rPr>
              <a:t>I’m Just A Bill</a:t>
            </a:r>
          </a:p>
          <a:p>
            <a:endParaRPr lang="en-US" dirty="0"/>
          </a:p>
        </p:txBody>
      </p:sp>
      <p:pic>
        <p:nvPicPr>
          <p:cNvPr id="4" name="Picture 3" descr="ImJustABill.jpg"/>
          <p:cNvPicPr>
            <a:picLocks noChangeAspect="1"/>
          </p:cNvPicPr>
          <p:nvPr/>
        </p:nvPicPr>
        <p:blipFill>
          <a:blip r:embed="rId3" cstate="print"/>
          <a:srcRect l="25410" t="5056" r="25410" b="3258"/>
          <a:stretch>
            <a:fillRect/>
          </a:stretch>
        </p:blipFill>
        <p:spPr>
          <a:xfrm>
            <a:off x="6858000" y="3200400"/>
            <a:ext cx="1927412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U.S. Senate Legislative Process:</a:t>
            </a:r>
            <a:br>
              <a:rPr lang="en-US" b="1" dirty="0" smtClean="0"/>
            </a:br>
            <a:r>
              <a:rPr lang="en-US" b="1" dirty="0" smtClean="0"/>
              <a:t>Welcome to the Sausage Factory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Take your elements of the legislative process and place them on the table, in order.  </a:t>
            </a:r>
          </a:p>
          <a:p>
            <a:pPr marL="800100" lvl="2" indent="-457200"/>
            <a:r>
              <a:rPr lang="en-US" dirty="0" smtClean="0"/>
              <a:t>Work together</a:t>
            </a:r>
          </a:p>
          <a:p>
            <a:pPr marL="800100" lvl="2" indent="-457200"/>
            <a:r>
              <a:rPr lang="en-US" dirty="0" smtClean="0"/>
              <a:t>Several elements may point to the same place</a:t>
            </a:r>
          </a:p>
          <a:p>
            <a:pPr marL="800100" lvl="2" indent="-457200"/>
            <a:r>
              <a:rPr lang="en-US" dirty="0" smtClean="0"/>
              <a:t>No duplicate elements at the same place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400" dirty="0" smtClean="0"/>
              <a:t>It may help to think about the following “stages” in the legislative process: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Idea Stage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Drafting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Introduction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Senate Action</a:t>
            </a:r>
            <a:endParaRPr lang="en-US" sz="2400" dirty="0"/>
          </a:p>
        </p:txBody>
      </p:sp>
      <p:pic>
        <p:nvPicPr>
          <p:cNvPr id="2051" name="Picture 3" descr="C:\Users\Stuckart-Edwards\AppData\Local\Microsoft\Windows\Temporary Internet Files\Content.IE5\6K3TV2KM\MPj043935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343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1371600"/>
            <a:ext cx="2819400" cy="646331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Stage # ____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114800"/>
            <a:ext cx="8382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4114800"/>
            <a:ext cx="8382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4114800"/>
            <a:ext cx="9144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4478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3434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78486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989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9847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533400" y="32766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1143000" y="32766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Up Arrow 19"/>
          <p:cNvSpPr/>
          <p:nvPr/>
        </p:nvSpPr>
        <p:spPr>
          <a:xfrm>
            <a:off x="35052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Down Arrow 23"/>
          <p:cNvSpPr/>
          <p:nvPr/>
        </p:nvSpPr>
        <p:spPr>
          <a:xfrm>
            <a:off x="4038600" y="34290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270766" y="55684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880366" y="2825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7233166" y="25204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>
            <a:off x="7467600" y="32004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547366" y="5492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64711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233166" y="5492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6" name="Down Arrow 35"/>
          <p:cNvSpPr/>
          <p:nvPr/>
        </p:nvSpPr>
        <p:spPr>
          <a:xfrm>
            <a:off x="6629400" y="33528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Up Arrow 36"/>
          <p:cNvSpPr/>
          <p:nvPr/>
        </p:nvSpPr>
        <p:spPr>
          <a:xfrm>
            <a:off x="67818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Up Arrow 37"/>
          <p:cNvSpPr/>
          <p:nvPr/>
        </p:nvSpPr>
        <p:spPr>
          <a:xfrm>
            <a:off x="74676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800" b="1" u="sng" dirty="0" smtClean="0"/>
          </a:p>
          <a:p>
            <a:pPr algn="ctr"/>
            <a:r>
              <a:rPr lang="en-US" sz="4400" b="1" u="sng" dirty="0" smtClean="0"/>
              <a:t>EXAMPLE</a:t>
            </a:r>
            <a:endParaRPr lang="en-US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1012</Words>
  <Application>Microsoft Office PowerPoint</Application>
  <PresentationFormat>On-screen Show (4:3)</PresentationFormat>
  <Paragraphs>240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Office Theme</vt:lpstr>
      <vt:lpstr>3_Office Theme</vt:lpstr>
      <vt:lpstr>4_Office Theme</vt:lpstr>
      <vt:lpstr>2_Office Theme</vt:lpstr>
      <vt:lpstr>Welcome to the sausage factory</vt:lpstr>
      <vt:lpstr>AGENDA  November 12/13, 2013</vt:lpstr>
      <vt:lpstr>Quick Write:  Title: Welcome to the sausage factory</vt:lpstr>
      <vt:lpstr>The Road Ahead…</vt:lpstr>
      <vt:lpstr>Chapter 12-B: Glossary terms</vt:lpstr>
      <vt:lpstr>Learning Goals</vt:lpstr>
      <vt:lpstr>Legislative Process: How a bill becomes a law</vt:lpstr>
      <vt:lpstr>The U.S. Senate Legislative Process: Welcome to the Sausage Factory</vt:lpstr>
      <vt:lpstr>Slide 9</vt:lpstr>
      <vt:lpstr>Steps in the Legislative Process</vt:lpstr>
      <vt:lpstr>Legislative Process  -- continued (2)</vt:lpstr>
      <vt:lpstr>Legislative Process  -- continued (3)</vt:lpstr>
      <vt:lpstr>Legislative Process  -- continued (4)</vt:lpstr>
      <vt:lpstr>“Laws, like sausages, cease to inspire respect in proportion as we know how they are made.” John Godfrey Saxe, American poet (1816 – 1887)</vt:lpstr>
      <vt:lpstr>Quick Write:  Title: Welcome to the sausage factory</vt:lpstr>
      <vt:lpstr>Homework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sausage factory</dc:title>
  <dc:creator>Geoffrey T. Stuckart</dc:creator>
  <cp:lastModifiedBy>Office User</cp:lastModifiedBy>
  <cp:revision>153</cp:revision>
  <dcterms:created xsi:type="dcterms:W3CDTF">2009-10-27T19:55:31Z</dcterms:created>
  <dcterms:modified xsi:type="dcterms:W3CDTF">2013-11-12T15:04:34Z</dcterms:modified>
</cp:coreProperties>
</file>