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handoutMasterIdLst>
    <p:handoutMasterId r:id="rId38"/>
  </p:handoutMasterIdLst>
  <p:sldIdLst>
    <p:sldId id="256" r:id="rId2"/>
    <p:sldId id="258" r:id="rId3"/>
    <p:sldId id="293" r:id="rId4"/>
    <p:sldId id="273" r:id="rId5"/>
    <p:sldId id="280" r:id="rId6"/>
    <p:sldId id="281" r:id="rId7"/>
    <p:sldId id="294" r:id="rId8"/>
    <p:sldId id="295" r:id="rId9"/>
    <p:sldId id="297" r:id="rId10"/>
    <p:sldId id="296" r:id="rId11"/>
    <p:sldId id="257" r:id="rId12"/>
    <p:sldId id="298" r:id="rId13"/>
    <p:sldId id="299" r:id="rId14"/>
    <p:sldId id="272" r:id="rId15"/>
    <p:sldId id="300" r:id="rId16"/>
    <p:sldId id="301" r:id="rId17"/>
    <p:sldId id="270" r:id="rId18"/>
    <p:sldId id="288" r:id="rId19"/>
    <p:sldId id="302" r:id="rId20"/>
    <p:sldId id="303" r:id="rId21"/>
    <p:sldId id="304" r:id="rId22"/>
    <p:sldId id="305" r:id="rId23"/>
    <p:sldId id="290" r:id="rId24"/>
    <p:sldId id="306" r:id="rId25"/>
    <p:sldId id="268" r:id="rId26"/>
    <p:sldId id="259" r:id="rId27"/>
    <p:sldId id="260" r:id="rId28"/>
    <p:sldId id="274" r:id="rId29"/>
    <p:sldId id="276" r:id="rId30"/>
    <p:sldId id="289" r:id="rId31"/>
    <p:sldId id="279" r:id="rId32"/>
    <p:sldId id="271" r:id="rId33"/>
    <p:sldId id="308" r:id="rId34"/>
    <p:sldId id="278" r:id="rId35"/>
    <p:sldId id="261" r:id="rId36"/>
    <p:sldId id="275" r:id="rId37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-111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F3E818D-BA1B-4A13-BC30-584057B739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1243013"/>
            <a:ext cx="2171700" cy="41465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43013"/>
            <a:ext cx="6362700" cy="4146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43013"/>
            <a:ext cx="8686800" cy="6683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19400"/>
            <a:ext cx="2781300" cy="2570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390900" y="2819400"/>
            <a:ext cx="2781300" cy="2570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19400"/>
            <a:ext cx="2781300" cy="2570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90900" y="2819400"/>
            <a:ext cx="2781300" cy="25701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43013"/>
            <a:ext cx="8686800" cy="66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819400"/>
            <a:ext cx="5715000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84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Text Box 5"/>
          <p:cNvSpPr txBox="1">
            <a:spLocks noChangeArrowheads="1"/>
          </p:cNvSpPr>
          <p:nvPr userDrawn="1"/>
        </p:nvSpPr>
        <p:spPr bwMode="auto">
          <a:xfrm>
            <a:off x="0" y="762000"/>
            <a:ext cx="4953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b="1">
                <a:solidFill>
                  <a:schemeClr val="folHlink"/>
                </a:solidFill>
                <a:latin typeface="L Frutiger Light" charset="0"/>
                <a:ea typeface="+mn-ea"/>
              </a:rPr>
              <a:t>Graduate School of Education</a:t>
            </a:r>
          </a:p>
        </p:txBody>
      </p:sp>
      <p:sp>
        <p:nvSpPr>
          <p:cNvPr id="11270" name="Text Box 6"/>
          <p:cNvSpPr txBox="1">
            <a:spLocks noChangeArrowheads="1"/>
          </p:cNvSpPr>
          <p:nvPr userDrawn="1"/>
        </p:nvSpPr>
        <p:spPr bwMode="auto">
          <a:xfrm>
            <a:off x="4953000" y="762000"/>
            <a:ext cx="4419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2000">
                <a:solidFill>
                  <a:schemeClr val="folHlink"/>
                </a:solidFill>
              </a:rPr>
              <a:t>Leading, Learning, Life Changing</a:t>
            </a:r>
          </a:p>
          <a:p>
            <a:pPr algn="l">
              <a:spcBef>
                <a:spcPct val="50000"/>
              </a:spcBef>
              <a:defRPr/>
            </a:pPr>
            <a:endParaRPr lang="en-US" sz="2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ransition spd="slow">
    <p:zoom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+mj-lt"/>
          <a:ea typeface="ＭＳ Ｐゴシック" pitchFamily="-111" charset="-128"/>
          <a:cs typeface="ＭＳ Ｐゴシック" pitchFamily="-111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  <a:ea typeface="ＭＳ Ｐゴシック" pitchFamily="-111" charset="-128"/>
          <a:cs typeface="ＭＳ Ｐゴシック" pitchFamily="-111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  <a:ea typeface="ＭＳ Ｐゴシック" pitchFamily="-111" charset="-128"/>
          <a:cs typeface="ＭＳ Ｐゴシック" pitchFamily="-111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  <a:ea typeface="ＭＳ Ｐゴシック" pitchFamily="-111" charset="-128"/>
          <a:cs typeface="ＭＳ Ｐゴシック" pitchFamily="-111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  <a:ea typeface="ＭＳ Ｐゴシック" pitchFamily="-111" charset="-128"/>
          <a:cs typeface="ＭＳ Ｐゴシック" pitchFamily="-111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200" b="1">
          <a:solidFill>
            <a:srgbClr val="0066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  <a:ea typeface="ＭＳ Ｐゴシック" pitchFamily="-111" charset="-128"/>
          <a:cs typeface="ＭＳ Ｐゴシック" pitchFamily="-111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  <a:ea typeface="ＭＳ Ｐゴシック" charset="-128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  <a:ea typeface="ＭＳ Ｐゴシック" charset="-128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  <a:ea typeface="ＭＳ Ｐゴシック" charset="-128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  <a:ea typeface="ＭＳ Ｐゴシック" charset="-128"/>
        </a:defRPr>
      </a:lvl5pPr>
      <a:lvl6pPr marL="2228850" indent="-228600" algn="l" rtl="0" fontAlgn="base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</a:defRPr>
      </a:lvl6pPr>
      <a:lvl7pPr marL="2686050" indent="-228600" algn="l" rtl="0" fontAlgn="base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</a:defRPr>
      </a:lvl7pPr>
      <a:lvl8pPr marL="3143250" indent="-228600" algn="l" rtl="0" fontAlgn="base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</a:defRPr>
      </a:lvl8pPr>
      <a:lvl9pPr marL="3600450" indent="-228600" algn="l" rtl="0" fontAlgn="base">
        <a:spcBef>
          <a:spcPct val="20000"/>
        </a:spcBef>
        <a:spcAft>
          <a:spcPct val="0"/>
        </a:spcAft>
        <a:defRPr sz="2800" b="1">
          <a:solidFill>
            <a:srgbClr val="0066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wm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Excel_Chart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244600"/>
          </a:xfrm>
        </p:spPr>
        <p:txBody>
          <a:bodyPr/>
          <a:lstStyle/>
          <a:p>
            <a:pPr algn="ctr" eaLnBrk="1" hangingPunct="1"/>
            <a:r>
              <a:rPr lang="en-US" smtClean="0"/>
              <a:t>Emerging Trends in K-12 Education in Oregon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544638"/>
          </a:xfrm>
        </p:spPr>
        <p:txBody>
          <a:bodyPr/>
          <a:lstStyle/>
          <a:p>
            <a:pPr eaLnBrk="1" hangingPunct="1"/>
            <a:r>
              <a:rPr lang="en-US" smtClean="0"/>
              <a:t>Patrick Burk, PH.D.</a:t>
            </a:r>
          </a:p>
          <a:p>
            <a:pPr eaLnBrk="1" hangingPunct="1"/>
            <a:r>
              <a:rPr lang="en-US" smtClean="0"/>
              <a:t>Educational Leadership and Policy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524000"/>
            <a:ext cx="6629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381000" y="5791200"/>
            <a:ext cx="6934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200" b="1"/>
              <a:t>Percent of Enrollment         2%	2.4%             2.8%           2.8%            3.2%            3.4%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124200"/>
            <a:ext cx="8686800" cy="668338"/>
          </a:xfrm>
        </p:spPr>
        <p:txBody>
          <a:bodyPr/>
          <a:lstStyle/>
          <a:p>
            <a:pPr algn="ctr" eaLnBrk="1" hangingPunct="1"/>
            <a:r>
              <a:rPr lang="en-US" smtClean="0"/>
              <a:t>Who Teaches Our Students?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95400"/>
            <a:ext cx="86106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295400"/>
            <a:ext cx="8458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228600" y="2895600"/>
            <a:ext cx="86868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4200" b="1">
                <a:solidFill>
                  <a:srgbClr val="006600"/>
                </a:solidFill>
              </a:rPr>
              <a:t>When and Where is School?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25" y="1590675"/>
            <a:ext cx="63817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7850" y="1604963"/>
            <a:ext cx="5448300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138" y="5334000"/>
            <a:ext cx="77057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Impact of Technology</a:t>
            </a:r>
          </a:p>
        </p:txBody>
      </p:sp>
      <p:pic>
        <p:nvPicPr>
          <p:cNvPr id="18435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2286000"/>
            <a:ext cx="2781300" cy="822325"/>
          </a:xfrm>
        </p:spPr>
      </p:pic>
      <p:sp>
        <p:nvSpPr>
          <p:cNvPr id="1843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886200" y="2057400"/>
            <a:ext cx="5105400" cy="4838700"/>
          </a:xfrm>
        </p:spPr>
        <p:txBody>
          <a:bodyPr/>
          <a:lstStyle/>
          <a:p>
            <a:pPr marL="0" indent="0" eaLnBrk="1" hangingPunct="1">
              <a:buFontTx/>
              <a:buChar char="•"/>
            </a:pPr>
            <a:r>
              <a:rPr lang="en-US" sz="2400" smtClean="0"/>
              <a:t>Access to Online Schools and Courses is expanding rapidly at the K-12 Level.</a:t>
            </a:r>
          </a:p>
          <a:p>
            <a:pPr marL="0" indent="0" eaLnBrk="1" hangingPunct="1">
              <a:buFontTx/>
              <a:buChar char="•"/>
            </a:pPr>
            <a:r>
              <a:rPr lang="en-US" sz="2400" smtClean="0"/>
              <a:t>Access to rigorous content</a:t>
            </a:r>
          </a:p>
          <a:p>
            <a:pPr marL="0" indent="0" eaLnBrk="1" hangingPunct="1">
              <a:buFontTx/>
              <a:buChar char="•"/>
            </a:pPr>
            <a:r>
              <a:rPr lang="en-US" sz="2400" smtClean="0"/>
              <a:t>Stand alone courses or supplements to core</a:t>
            </a:r>
          </a:p>
          <a:p>
            <a:pPr marL="0" indent="0" eaLnBrk="1" hangingPunct="1">
              <a:buFontTx/>
              <a:buChar char="•"/>
            </a:pPr>
            <a:r>
              <a:rPr lang="en-US" sz="2400" smtClean="0"/>
              <a:t>Bends the concepts of teacher, school and time.</a:t>
            </a:r>
          </a:p>
          <a:p>
            <a:pPr marL="0" indent="0" eaLnBrk="1" hangingPunct="1">
              <a:buFontTx/>
              <a:buChar char="•"/>
            </a:pPr>
            <a:r>
              <a:rPr lang="en-US" sz="2400" smtClean="0"/>
              <a:t>Social Networking and rapid exchange of information</a:t>
            </a:r>
          </a:p>
          <a:p>
            <a:pPr marL="0" indent="0" eaLnBrk="1" hangingPunct="1">
              <a:buFontTx/>
              <a:buChar char="•"/>
            </a:pPr>
            <a:r>
              <a:rPr lang="en-US" sz="2400" smtClean="0"/>
              <a:t>Policy challenge: control it or use it?</a:t>
            </a:r>
          </a:p>
        </p:txBody>
      </p:sp>
      <p:pic>
        <p:nvPicPr>
          <p:cNvPr id="1843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05200"/>
            <a:ext cx="28575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2" descr="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572000"/>
            <a:ext cx="2162175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4" descr="logo_orva_home_tran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5791200"/>
            <a:ext cx="290512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913063"/>
            <a:ext cx="8686800" cy="668337"/>
          </a:xfrm>
        </p:spPr>
        <p:txBody>
          <a:bodyPr/>
          <a:lstStyle/>
          <a:p>
            <a:pPr algn="ctr" eaLnBrk="1" hangingPunct="1"/>
            <a:r>
              <a:rPr lang="en-US" smtClean="0"/>
              <a:t>How are the Students Doing?</a:t>
            </a:r>
          </a:p>
        </p:txBody>
      </p:sp>
    </p:spTree>
  </p:cSld>
  <p:clrMapOvr>
    <a:masterClrMapping/>
  </p:clrMapOvr>
  <p:transition spd="slow">
    <p:zo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143000"/>
            <a:ext cx="62865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4038600"/>
            <a:ext cx="62436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" y="2971800"/>
            <a:ext cx="8686800" cy="668338"/>
          </a:xfrm>
        </p:spPr>
        <p:txBody>
          <a:bodyPr/>
          <a:lstStyle/>
          <a:p>
            <a:pPr algn="ctr" eaLnBrk="1" hangingPunct="1"/>
            <a:r>
              <a:rPr lang="en-US" smtClean="0"/>
              <a:t>Who are Oregon Students?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6388" y="1295400"/>
            <a:ext cx="5991225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3962400"/>
            <a:ext cx="60007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4488" y="1200150"/>
            <a:ext cx="591502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076700"/>
            <a:ext cx="59436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3525" y="1295400"/>
            <a:ext cx="60769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2100" y="4067175"/>
            <a:ext cx="60198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6477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88" y="1219200"/>
            <a:ext cx="8048625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8686800" cy="585788"/>
          </a:xfrm>
        </p:spPr>
        <p:txBody>
          <a:bodyPr/>
          <a:lstStyle/>
          <a:p>
            <a:pPr algn="ctr" eaLnBrk="1" hangingPunct="1"/>
            <a:r>
              <a:rPr lang="en-US" sz="3600" smtClean="0"/>
              <a:t>Emerging Federal Role</a:t>
            </a:r>
          </a:p>
        </p:txBody>
      </p:sp>
      <p:sp>
        <p:nvSpPr>
          <p:cNvPr id="2662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76800" y="1870075"/>
            <a:ext cx="3810000" cy="49545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College and Career Ready     Focus</a:t>
            </a:r>
          </a:p>
          <a:p>
            <a:pPr marL="457200" lvl="1" indent="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sz="2000" smtClean="0">
                <a:ea typeface="ＭＳ Ｐゴシック" pitchFamily="-111" charset="-128"/>
              </a:rPr>
              <a:t>School level  Accountability</a:t>
            </a:r>
          </a:p>
          <a:p>
            <a:pPr marL="457200" lvl="1" indent="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sz="2000" smtClean="0">
                <a:ea typeface="ＭＳ Ｐゴシック" pitchFamily="-111" charset="-128"/>
              </a:rPr>
              <a:t>Race to the Top and School Improvement Grants</a:t>
            </a:r>
          </a:p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Teachers and leaders</a:t>
            </a:r>
          </a:p>
          <a:p>
            <a:pPr marL="457200" lvl="1" indent="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sz="2000" smtClean="0">
                <a:ea typeface="ＭＳ Ｐゴシック" pitchFamily="-111" charset="-128"/>
              </a:rPr>
              <a:t>Data on student performance</a:t>
            </a:r>
          </a:p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Results for ELL </a:t>
            </a:r>
          </a:p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STEM Focus</a:t>
            </a:r>
          </a:p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Successful, Safe and Healthy</a:t>
            </a:r>
          </a:p>
          <a:p>
            <a:pPr marL="0" indent="0" eaLnBrk="1" hangingPunct="1">
              <a:lnSpc>
                <a:spcPct val="80000"/>
              </a:lnSpc>
              <a:buFontTx/>
              <a:buChar char="•"/>
            </a:pPr>
            <a:r>
              <a:rPr lang="en-US" sz="2000" smtClean="0"/>
              <a:t>Fostering Innovation</a:t>
            </a:r>
          </a:p>
          <a:p>
            <a:pPr marL="457200" lvl="1" indent="0" eaLnBrk="1" hangingPunct="1">
              <a:lnSpc>
                <a:spcPct val="80000"/>
              </a:lnSpc>
              <a:buFont typeface="Arial" charset="0"/>
              <a:buChar char="•"/>
            </a:pPr>
            <a:r>
              <a:rPr lang="en-US" sz="2000" smtClean="0">
                <a:ea typeface="ＭＳ Ｐゴシック" pitchFamily="-111" charset="-128"/>
              </a:rPr>
              <a:t>Charters, Choice</a:t>
            </a:r>
          </a:p>
          <a:p>
            <a:pPr marL="457200" lvl="1" indent="0" eaLnBrk="1" hangingPunct="1">
              <a:lnSpc>
                <a:spcPct val="80000"/>
              </a:lnSpc>
              <a:buFontTx/>
              <a:buChar char="–"/>
            </a:pPr>
            <a:endParaRPr lang="en-US" sz="2000" smtClean="0">
              <a:ea typeface="ＭＳ Ｐゴシック" pitchFamily="-111" charset="-128"/>
            </a:endParaRPr>
          </a:p>
          <a:p>
            <a:pPr marL="0" indent="0" eaLnBrk="1" hangingPunct="1">
              <a:lnSpc>
                <a:spcPct val="80000"/>
              </a:lnSpc>
            </a:pPr>
            <a:r>
              <a:rPr lang="en-US" sz="2000" smtClean="0"/>
              <a:t>	</a:t>
            </a:r>
          </a:p>
        </p:txBody>
      </p:sp>
      <p:pic>
        <p:nvPicPr>
          <p:cNvPr id="26628" name="Picture 7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76400"/>
            <a:ext cx="3886200" cy="4953000"/>
          </a:xfrm>
          <a:noFill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55675"/>
            <a:ext cx="8686800" cy="1244600"/>
          </a:xfrm>
        </p:spPr>
        <p:txBody>
          <a:bodyPr/>
          <a:lstStyle/>
          <a:p>
            <a:pPr algn="ctr" eaLnBrk="1" hangingPunct="1"/>
            <a:r>
              <a:rPr lang="en-US" smtClean="0"/>
              <a:t>How will we know we are successful?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09800"/>
            <a:ext cx="8305800" cy="4597400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z="2400" smtClean="0"/>
              <a:t>Shift from grades and credits to evidence of proficiency.  </a:t>
            </a:r>
          </a:p>
          <a:p>
            <a:pPr eaLnBrk="1" hangingPunct="1">
              <a:buFontTx/>
              <a:buChar char="•"/>
            </a:pPr>
            <a:r>
              <a:rPr lang="en-US" sz="2400" smtClean="0"/>
              <a:t>New high school diploma:</a:t>
            </a:r>
          </a:p>
          <a:p>
            <a:pPr lvl="1" eaLnBrk="1" hangingPunct="1">
              <a:buFontTx/>
              <a:buChar char="–"/>
            </a:pPr>
            <a:r>
              <a:rPr lang="en-US" sz="2400" smtClean="0">
                <a:ea typeface="ＭＳ Ｐゴシック" pitchFamily="-111" charset="-128"/>
              </a:rPr>
              <a:t>Incoming Juniors must demonstrate proficiency in Reading (2012)</a:t>
            </a:r>
          </a:p>
          <a:p>
            <a:pPr lvl="1" eaLnBrk="1" hangingPunct="1">
              <a:buFontTx/>
              <a:buChar char="–"/>
            </a:pPr>
            <a:r>
              <a:rPr lang="en-US" sz="2400" smtClean="0">
                <a:ea typeface="ＭＳ Ｐゴシック" pitchFamily="-111" charset="-128"/>
              </a:rPr>
              <a:t>Incoming Sophomores must demonstrate proficiency in Writing (2013) and Mathematics(2014)</a:t>
            </a:r>
          </a:p>
          <a:p>
            <a:pPr eaLnBrk="1" hangingPunct="1">
              <a:buFontTx/>
              <a:buChar char="•"/>
            </a:pPr>
            <a:r>
              <a:rPr lang="en-US" sz="2400" smtClean="0"/>
              <a:t>School emerging as the unit of analysis</a:t>
            </a:r>
          </a:p>
          <a:p>
            <a:pPr eaLnBrk="1" hangingPunct="1">
              <a:buFontTx/>
              <a:buChar char="•"/>
            </a:pPr>
            <a:r>
              <a:rPr lang="en-US" sz="2400" smtClean="0"/>
              <a:t>Focus on rigorous content and college readiness</a:t>
            </a:r>
          </a:p>
          <a:p>
            <a:pPr eaLnBrk="1" hangingPunct="1">
              <a:buFontTx/>
              <a:buChar char="•"/>
            </a:pPr>
            <a:r>
              <a:rPr lang="en-US" sz="2400" smtClean="0"/>
              <a:t>Universities included in performance data</a:t>
            </a:r>
          </a:p>
        </p:txBody>
      </p:sp>
    </p:spTree>
  </p:cSld>
  <p:clrMapOvr>
    <a:masterClrMapping/>
  </p:clrMapOvr>
  <p:transition spd="slow">
    <p:zo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4800" y="2057400"/>
            <a:ext cx="8686800" cy="1820863"/>
          </a:xfrm>
        </p:spPr>
        <p:txBody>
          <a:bodyPr/>
          <a:lstStyle/>
          <a:p>
            <a:pPr algn="ctr" eaLnBrk="1" hangingPunct="1"/>
            <a:r>
              <a:rPr lang="en-US" smtClean="0"/>
              <a:t>How Do We Organize Instruction?</a:t>
            </a:r>
            <a:br>
              <a:rPr lang="en-US" smtClean="0"/>
            </a:br>
            <a:r>
              <a:rPr lang="en-US" smtClean="0"/>
              <a:t> Proficiency vs. Seat Time. </a:t>
            </a:r>
          </a:p>
        </p:txBody>
      </p:sp>
    </p:spTree>
  </p:cSld>
  <p:clrMapOvr>
    <a:masterClrMapping/>
  </p:clrMapOvr>
  <p:transition spd="slow">
    <p:zo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Line 2"/>
          <p:cNvSpPr>
            <a:spLocks noChangeShapeType="1"/>
          </p:cNvSpPr>
          <p:nvPr/>
        </p:nvSpPr>
        <p:spPr bwMode="auto">
          <a:xfrm>
            <a:off x="914400" y="4267200"/>
            <a:ext cx="3048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2438400" y="2819400"/>
            <a:ext cx="0" cy="1524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0" name="Freeform 4"/>
          <p:cNvSpPr>
            <a:spLocks/>
          </p:cNvSpPr>
          <p:nvPr/>
        </p:nvSpPr>
        <p:spPr bwMode="auto">
          <a:xfrm>
            <a:off x="914400" y="2819400"/>
            <a:ext cx="3048000" cy="1371600"/>
          </a:xfrm>
          <a:custGeom>
            <a:avLst/>
            <a:gdLst>
              <a:gd name="T0" fmla="*/ 0 w 1632"/>
              <a:gd name="T1" fmla="*/ 2147483647 h 816"/>
              <a:gd name="T2" fmla="*/ 2147483647 w 1632"/>
              <a:gd name="T3" fmla="*/ 0 h 816"/>
              <a:gd name="T4" fmla="*/ 2147483647 w 1632"/>
              <a:gd name="T5" fmla="*/ 2147483647 h 816"/>
              <a:gd name="T6" fmla="*/ 0 60000 65536"/>
              <a:gd name="T7" fmla="*/ 0 60000 65536"/>
              <a:gd name="T8" fmla="*/ 0 60000 65536"/>
              <a:gd name="T9" fmla="*/ 0 w 1632"/>
              <a:gd name="T10" fmla="*/ 0 h 816"/>
              <a:gd name="T11" fmla="*/ 1632 w 1632"/>
              <a:gd name="T12" fmla="*/ 816 h 81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32" h="816">
                <a:moveTo>
                  <a:pt x="0" y="816"/>
                </a:moveTo>
                <a:cubicBezTo>
                  <a:pt x="272" y="408"/>
                  <a:pt x="544" y="0"/>
                  <a:pt x="816" y="0"/>
                </a:cubicBezTo>
                <a:cubicBezTo>
                  <a:pt x="1088" y="0"/>
                  <a:pt x="1488" y="680"/>
                  <a:pt x="1632" y="816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1" name="Line 5"/>
          <p:cNvSpPr>
            <a:spLocks noChangeShapeType="1"/>
          </p:cNvSpPr>
          <p:nvPr/>
        </p:nvSpPr>
        <p:spPr bwMode="auto">
          <a:xfrm>
            <a:off x="4191000" y="3505200"/>
            <a:ext cx="685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2" name="Line 6"/>
          <p:cNvSpPr>
            <a:spLocks noChangeShapeType="1"/>
          </p:cNvSpPr>
          <p:nvPr/>
        </p:nvSpPr>
        <p:spPr bwMode="auto">
          <a:xfrm>
            <a:off x="5562600" y="4191000"/>
            <a:ext cx="2667000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3" name="Line 7"/>
          <p:cNvSpPr>
            <a:spLocks noChangeShapeType="1"/>
          </p:cNvSpPr>
          <p:nvPr/>
        </p:nvSpPr>
        <p:spPr bwMode="auto">
          <a:xfrm>
            <a:off x="5562600" y="2209800"/>
            <a:ext cx="0" cy="19812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4" name="Line 8"/>
          <p:cNvSpPr>
            <a:spLocks noChangeShapeType="1"/>
          </p:cNvSpPr>
          <p:nvPr/>
        </p:nvSpPr>
        <p:spPr bwMode="auto">
          <a:xfrm flipV="1">
            <a:off x="5562600" y="2057400"/>
            <a:ext cx="2667000" cy="2133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5943600" y="44958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600">
              <a:latin typeface="Times New Roman" pitchFamily="-111" charset="0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5791200" y="4343400"/>
            <a:ext cx="25908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200">
                <a:latin typeface="Times New Roman" pitchFamily="-111" charset="0"/>
              </a:rPr>
              <a:t>3          5              8           10         12</a:t>
            </a:r>
          </a:p>
        </p:txBody>
      </p:sp>
      <p:sp>
        <p:nvSpPr>
          <p:cNvPr id="29707" name="Line 11"/>
          <p:cNvSpPr>
            <a:spLocks noChangeShapeType="1"/>
          </p:cNvSpPr>
          <p:nvPr/>
        </p:nvSpPr>
        <p:spPr bwMode="auto">
          <a:xfrm>
            <a:off x="5867400" y="3962400"/>
            <a:ext cx="0" cy="2286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8" name="Line 12"/>
          <p:cNvSpPr>
            <a:spLocks noChangeShapeType="1"/>
          </p:cNvSpPr>
          <p:nvPr/>
        </p:nvSpPr>
        <p:spPr bwMode="auto">
          <a:xfrm>
            <a:off x="6400800" y="3505200"/>
            <a:ext cx="0" cy="6858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09" name="Line 13"/>
          <p:cNvSpPr>
            <a:spLocks noChangeShapeType="1"/>
          </p:cNvSpPr>
          <p:nvPr/>
        </p:nvSpPr>
        <p:spPr bwMode="auto">
          <a:xfrm>
            <a:off x="7010400" y="3048000"/>
            <a:ext cx="0" cy="1143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0" name="Line 14"/>
          <p:cNvSpPr>
            <a:spLocks noChangeShapeType="1"/>
          </p:cNvSpPr>
          <p:nvPr/>
        </p:nvSpPr>
        <p:spPr bwMode="auto">
          <a:xfrm flipV="1">
            <a:off x="7467600" y="2667000"/>
            <a:ext cx="0" cy="1524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1" name="Line 15"/>
          <p:cNvSpPr>
            <a:spLocks noChangeShapeType="1"/>
          </p:cNvSpPr>
          <p:nvPr/>
        </p:nvSpPr>
        <p:spPr bwMode="auto">
          <a:xfrm>
            <a:off x="8001000" y="2286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2" name="Line 16"/>
          <p:cNvSpPr>
            <a:spLocks noChangeShapeType="1"/>
          </p:cNvSpPr>
          <p:nvPr/>
        </p:nvSpPr>
        <p:spPr bwMode="auto">
          <a:xfrm>
            <a:off x="8001000" y="2286000"/>
            <a:ext cx="0" cy="190500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9713" name="Text Box 17"/>
          <p:cNvSpPr txBox="1">
            <a:spLocks noChangeArrowheads="1"/>
          </p:cNvSpPr>
          <p:nvPr/>
        </p:nvSpPr>
        <p:spPr bwMode="auto">
          <a:xfrm>
            <a:off x="533400" y="1066800"/>
            <a:ext cx="7162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>
                <a:latin typeface="Impact" pitchFamily="-111" charset="0"/>
              </a:rPr>
              <a:t>The Essential Shift</a:t>
            </a:r>
          </a:p>
          <a:p>
            <a:pPr>
              <a:spcBef>
                <a:spcPct val="50000"/>
              </a:spcBef>
            </a:pPr>
            <a:r>
              <a:rPr lang="en-US" sz="2000">
                <a:latin typeface="Impact" pitchFamily="-111" charset="0"/>
              </a:rPr>
              <a:t>Focus on Proficiency for All Students</a:t>
            </a:r>
          </a:p>
        </p:txBody>
      </p:sp>
      <p:sp>
        <p:nvSpPr>
          <p:cNvPr id="29714" name="Text Box 18"/>
          <p:cNvSpPr txBox="1">
            <a:spLocks noChangeArrowheads="1"/>
          </p:cNvSpPr>
          <p:nvPr/>
        </p:nvSpPr>
        <p:spPr bwMode="auto">
          <a:xfrm>
            <a:off x="974725" y="4532313"/>
            <a:ext cx="30638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>
              <a:latin typeface="Times New Roman" pitchFamily="-111" charset="0"/>
            </a:endParaRPr>
          </a:p>
        </p:txBody>
      </p:sp>
      <p:sp>
        <p:nvSpPr>
          <p:cNvPr id="29715" name="Text Box 19"/>
          <p:cNvSpPr txBox="1">
            <a:spLocks noChangeArrowheads="1"/>
          </p:cNvSpPr>
          <p:nvPr/>
        </p:nvSpPr>
        <p:spPr bwMode="auto">
          <a:xfrm>
            <a:off x="914400" y="4724400"/>
            <a:ext cx="32766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Student learning outcomes are assumed to follow a “normal” distribution.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It is expected that some will excel, some will fail and most will be in the middle.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The impact of demographic variables explains and limits student achievement</a:t>
            </a:r>
          </a:p>
          <a:p>
            <a:pPr>
              <a:spcBef>
                <a:spcPct val="50000"/>
              </a:spcBef>
            </a:pPr>
            <a:endParaRPr lang="en-US" sz="1200">
              <a:latin typeface="Arial Black" pitchFamily="-111" charset="0"/>
            </a:endParaRPr>
          </a:p>
        </p:txBody>
      </p:sp>
      <p:sp>
        <p:nvSpPr>
          <p:cNvPr id="29716" name="Text Box 20"/>
          <p:cNvSpPr txBox="1">
            <a:spLocks noChangeArrowheads="1"/>
          </p:cNvSpPr>
          <p:nvPr/>
        </p:nvSpPr>
        <p:spPr bwMode="auto">
          <a:xfrm>
            <a:off x="4953000" y="4724400"/>
            <a:ext cx="36576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Student learning outcomes are the result of time, effort and appropriate opportunities to learn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It is expected that ALL students can and will learn at a high level.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r>
              <a:rPr lang="en-US" sz="1200">
                <a:latin typeface="Arial Black" pitchFamily="-111" charset="0"/>
              </a:rPr>
              <a:t>The impact of demographic variables is to help identify goals and to target appropriate instructional strategies</a:t>
            </a:r>
          </a:p>
          <a:p>
            <a:pPr algn="l">
              <a:spcBef>
                <a:spcPct val="50000"/>
              </a:spcBef>
              <a:buFontTx/>
              <a:buChar char="•"/>
            </a:pPr>
            <a:endParaRPr lang="en-US" sz="1200">
              <a:latin typeface="Arial Black" pitchFamily="-111" charset="0"/>
            </a:endParaRPr>
          </a:p>
          <a:p>
            <a:pPr>
              <a:spcBef>
                <a:spcPct val="50000"/>
              </a:spcBef>
            </a:pPr>
            <a:endParaRPr lang="en-US" sz="1200">
              <a:latin typeface="Arial Black" pitchFamily="-111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030288"/>
            <a:ext cx="7772400" cy="530225"/>
          </a:xfrm>
        </p:spPr>
        <p:txBody>
          <a:bodyPr/>
          <a:lstStyle/>
          <a:p>
            <a:pPr algn="ctr" eaLnBrk="1" hangingPunct="1"/>
            <a:r>
              <a:rPr lang="en-US" sz="3200" smtClean="0"/>
              <a:t>High Performing Oregon Schools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676400"/>
            <a:ext cx="7848600" cy="946150"/>
          </a:xfrm>
        </p:spPr>
        <p:txBody>
          <a:bodyPr/>
          <a:lstStyle/>
          <a:p>
            <a:pPr algn="l" eaLnBrk="1" hangingPunct="1"/>
            <a:r>
              <a:rPr lang="en-US" smtClean="0"/>
              <a:t>The five panels had agreement on two essential factors:</a:t>
            </a: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286000" y="6172200"/>
            <a:ext cx="60579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>
                <a:latin typeface="Times New Roman" pitchFamily="-111" charset="0"/>
              </a:rPr>
              <a:t>  Data and Formative Assessment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286000" y="5562600"/>
            <a:ext cx="49911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>
                <a:latin typeface="Times New Roman" pitchFamily="-111" charset="0"/>
              </a:rPr>
              <a:t>  Instructional Adaptability</a:t>
            </a: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2209800" y="5029200"/>
            <a:ext cx="3124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>
                <a:latin typeface="Times New Roman" pitchFamily="-111" charset="0"/>
              </a:rPr>
              <a:t>  Relationships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2286000" y="3352800"/>
            <a:ext cx="26289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>
                <a:latin typeface="Times New Roman" pitchFamily="-111" charset="0"/>
              </a:rPr>
              <a:t>  Leadership</a:t>
            </a:r>
          </a:p>
        </p:txBody>
      </p:sp>
      <p:sp>
        <p:nvSpPr>
          <p:cNvPr id="31752" name="Rectangle 8"/>
          <p:cNvSpPr>
            <a:spLocks noChangeArrowheads="1"/>
          </p:cNvSpPr>
          <p:nvPr/>
        </p:nvSpPr>
        <p:spPr bwMode="auto">
          <a:xfrm>
            <a:off x="1828800" y="2743200"/>
            <a:ext cx="25527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200">
                <a:latin typeface="Times New Roman" pitchFamily="-111" charset="0"/>
              </a:rPr>
              <a:t>  Time</a:t>
            </a:r>
          </a:p>
        </p:txBody>
      </p: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342900" y="40386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en-US" sz="3200">
                <a:latin typeface="Times New Roman" pitchFamily="-111" charset="0"/>
              </a:rPr>
              <a:t>Four out of five panels had agreement on three more necessary factors: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build="p" autoUpdateAnimBg="0"/>
      <p:bldP spid="31748" grpId="0" autoUpdateAnimBg="0"/>
      <p:bldP spid="31749" grpId="0" autoUpdateAnimBg="0"/>
      <p:bldP spid="31750" grpId="0" autoUpdateAnimBg="0"/>
      <p:bldP spid="31751" grpId="0" autoUpdateAnimBg="0"/>
      <p:bldP spid="31752" grpId="0" autoUpdateAnimBg="0"/>
      <p:bldP spid="3175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19200"/>
            <a:ext cx="82296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336800"/>
            <a:ext cx="8686800" cy="1244600"/>
          </a:xfrm>
        </p:spPr>
        <p:txBody>
          <a:bodyPr/>
          <a:lstStyle/>
          <a:p>
            <a:pPr algn="ctr" eaLnBrk="1" hangingPunct="1"/>
            <a:r>
              <a:rPr lang="en-US" smtClean="0"/>
              <a:t>Post-Secondary Linked to K-12 as an Educational Enterprise</a:t>
            </a:r>
          </a:p>
        </p:txBody>
      </p:sp>
    </p:spTree>
  </p:cSld>
  <p:clrMapOvr>
    <a:masterClrMapping/>
  </p:clrMapOvr>
  <p:transition spd="slow"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143000"/>
            <a:ext cx="7467600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7620000" y="1524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2400" b="1">
                <a:solidFill>
                  <a:srgbClr val="CC0000"/>
                </a:solidFill>
                <a:latin typeface="Calibri" pitchFamily="-111" charset="0"/>
              </a:rPr>
              <a:t>GOAL 3</a:t>
            </a:r>
          </a:p>
        </p:txBody>
      </p:sp>
      <p:sp>
        <p:nvSpPr>
          <p:cNvPr id="32772" name="Slide Number Placeholder 3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89F0F7B-319A-4F62-B230-1E6CD870F473}" type="slidenum">
              <a:rPr lang="en-US" sz="1200">
                <a:solidFill>
                  <a:srgbClr val="898989"/>
                </a:solidFill>
                <a:latin typeface="Calibri" pitchFamily="-111" charset="0"/>
              </a:rPr>
              <a:pPr algn="r"/>
              <a:t>31</a:t>
            </a:fld>
            <a:endParaRPr lang="en-US" sz="1200">
              <a:solidFill>
                <a:srgbClr val="898989"/>
              </a:solidFill>
              <a:latin typeface="Calibri" pitchFamily="-111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0825" y="2228850"/>
            <a:ext cx="6100763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Rectangle 2"/>
          <p:cNvSpPr txBox="1">
            <a:spLocks noChangeArrowheads="1"/>
          </p:cNvSpPr>
          <p:nvPr/>
        </p:nvSpPr>
        <p:spPr bwMode="auto">
          <a:xfrm>
            <a:off x="990600" y="1295400"/>
            <a:ext cx="7391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>
                <a:latin typeface="Calibri" pitchFamily="-111" charset="0"/>
              </a:rPr>
              <a:t>Entering Careers</a:t>
            </a:r>
          </a:p>
        </p:txBody>
      </p:sp>
      <p:sp>
        <p:nvSpPr>
          <p:cNvPr id="33796" name="Slide Number Placeholder 4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DE5DD55-0383-47E9-ACB6-9FF2511B09E3}" type="slidenum">
              <a:rPr lang="en-US" sz="1200">
                <a:solidFill>
                  <a:srgbClr val="898989"/>
                </a:solidFill>
                <a:latin typeface="Calibri" pitchFamily="-111" charset="0"/>
              </a:rPr>
              <a:pPr algn="r"/>
              <a:t>32</a:t>
            </a:fld>
            <a:endParaRPr lang="en-US" sz="1200">
              <a:solidFill>
                <a:srgbClr val="898989"/>
              </a:solidFill>
              <a:latin typeface="Calibri" pitchFamily="-111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539875"/>
            <a:ext cx="8382000" cy="478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457200" y="928688"/>
            <a:ext cx="342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solidFill>
                  <a:srgbClr val="000000"/>
                </a:solidFill>
              </a:rPr>
              <a:t>Cradle to Career Process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2336800"/>
            <a:ext cx="9144000" cy="1244600"/>
          </a:xfrm>
        </p:spPr>
        <p:txBody>
          <a:bodyPr/>
          <a:lstStyle/>
          <a:p>
            <a:pPr algn="ctr" eaLnBrk="1" hangingPunct="1"/>
            <a:r>
              <a:rPr lang="en-US" smtClean="0"/>
              <a:t>Implications for New Teacher and Administrator Leaders</a:t>
            </a:r>
          </a:p>
        </p:txBody>
      </p:sp>
    </p:spTree>
  </p:cSld>
  <p:clrMapOvr>
    <a:masterClrMapping/>
  </p:clrMapOvr>
  <p:transition spd="slow">
    <p:zo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The Challenge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382000" cy="5570756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dirty="0" smtClean="0"/>
              <a:t>We are asking our educational systems to accomplish something they have never accomplished before.</a:t>
            </a:r>
          </a:p>
          <a:p>
            <a:pPr lvl="1" eaLnBrk="1" hangingPunct="1">
              <a:buFontTx/>
              <a:buChar char="–"/>
            </a:pPr>
            <a:r>
              <a:rPr lang="en-US" u="sng" dirty="0" smtClean="0">
                <a:ea typeface="ＭＳ Ｐゴシック" pitchFamily="-111" charset="-128"/>
              </a:rPr>
              <a:t>Technical change</a:t>
            </a:r>
            <a:r>
              <a:rPr lang="en-US" dirty="0" smtClean="0">
                <a:ea typeface="ＭＳ Ｐゴシック" pitchFamily="-111" charset="-128"/>
              </a:rPr>
              <a:t>: knowledge is readily available</a:t>
            </a:r>
          </a:p>
          <a:p>
            <a:pPr lvl="1" eaLnBrk="1" hangingPunct="1">
              <a:buFontTx/>
              <a:buChar char="–"/>
            </a:pPr>
            <a:r>
              <a:rPr lang="en-US" u="sng" dirty="0" smtClean="0">
                <a:ea typeface="ＭＳ Ｐゴシック" pitchFamily="-111" charset="-128"/>
              </a:rPr>
              <a:t>Adaptive Challenge</a:t>
            </a:r>
            <a:r>
              <a:rPr lang="en-US" dirty="0" smtClean="0">
                <a:ea typeface="ＭＳ Ｐゴシック" pitchFamily="-111" charset="-128"/>
              </a:rPr>
              <a:t>: requires significant new knowledge and experimentation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ea typeface="ＭＳ Ｐゴシック" pitchFamily="-111" charset="-128"/>
              </a:rPr>
              <a:t>Commit to the goal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ea typeface="ＭＳ Ｐゴシック" pitchFamily="-111" charset="-128"/>
              </a:rPr>
              <a:t>Admit that we do not know everything</a:t>
            </a:r>
          </a:p>
          <a:p>
            <a:pPr lvl="2" eaLnBrk="1" hangingPunct="1">
              <a:buFontTx/>
              <a:buChar char="•"/>
            </a:pPr>
            <a:r>
              <a:rPr lang="en-US" dirty="0" smtClean="0">
                <a:ea typeface="ＭＳ Ｐゴシック" pitchFamily="-111" charset="-128"/>
              </a:rPr>
              <a:t>Form Learning </a:t>
            </a:r>
            <a:r>
              <a:rPr lang="en-US" dirty="0" smtClean="0">
                <a:ea typeface="ＭＳ Ｐゴシック" pitchFamily="-111" charset="-128"/>
              </a:rPr>
              <a:t>Communities</a:t>
            </a:r>
          </a:p>
          <a:p>
            <a:pPr lvl="2" algn="r" eaLnBrk="1" hangingPunct="1"/>
            <a:r>
              <a:rPr lang="en-US" sz="1200" dirty="0" smtClean="0">
                <a:ea typeface="ＭＳ Ｐゴシック" pitchFamily="-111" charset="-128"/>
              </a:rPr>
              <a:t>See Ron Heifetz, </a:t>
            </a:r>
            <a:r>
              <a:rPr lang="en-US" sz="1200" i="1" dirty="0" smtClean="0">
                <a:ea typeface="ＭＳ Ｐゴシック" pitchFamily="-111" charset="-128"/>
              </a:rPr>
              <a:t>Leadership on the Line</a:t>
            </a:r>
            <a:endParaRPr lang="en-US" sz="1200" i="1" dirty="0" smtClean="0">
              <a:ea typeface="ＭＳ Ｐゴシック" pitchFamily="-111" charset="-128"/>
            </a:endParaRPr>
          </a:p>
          <a:p>
            <a:pPr lvl="2" eaLnBrk="1" hangingPunct="1">
              <a:buFontTx/>
              <a:buChar char="•"/>
            </a:pPr>
            <a:endParaRPr lang="en-US" dirty="0" smtClean="0">
              <a:ea typeface="ＭＳ Ｐゴシック" pitchFamily="-111" charset="-128"/>
            </a:endParaRPr>
          </a:p>
        </p:txBody>
      </p:sp>
    </p:spTree>
  </p:cSld>
  <p:clrMapOvr>
    <a:masterClrMapping/>
  </p:clrMapOvr>
  <p:transition spd="slow">
    <p:zo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Final Thoughts</a:t>
            </a:r>
          </a:p>
        </p:txBody>
      </p:sp>
      <p:sp>
        <p:nvSpPr>
          <p:cNvPr id="3789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8458200" cy="5561013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mtClean="0"/>
              <a:t>Prepare for diversity</a:t>
            </a:r>
          </a:p>
          <a:p>
            <a:pPr lvl="1" eaLnBrk="1" hangingPunct="1">
              <a:buFontTx/>
              <a:buChar char="–"/>
            </a:pPr>
            <a:r>
              <a:rPr lang="en-US" smtClean="0">
                <a:ea typeface="ＭＳ Ｐゴシック" pitchFamily="-111" charset="-128"/>
              </a:rPr>
              <a:t>Multiple strategies</a:t>
            </a:r>
          </a:p>
          <a:p>
            <a:pPr lvl="1" eaLnBrk="1" hangingPunct="1">
              <a:buFontTx/>
              <a:buChar char="–"/>
            </a:pPr>
            <a:r>
              <a:rPr lang="en-US" smtClean="0">
                <a:ea typeface="ＭＳ Ｐゴシック" pitchFamily="-111" charset="-128"/>
              </a:rPr>
              <a:t>Culturally competent instruction and content</a:t>
            </a:r>
          </a:p>
          <a:p>
            <a:pPr lvl="1" eaLnBrk="1" hangingPunct="1">
              <a:buFontTx/>
              <a:buChar char="–"/>
            </a:pPr>
            <a:r>
              <a:rPr lang="en-US" smtClean="0">
                <a:ea typeface="ＭＳ Ｐゴシック" pitchFamily="-111" charset="-128"/>
              </a:rPr>
              <a:t>Celebrate differences in students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Work Collaboratively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Focus on evidence and proficiency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Commit to life-long learning</a:t>
            </a:r>
          </a:p>
          <a:p>
            <a:pPr eaLnBrk="1" hangingPunct="1">
              <a:buFontTx/>
              <a:buChar char="•"/>
            </a:pPr>
            <a:r>
              <a:rPr lang="en-US" smtClean="0"/>
              <a:t>Stay connected to the profession</a:t>
            </a:r>
          </a:p>
          <a:p>
            <a:pPr eaLnBrk="1" hangingPunct="1">
              <a:buFontTx/>
              <a:buChar char="•"/>
            </a:pP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  <p:transition spd="slow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1950" y="1219200"/>
            <a:ext cx="841851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smtClean="0"/>
              <a:t>Linguistic Diversity</a:t>
            </a:r>
          </a:p>
        </p:txBody>
      </p:sp>
      <p:sp>
        <p:nvSpPr>
          <p:cNvPr id="7171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457200" y="1905000"/>
            <a:ext cx="8229600" cy="4746625"/>
          </a:xfrm>
        </p:spPr>
        <p:txBody>
          <a:bodyPr/>
          <a:lstStyle/>
          <a:p>
            <a:pPr eaLnBrk="1" hangingPunct="1">
              <a:buFontTx/>
              <a:buChar char="•"/>
            </a:pPr>
            <a:r>
              <a:rPr lang="en-US" sz="2400" smtClean="0"/>
              <a:t>65,410 students in 2009-10 reported a language of origin other than English</a:t>
            </a:r>
          </a:p>
          <a:p>
            <a:pPr eaLnBrk="1" hangingPunct="1">
              <a:buFontTx/>
              <a:buChar char="•"/>
            </a:pPr>
            <a:endParaRPr lang="en-US" sz="2400" smtClean="0"/>
          </a:p>
          <a:p>
            <a:pPr eaLnBrk="1" hangingPunct="1">
              <a:buFontTx/>
              <a:buChar char="•"/>
            </a:pPr>
            <a:r>
              <a:rPr lang="en-US" sz="2400" smtClean="0"/>
              <a:t>3270.5 teachers needed at a 1:20 ratio</a:t>
            </a:r>
          </a:p>
          <a:p>
            <a:pPr eaLnBrk="1" hangingPunct="1"/>
            <a:endParaRPr lang="en-US" sz="2400" smtClean="0"/>
          </a:p>
          <a:p>
            <a:pPr eaLnBrk="1" hangingPunct="1">
              <a:buFontTx/>
              <a:buChar char="•"/>
            </a:pPr>
            <a:r>
              <a:rPr lang="en-US" sz="2400" smtClean="0"/>
              <a:t>11.65% of enrollment</a:t>
            </a:r>
          </a:p>
          <a:p>
            <a:pPr eaLnBrk="1" hangingPunct="1">
              <a:buFontTx/>
              <a:buChar char="•"/>
            </a:pPr>
            <a:endParaRPr lang="en-US" sz="2400" smtClean="0"/>
          </a:p>
          <a:p>
            <a:pPr eaLnBrk="1" hangingPunct="1">
              <a:buFontTx/>
              <a:buChar char="•"/>
            </a:pPr>
            <a:r>
              <a:rPr lang="en-US" sz="2400" smtClean="0"/>
              <a:t>38+ languages reported</a:t>
            </a:r>
          </a:p>
          <a:p>
            <a:pPr eaLnBrk="1" hangingPunct="1">
              <a:buFontTx/>
              <a:buChar char="•"/>
            </a:pPr>
            <a:endParaRPr lang="en-US" sz="2400" smtClean="0"/>
          </a:p>
          <a:p>
            <a:pPr eaLnBrk="1" hangingPunct="1">
              <a:buFontTx/>
              <a:buChar char="•"/>
            </a:pPr>
            <a:r>
              <a:rPr lang="en-US" sz="2400" smtClean="0"/>
              <a:t>Spanish (77.9%); Russian (4.3%), Vietnamese (3.1%), Chinese (1.5%) Somali (1.1%)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Group 2"/>
          <p:cNvGraphicFramePr>
            <a:graphicFrameLocks noGrp="1"/>
          </p:cNvGraphicFramePr>
          <p:nvPr>
            <p:ph sz="half" idx="4294967295"/>
          </p:nvPr>
        </p:nvGraphicFramePr>
        <p:xfrm>
          <a:off x="0" y="1600200"/>
          <a:ext cx="4038600" cy="4525963"/>
        </p:xfrm>
        <a:graphic>
          <a:graphicData uri="http://schemas.openxmlformats.org/drawingml/2006/table">
            <a:tbl>
              <a:tblPr/>
              <a:tblGrid>
                <a:gridCol w="4038600"/>
              </a:tblGrid>
              <a:tr h="4525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8"/>
          <p:cNvGraphicFramePr>
            <a:graphicFrameLocks noChangeAspect="1"/>
          </p:cNvGraphicFramePr>
          <p:nvPr/>
        </p:nvGraphicFramePr>
        <p:xfrm>
          <a:off x="0" y="1274763"/>
          <a:ext cx="9144000" cy="5583237"/>
        </p:xfrm>
        <a:graphic>
          <a:graphicData uri="http://schemas.openxmlformats.org/presentationml/2006/ole">
            <p:oleObj spid="_x0000_s1026" name="Chart" r:id="rId3" imgW="5457681" imgH="3152743" progId="Excel.Chart.8">
              <p:embed/>
            </p:oleObj>
          </a:graphicData>
        </a:graphic>
      </p:graphicFrame>
      <p:sp>
        <p:nvSpPr>
          <p:cNvPr id="1029" name="Text Box 9"/>
          <p:cNvSpPr txBox="1">
            <a:spLocks noChangeArrowheads="1"/>
          </p:cNvSpPr>
          <p:nvPr/>
        </p:nvSpPr>
        <p:spPr bwMode="auto">
          <a:xfrm>
            <a:off x="6843713" y="6386513"/>
            <a:ext cx="20970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400"/>
              <a:t>Pew Hispanic Center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1430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219200"/>
            <a:ext cx="6324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2488" y="4895850"/>
            <a:ext cx="74390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771775"/>
            <a:ext cx="8534400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533400" y="1447800"/>
            <a:ext cx="78486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b="1"/>
              <a:t>Free and Reduced Price Lunch Eligibility, 2009-10</a:t>
            </a:r>
          </a:p>
        </p:txBody>
      </p:sp>
    </p:spTree>
  </p:cSld>
  <p:clrMapOvr>
    <a:masterClrMapping/>
  </p:clrMapOvr>
  <p:transition spd="slow">
    <p:zoom/>
  </p:transition>
</p:sld>
</file>

<file path=ppt/theme/theme1.xml><?xml version="1.0" encoding="utf-8"?>
<a:theme xmlns:a="http://schemas.openxmlformats.org/drawingml/2006/main" name="1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698</TotalTime>
  <Words>524</Words>
  <Application>Microsoft Office PowerPoint</Application>
  <PresentationFormat>On-screen Show (4:3)</PresentationFormat>
  <Paragraphs>90</Paragraphs>
  <Slides>36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ＭＳ Ｐゴシック</vt:lpstr>
      <vt:lpstr>Calibri</vt:lpstr>
      <vt:lpstr>L Frutiger Light</vt:lpstr>
      <vt:lpstr>Times New Roman</vt:lpstr>
      <vt:lpstr>Impact</vt:lpstr>
      <vt:lpstr>Arial Black</vt:lpstr>
      <vt:lpstr>1_Default Design</vt:lpstr>
      <vt:lpstr>Microsoft Office Excel Chart</vt:lpstr>
      <vt:lpstr>Emerging Trends in K-12 Education in Oregon</vt:lpstr>
      <vt:lpstr>Who are Oregon Students?</vt:lpstr>
      <vt:lpstr>Slide 3</vt:lpstr>
      <vt:lpstr>Slide 4</vt:lpstr>
      <vt:lpstr>Linguistic Diversity</vt:lpstr>
      <vt:lpstr>Slide 6</vt:lpstr>
      <vt:lpstr>Slide 7</vt:lpstr>
      <vt:lpstr>Slide 8</vt:lpstr>
      <vt:lpstr>Slide 9</vt:lpstr>
      <vt:lpstr>Slide 10</vt:lpstr>
      <vt:lpstr>Who Teaches Our Students?</vt:lpstr>
      <vt:lpstr>Slide 12</vt:lpstr>
      <vt:lpstr>Slide 13</vt:lpstr>
      <vt:lpstr>Slide 14</vt:lpstr>
      <vt:lpstr>Slide 15</vt:lpstr>
      <vt:lpstr>Slide 16</vt:lpstr>
      <vt:lpstr>Impact of Technology</vt:lpstr>
      <vt:lpstr>How are the Students Doing?</vt:lpstr>
      <vt:lpstr>Slide 19</vt:lpstr>
      <vt:lpstr>Slide 20</vt:lpstr>
      <vt:lpstr>Slide 21</vt:lpstr>
      <vt:lpstr>Slide 22</vt:lpstr>
      <vt:lpstr>Slide 23</vt:lpstr>
      <vt:lpstr>Slide 24</vt:lpstr>
      <vt:lpstr>Emerging Federal Role</vt:lpstr>
      <vt:lpstr>How will we know we are successful?</vt:lpstr>
      <vt:lpstr>How Do We Organize Instruction?  Proficiency vs. Seat Time. </vt:lpstr>
      <vt:lpstr>Slide 28</vt:lpstr>
      <vt:lpstr>High Performing Oregon Schools</vt:lpstr>
      <vt:lpstr>Post-Secondary Linked to K-12 as an Educational Enterprise</vt:lpstr>
      <vt:lpstr>Slide 31</vt:lpstr>
      <vt:lpstr>Slide 32</vt:lpstr>
      <vt:lpstr>Slide 33</vt:lpstr>
      <vt:lpstr>Implications for New Teacher and Administrator Leaders</vt:lpstr>
      <vt:lpstr>The Challenge</vt:lpstr>
      <vt:lpstr>Final Thoughts</vt:lpstr>
    </vt:vector>
  </TitlesOfParts>
  <Company>Portland State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Emerging Trends in K-12 Education in Oregon</dc:title>
  <dc:creator>burk</dc:creator>
  <cp:lastModifiedBy>burk</cp:lastModifiedBy>
  <cp:revision>31</cp:revision>
  <dcterms:created xsi:type="dcterms:W3CDTF">2010-05-24T07:38:32Z</dcterms:created>
  <dcterms:modified xsi:type="dcterms:W3CDTF">2011-07-28T16:02:11Z</dcterms:modified>
</cp:coreProperties>
</file>