
<file path=[Content_Types].xml><?xml version="1.0" encoding="utf-8"?>
<Types xmlns="http://schemas.openxmlformats.org/package/2006/content-types">
  <Override PartName="/ppt/slides/slide41.xml" ContentType="application/vnd.openxmlformats-officedocument.presentationml.slide+xml"/>
  <Override PartName="/ppt/slideLayouts/slideLayout67.xml" ContentType="application/vnd.openxmlformats-officedocument.presentationml.slideLayout+xml"/>
  <Override PartName="/ppt/slides/slide18.xml" ContentType="application/vnd.openxmlformats-officedocument.presentationml.slide+xml"/>
  <Override PartName="/ppt/slideLayouts/slideLayout77.xml" ContentType="application/vnd.openxmlformats-officedocument.presentationml.slideLayout+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slideMasters/slideMaster7.xml" ContentType="application/vnd.openxmlformats-officedocument.presentationml.slideMaster+xml"/>
  <Override PartName="/ppt/notesMasters/notesMaster1.xml" ContentType="application/vnd.openxmlformats-officedocument.presentationml.notesMaster+xml"/>
  <Override PartName="/ppt/slideLayouts/slideLayout15.xml" ContentType="application/vnd.openxmlformats-officedocument.presentationml.slideLayout+xml"/>
  <Override PartName="/ppt/theme/theme1.xml" ContentType="application/vnd.openxmlformats-officedocument.theme+xml"/>
  <Override PartName="/ppt/notesSlides/notesSlide2.xml" ContentType="application/vnd.openxmlformats-officedocument.presentationml.notesSlide+xml"/>
  <Override PartName="/ppt/slideLayouts/slideLayout24.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Default Extension="jpeg" ContentType="image/jpeg"/>
  <Override PartName="/ppt/slideLayouts/slideLayout63.xml" ContentType="application/vnd.openxmlformats-officedocument.presentationml.slideLayout+xml"/>
  <Override PartName="/ppt/slides/slide13.xml" ContentType="application/vnd.openxmlformats-officedocument.presentationml.slide+xml"/>
  <Override PartName="/ppt/slideLayouts/slideLayout72.xml" ContentType="application/vnd.openxmlformats-officedocument.presentationml.slideLayout+xml"/>
  <Override PartName="/ppt/slides/slide23.xml" ContentType="application/vnd.openxmlformats-officedocument.presentationml.slide+xml"/>
  <Override PartName="/ppt/slideLayouts/slideLayout49.xml" ContentType="application/vnd.openxmlformats-officedocument.presentationml.slideLayout+xml"/>
  <Override PartName="/ppt/slides/slide32.xml" ContentType="application/vnd.openxmlformats-officedocument.presentationml.slide+xml"/>
  <Override PartName="/ppt/slides/slide4.xml" ContentType="application/vnd.openxmlformats-officedocument.presentationml.slide+xml"/>
  <Override PartName="/ppt/slideLayouts/slideLayout59.xml" ContentType="application/vnd.openxmlformats-officedocument.presentationml.slideLayout+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slideLayouts/slideLayout68.xml" ContentType="application/vnd.openxmlformats-officedocument.presentationml.slideLayout+xml"/>
  <Override PartName="/ppt/slides/slide19.xml" ContentType="application/vnd.openxmlformats-officedocument.presentationml.slide+xml"/>
  <Override PartName="/ppt/slideLayouts/slideLayout78.xml" ContentType="application/vnd.openxmlformats-officedocument.presentationml.slideLayout+xml"/>
  <Override PartName="/ppt/slideLayouts/slideLayout10.xml" ContentType="application/vnd.openxmlformats-officedocument.presentationml.slideLayout+xml"/>
  <Override PartName="/ppt/slides/slide29.xml" ContentType="application/vnd.openxmlformats-officedocument.presentationml.slide+xml"/>
  <Override PartName="/ppt/slides/slide38.xml" ContentType="application/vnd.openxmlformats-officedocument.presentationml.slide+xml"/>
  <Override PartName="/ppt/slideLayouts/slideLayout16.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notesSlides/notesSlide3.xml" ContentType="application/vnd.openxmlformats-officedocument.presentationml.notesSlide+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64.xml" ContentType="application/vnd.openxmlformats-officedocument.presentationml.slideLayout+xml"/>
  <Override PartName="/ppt/slides/slide14.xml" ContentType="application/vnd.openxmlformats-officedocument.presentationml.slide+xml"/>
  <Override PartName="/ppt/slideLayouts/slideLayout73.xml" ContentType="application/vnd.openxmlformats-officedocument.presentationml.slideLayout+xml"/>
  <Override PartName="/ppt/slides/slide24.xml" ContentType="application/vnd.openxmlformats-officedocument.presentationml.slide+xml"/>
  <Default Extension="bin" ContentType="application/vnd.openxmlformats-officedocument.presentationml.printerSettings"/>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slideMasters/slideMaster3.xml" ContentType="application/vnd.openxmlformats-officedocument.presentationml.slideMaster+xml"/>
  <Override PartName="/ppt/slides/slide43.xml" ContentType="application/vnd.openxmlformats-officedocument.presentationml.slide+xml"/>
  <Override PartName="/ppt/slideLayouts/slideLayout69.xml" ContentType="application/vnd.openxmlformats-officedocument.presentationml.slideLayout+xml"/>
  <Override PartName="/ppt/tableStyles.xml" ContentType="application/vnd.openxmlformats-officedocument.presentationml.tableStyles+xml"/>
  <Override PartName="/ppt/slideLayouts/slideLayout7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slideLayouts/slideLayout30.xml" ContentType="application/vnd.openxmlformats-officedocument.presentationml.slideLayout+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55.xml" ContentType="application/vnd.openxmlformats-officedocument.presentationml.slideLayout+xml"/>
  <Override PartName="/ppt/slideLayouts/slideLayout1.xml" ContentType="application/vnd.openxmlformats-officedocument.presentationml.slideLayout+xml"/>
  <Override PartName="/ppt/theme/theme9.xml" ContentType="application/vnd.openxmlformats-officedocument.theme+xml"/>
  <Override PartName="/ppt/slides/slide15.xml" ContentType="application/vnd.openxmlformats-officedocument.presentationml.slide+xml"/>
  <Override PartName="/ppt/slideLayouts/slideLayout74.xml" ContentType="application/vnd.openxmlformats-officedocument.presentationml.slideLayout+xml"/>
  <Override PartName="/ppt/slides/slide25.xml" ContentType="application/vnd.openxmlformats-officedocument.presentationml.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Masters/slideMaster4.xml" ContentType="application/vnd.openxmlformats-officedocument.presentationml.slideMaster+xml"/>
  <Override PartName="/ppt/slides/slide44.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50.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27.xml" ContentType="application/vnd.openxmlformats-officedocument.presentationml.slideLayout+xml"/>
  <Override PartName="/ppt/slides/slide10.xml" ContentType="application/vnd.openxmlformats-officedocument.presentationml.slide+xml"/>
  <Override PartName="/ppt/slideLayouts/slideLayout37.xml" ContentType="application/vnd.openxmlformats-officedocument.presentationml.slideLayout+xml"/>
  <Override PartName="/ppt/slides/slide20.xml" ContentType="application/vnd.openxmlformats-officedocument.presentationml.slide+xml"/>
  <Override PartName="/ppt/slideLayouts/slideLayout46.xml" ContentType="application/vnd.openxmlformats-officedocument.presentationml.slideLayout+xml"/>
  <Override PartName="/ppt/slides/slide1.xml" ContentType="application/vnd.openxmlformats-officedocument.presentationml.slide+xml"/>
  <Override PartName="/ppt/slideLayouts/slideLayout56.xml" ContentType="application/vnd.openxmlformats-officedocument.presentationml.slideLayout+xml"/>
  <Override PartName="/ppt/slideLayouts/slideLayout2.xml" ContentType="application/vnd.openxmlformats-officedocument.presentationml.slideLayout+xml"/>
  <Override PartName="/ppt/slideLayouts/slideLayout65.xml" ContentType="application/vnd.openxmlformats-officedocument.presentationml.slideLayout+xml"/>
  <Override PartName="/ppt/slides/slide16.xml" ContentType="application/vnd.openxmlformats-officedocument.presentationml.slide+xml"/>
  <Override PartName="/ppt/slideLayouts/slideLayout75.xml" ContentType="application/vnd.openxmlformats-officedocument.presentationml.slideLayout+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Default Extension="wmf" ContentType="image/x-wmf"/>
  <Override PartName="/ppt/slides/slide7.xml" ContentType="application/vnd.openxmlformats-officedocument.presentationml.slide+xml"/>
  <Override PartName="/ppt/slides/slide35.xml" ContentType="application/vnd.openxmlformats-officedocument.presentationml.slide+xml"/>
  <Override PartName="/ppt/slideLayouts/slideLayout8.xml" ContentType="application/vnd.openxmlformats-officedocument.presentationml.slideLayout+xml"/>
  <Override PartName="/ppt/slideMasters/slideMaster5.xml" ContentType="application/vnd.openxmlformats-officedocument.presentationml.slideMaster+xml"/>
  <Override PartName="/ppt/slides/slide45.xml" ContentType="application/vnd.openxmlformats-officedocument.presentationml.slide+xml"/>
  <Override PartName="/ppt/slideLayouts/slideLayout13.xml" ContentType="application/vnd.openxmlformats-officedocument.presentationml.slideLayout+xml"/>
  <Override PartName="/ppt/presProps.xml" ContentType="application/vnd.openxmlformats-officedocument.presentationml.presProps+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1.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61.xml" ContentType="application/vnd.openxmlformats-officedocument.presentationml.slideLayout+xml"/>
  <Override PartName="/ppt/slides/slide11.xml" ContentType="application/vnd.openxmlformats-officedocument.presentationml.slide+xml"/>
  <Override PartName="/ppt/slideLayouts/slideLayout70.xml" ContentType="application/vnd.openxmlformats-officedocument.presentationml.slideLayout+xml"/>
  <Override PartName="/ppt/slideLayouts/slideLayout38.xml" ContentType="application/vnd.openxmlformats-officedocument.presentationml.slideLayout+xml"/>
  <Override PartName="/ppt/slides/slide21.xml" ContentType="application/vnd.openxmlformats-officedocument.presentationml.slide+xml"/>
  <Override PartName="/ppt/slideLayouts/slideLayout47.xml" ContentType="application/vnd.openxmlformats-officedocument.presentationml.slideLayout+xml"/>
  <Override PartName="/ppt/slideLayouts/slideLayout80.xml" ContentType="application/vnd.openxmlformats-officedocument.presentationml.slideLayout+xml"/>
  <Override PartName="/ppt/slides/slide30.xml" ContentType="application/vnd.openxmlformats-officedocument.presentationml.slide+xml"/>
  <Override PartName="/ppt/slides/slide2.xml" ContentType="application/vnd.openxmlformats-officedocument.presentationml.slide+xml"/>
  <Override PartName="/ppt/slideLayouts/slideLayout57.xml" ContentType="application/vnd.openxmlformats-officedocument.presentationml.slideLayout+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slideLayouts/slideLayout66.xml" ContentType="application/vnd.openxmlformats-officedocument.presentationml.slideLayout+xml"/>
  <Override PartName="/ppt/slides/slide17.xml" ContentType="application/vnd.openxmlformats-officedocument.presentationml.slide+xml"/>
  <Override PartName="/ppt/slideLayouts/slideLayout76.xml" ContentType="application/vnd.openxmlformats-officedocument.presentationml.slideLayout+xml"/>
  <Override PartName="/ppt/slides/slide27.xml" ContentType="application/vnd.openxmlformats-officedocument.presentationml.slide+xml"/>
  <Override PartName="/ppt/slides/slide3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Masters/slideMaster6.xml" ContentType="application/vnd.openxmlformats-officedocument.presentationml.slideMaster+xml"/>
  <Override PartName="/ppt/slides/slide46.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23.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s/slide12.xml" ContentType="application/vnd.openxmlformats-officedocument.presentationml.slide+xml"/>
  <Override PartName="/ppt/slideLayouts/slideLayout71.xml" ContentType="application/vnd.openxmlformats-officedocument.presentationml.slideLayout+xml"/>
  <Override PartName="/ppt/slideLayouts/slideLayout39.xml" ContentType="application/vnd.openxmlformats-officedocument.presentationml.slideLayout+xml"/>
  <Override PartName="/ppt/slides/slide22.xml" ContentType="application/vnd.openxmlformats-officedocument.presentationml.slide+xml"/>
  <Override PartName="/ppt/slideLayouts/slideLayout48.xml" ContentType="application/vnd.openxmlformats-officedocument.presentationml.slideLayout+xml"/>
  <Override PartName="/ppt/slides/slide31.xml" ContentType="application/vnd.openxmlformats-officedocument.presentationml.slide+xml"/>
  <Override PartName="/ppt/slides/slide3.xml" ContentType="application/vnd.openxmlformats-officedocument.presentationml.slide+xml"/>
  <Override PartName="/ppt/slideLayouts/slideLayout58.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60" r:id="rId2"/>
    <p:sldMasterId id="2147483674" r:id="rId3"/>
    <p:sldMasterId id="2147483686" r:id="rId4"/>
    <p:sldMasterId id="2147483699" r:id="rId5"/>
    <p:sldMasterId id="2147483711" r:id="rId6"/>
    <p:sldMasterId id="2147483723" r:id="rId7"/>
  </p:sldMasterIdLst>
  <p:notesMasterIdLst>
    <p:notesMasterId r:id="rId54"/>
  </p:notesMasterIdLst>
  <p:handoutMasterIdLst>
    <p:handoutMasterId r:id="rId55"/>
  </p:handoutMasterIdLst>
  <p:sldIdLst>
    <p:sldId id="288" r:id="rId8"/>
    <p:sldId id="301" r:id="rId9"/>
    <p:sldId id="289" r:id="rId10"/>
    <p:sldId id="290" r:id="rId11"/>
    <p:sldId id="291" r:id="rId12"/>
    <p:sldId id="292" r:id="rId13"/>
    <p:sldId id="293" r:id="rId14"/>
    <p:sldId id="294" r:id="rId15"/>
    <p:sldId id="295" r:id="rId16"/>
    <p:sldId id="274" r:id="rId17"/>
    <p:sldId id="275" r:id="rId18"/>
    <p:sldId id="276" r:id="rId19"/>
    <p:sldId id="277" r:id="rId20"/>
    <p:sldId id="278" r:id="rId21"/>
    <p:sldId id="300" r:id="rId22"/>
    <p:sldId id="257" r:id="rId23"/>
    <p:sldId id="258" r:id="rId24"/>
    <p:sldId id="296" r:id="rId25"/>
    <p:sldId id="298" r:id="rId26"/>
    <p:sldId id="299" r:id="rId27"/>
    <p:sldId id="286" r:id="rId28"/>
    <p:sldId id="287" r:id="rId29"/>
    <p:sldId id="297" r:id="rId30"/>
    <p:sldId id="302" r:id="rId31"/>
    <p:sldId id="303" r:id="rId32"/>
    <p:sldId id="259" r:id="rId33"/>
    <p:sldId id="280" r:id="rId34"/>
    <p:sldId id="281" r:id="rId35"/>
    <p:sldId id="282" r:id="rId36"/>
    <p:sldId id="283" r:id="rId37"/>
    <p:sldId id="284" r:id="rId38"/>
    <p:sldId id="285" r:id="rId39"/>
    <p:sldId id="304" r:id="rId40"/>
    <p:sldId id="261" r:id="rId41"/>
    <p:sldId id="262" r:id="rId42"/>
    <p:sldId id="263" r:id="rId43"/>
    <p:sldId id="264" r:id="rId44"/>
    <p:sldId id="265" r:id="rId45"/>
    <p:sldId id="266" r:id="rId46"/>
    <p:sldId id="267" r:id="rId47"/>
    <p:sldId id="268" r:id="rId48"/>
    <p:sldId id="269" r:id="rId49"/>
    <p:sldId id="270" r:id="rId50"/>
    <p:sldId id="271" r:id="rId51"/>
    <p:sldId id="272" r:id="rId52"/>
    <p:sldId id="273" r:id="rId5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4" d="100"/>
          <a:sy n="94" d="100"/>
        </p:scale>
        <p:origin x="-5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60" Type="http://schemas.openxmlformats.org/officeDocument/2006/relationships/tableStyles" Target="tableStyles.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53B33B1E-8B24-46E6-AE33-633CE38FA723}" type="datetimeFigureOut">
              <a:rPr lang="en-US" smtClean="0"/>
              <a:pPr/>
              <a:t>7/31/12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471D27B7-177A-40F9-9059-6806ACF8849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29158D23-44B0-4C1F-8B80-CA6142B8F4A8}" type="datetimeFigureOut">
              <a:rPr lang="en-US" smtClean="0"/>
              <a:pPr/>
              <a:t>7/31/12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DBA8ED3-8B5A-4D2C-B0A6-1812435D6B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371CF6F5-F072-4FEB-AEA7-2676A59C6F63}" type="slidenum">
              <a:rPr lang="en-US" smtClean="0">
                <a:solidFill>
                  <a:prstClr val="black"/>
                </a:solidFill>
              </a:rPr>
              <a:pPr/>
              <a:t>13</a:t>
            </a:fld>
            <a:endParaRPr lang="en-US" smtClean="0">
              <a:solidFill>
                <a:prstClr val="black"/>
              </a:solidFill>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xfrm>
            <a:off x="914400" y="4415790"/>
            <a:ext cx="5029200" cy="4183380"/>
          </a:xfrm>
          <a:noFill/>
          <a:ln/>
        </p:spPr>
        <p:txBody>
          <a:bodyPr/>
          <a:lstStyle/>
          <a:p>
            <a:pPr eaLnBrk="1" hangingPunct="1"/>
            <a:r>
              <a:rPr lang="en-US" smtClean="0"/>
              <a:t>Progression of definitions of “Equal Educational Opportunity.”  	The idea that all children can and should learn to a given standard is a relatively new concept in American public Education.  We have only been at it for 10 years.</a:t>
            </a:r>
          </a:p>
          <a:p>
            <a:pPr eaLnBrk="1" hangingPunct="1"/>
            <a:endParaRPr lang="en-US" smtClean="0"/>
          </a:p>
          <a:p>
            <a:pPr eaLnBrk="1" hangingPunct="1"/>
            <a:r>
              <a:rPr lang="en-US" smtClean="0"/>
              <a:t>Challenge today is universal proficiency.  This is the civil rights issue of today.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p:spPr>
        <p:txBody>
          <a:bodyPr/>
          <a:lstStyle/>
          <a:p>
            <a:pPr eaLnBrk="1" hangingPunct="1"/>
            <a:endParaRPr lang="en-US" smtClean="0">
              <a:latin typeface="Arial" pitchFamily="34" charset="0"/>
            </a:endParaRPr>
          </a:p>
        </p:txBody>
      </p:sp>
      <p:sp>
        <p:nvSpPr>
          <p:cNvPr id="18436" name="Slide Number Placeholder 3"/>
          <p:cNvSpPr>
            <a:spLocks noGrp="1"/>
          </p:cNvSpPr>
          <p:nvPr>
            <p:ph type="sldNum" sz="quarter" idx="4294967295"/>
          </p:nvPr>
        </p:nvSpPr>
        <p:spPr bwMode="auto">
          <a:xfrm>
            <a:off x="3884613" y="8829967"/>
            <a:ext cx="2971800" cy="464820"/>
          </a:xfrm>
          <a:prstGeom prst="rect">
            <a:avLst/>
          </a:prstGeom>
          <a:noFill/>
          <a:ln>
            <a:miter lim="800000"/>
            <a:headEnd/>
            <a:tailEnd/>
          </a:ln>
        </p:spPr>
        <p:txBody>
          <a:bodyPr/>
          <a:lstStyle/>
          <a:p>
            <a:fld id="{3CA3564F-7FF3-4D5E-8D9F-C490550EEB4C}" type="slidenum">
              <a:rPr lang="en-US"/>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8FB2938-F1E2-488C-BE50-23E04CB28A3A}" type="slidenum">
              <a:rPr lang="en-US" smtClean="0">
                <a:solidFill>
                  <a:prstClr val="black"/>
                </a:solidFill>
              </a:rPr>
              <a:pPr>
                <a:defRPr/>
              </a:pPr>
              <a:t>23</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zoom/>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zoom/>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slow">
    <p:zoom/>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CD5D14-80D5-4FD5-A282-0A143F9998C0}"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243013"/>
            <a:ext cx="2171700"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43013"/>
            <a:ext cx="6362700"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2819400"/>
            <a:ext cx="5715000" cy="2570163"/>
          </a:xfrm>
        </p:spPr>
        <p:txBody>
          <a:bodyPr/>
          <a:lstStyle/>
          <a:p>
            <a:endParaRPr lang="en-US"/>
          </a:p>
        </p:txBody>
      </p:sp>
    </p:spTree>
  </p:cSld>
  <p:clrMapOvr>
    <a:masterClrMapping/>
  </p:clrMapOvr>
  <p:transition spd="slow">
    <p:zoom/>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CD5D14-80D5-4FD5-A282-0A143F9998C0}" type="datetimeFigureOut">
              <a:rPr lang="en-US" smtClean="0"/>
              <a:pPr/>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zoom/>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zoom/>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90900" y="2819400"/>
            <a:ext cx="2781300" cy="2570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CD5D14-80D5-4FD5-A282-0A143F9998C0}"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zoom/>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slow">
    <p:zoom/>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zoom/>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243013"/>
            <a:ext cx="2171700" cy="4146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43013"/>
            <a:ext cx="6362700" cy="4146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43013"/>
            <a:ext cx="8686800" cy="66833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390900" y="2819400"/>
            <a:ext cx="2781300" cy="257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zoom/>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0FB1325-F870-4AEE-A64C-EF51CCFCBE8F}"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74CD495-D285-4E42-9BD0-CEE83D61DA72}"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7F7C673-BE82-4509-9BF6-049E65AA36F8}"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200BCE5-2C5B-4F9F-91A0-D375CFE7DF47}"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CD5D14-80D5-4FD5-A282-0A143F9998C0}" type="datetimeFigureOut">
              <a:rPr lang="en-US" smtClean="0"/>
              <a:pPr/>
              <a:t>7/31/12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F229BCB-D363-44FD-8C28-8AD8128A8BC9}"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EA2E8AB-1FED-4545-9070-EAF3569A4D0B}"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84EFF8-6E8D-49D5-ACED-401AF9ADB35B}"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BA6C5E3-33A8-47A6-8F71-DEC4C7439EAA}"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2B656B7-7355-4EDF-B6FA-CA7CC9F8677B}" type="datetime1">
              <a:rPr lang="en-US">
                <a:solidFill>
                  <a:prstClr val="black">
                    <a:tint val="75000"/>
                  </a:prstClr>
                </a:solidFill>
              </a:rPr>
              <a:pPr>
                <a:defRPr/>
              </a:pPr>
              <a:t>7/31/12</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2D0FA0-E5D3-4DD8-A620-0FEAAC2AB9A1}"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0131AB6-0EC5-4B01-AE63-E407EF8A0621}" type="datetime1">
              <a:rPr lang="en-US">
                <a:solidFill>
                  <a:prstClr val="black">
                    <a:tint val="75000"/>
                  </a:prstClr>
                </a:solidFill>
              </a:rPr>
              <a:pPr>
                <a:defRPr/>
              </a:pPr>
              <a:t>7/31/12</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CB6443D-FCE1-42EA-95A1-90E6FB670859}"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67914F-8014-4A4D-8CA1-42FA0061DF3D}" type="datetime1">
              <a:rPr lang="en-US">
                <a:solidFill>
                  <a:prstClr val="black">
                    <a:tint val="75000"/>
                  </a:prstClr>
                </a:solidFill>
              </a:rPr>
              <a:pPr>
                <a:defRPr/>
              </a:pPr>
              <a:t>7/31/12</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5463781-B056-4D75-A4C6-5B1B77EE9548}"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6CCCAC-DC5E-4382-B17D-5C284C5101FF}"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94FC512-8298-44A0-8B33-8FBC17A885FF}"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D1D83D-E499-4D2B-861B-ABCFAE51BC07}"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7EE89BF-6EE0-4993-9182-E03868097D15}"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FC13C8-E102-42E8-9450-1D90F8DD8169}"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670D56-440A-436A-8309-8EAEF0320F70}"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1BDD56-2D14-451F-A504-49D3EED45A05}"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72D458-F753-4409-96C3-E8F6523CCA16}"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266AB13-E4AC-471E-A1FC-87D008EC8AA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CD5D14-80D5-4FD5-A282-0A143F9998C0}" type="datetimeFigureOut">
              <a:rPr lang="en-US" smtClean="0"/>
              <a:pPr/>
              <a:t>7/31/12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9995AA6-012C-475B-9CCF-66A08AFA5FAC}"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CCC1CE1-CFEA-4C77-84E0-21A3681B270D}"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193BE1E-6BAF-4427-B64B-647957D4763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BE2046D-5C05-4AA1-A221-13B92E280961}"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2F800AD-F0AB-4D3A-A0F4-E9A463690CF8}"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094AEC8-2622-4BA9-B67B-47DFDC6820EB}"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D0E53BB-F0D6-4D9E-A61F-35B53C2D5CCB}"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0615576-2A1F-4836-958E-4102838FB937}"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301C413-FAFA-436E-8EFC-976C55199541}"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7E1CBEE-819E-4A1B-AC7A-5C71773CA66D}" type="slidenum">
              <a:rPr lang="en-US">
                <a:solidFill>
                  <a:srgbClr val="000000"/>
                </a:solidFill>
              </a:rPr>
              <a:pPr/>
              <a:t>‹#›</a:t>
            </a:fld>
            <a:endParaRPr lang="en-US" dirty="0">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D5D14-80D5-4FD5-A282-0A143F9998C0}" type="datetimeFigureOut">
              <a:rPr lang="en-US" smtClean="0"/>
              <a:pPr/>
              <a:t>7/31/12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0FB1325-F870-4AEE-A64C-EF51CCFCBE8F}"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74CD495-D285-4E42-9BD0-CEE83D61DA72}"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67F7C673-BE82-4509-9BF6-049E65AA36F8}"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200BCE5-2C5B-4F9F-91A0-D375CFE7DF47}"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F229BCB-D363-44FD-8C28-8AD8128A8BC9}"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EA2E8AB-1FED-4545-9070-EAF3569A4D0B}"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84EFF8-6E8D-49D5-ACED-401AF9ADB35B}"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BA6C5E3-33A8-47A6-8F71-DEC4C7439EAA}"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2B656B7-7355-4EDF-B6FA-CA7CC9F8677B}" type="datetime1">
              <a:rPr lang="en-US">
                <a:solidFill>
                  <a:prstClr val="black">
                    <a:tint val="75000"/>
                  </a:prstClr>
                </a:solidFill>
              </a:rPr>
              <a:pPr>
                <a:defRPr/>
              </a:pPr>
              <a:t>7/31/12</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C12D0FA0-E5D3-4DD8-A620-0FEAAC2AB9A1}"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0131AB6-0EC5-4B01-AE63-E407EF8A0621}" type="datetime1">
              <a:rPr lang="en-US">
                <a:solidFill>
                  <a:prstClr val="black">
                    <a:tint val="75000"/>
                  </a:prstClr>
                </a:solidFill>
              </a:rPr>
              <a:pPr>
                <a:defRPr/>
              </a:pPr>
              <a:t>7/31/12</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DCB6443D-FCE1-42EA-95A1-90E6FB670859}"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67914F-8014-4A4D-8CA1-42FA0061DF3D}" type="datetime1">
              <a:rPr lang="en-US">
                <a:solidFill>
                  <a:prstClr val="black">
                    <a:tint val="75000"/>
                  </a:prstClr>
                </a:solidFill>
              </a:rPr>
              <a:pPr>
                <a:defRPr/>
              </a:pPr>
              <a:t>7/31/12</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5463781-B056-4D75-A4C6-5B1B77EE9548}"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F6CCCAC-DC5E-4382-B17D-5C284C5101FF}"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94FC512-8298-44A0-8B33-8FBC17A885FF}"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4D1D83D-E499-4D2B-861B-ABCFAE51BC07}" type="datetime1">
              <a:rPr lang="en-US">
                <a:solidFill>
                  <a:prstClr val="black">
                    <a:tint val="75000"/>
                  </a:prstClr>
                </a:solidFill>
              </a:rPr>
              <a:pPr>
                <a:defRPr/>
              </a:pPr>
              <a:t>7/31/12</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7EE89BF-6EE0-4993-9182-E03868097D15}"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FC13C8-E102-42E8-9450-1D90F8DD8169}"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670D56-440A-436A-8309-8EAEF0320F70}"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1BDD56-2D14-451F-A504-49D3EED45A05}"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372D458-F753-4409-96C3-E8F6523CCA16}" type="slidenum">
              <a:rPr lang="en-US">
                <a:solidFill>
                  <a:prstClr val="black">
                    <a:tint val="75000"/>
                  </a:prstClr>
                </a:solidFill>
              </a:rPr>
              <a:pPr>
                <a:defRPr/>
              </a:pPr>
              <a:t>‹#›</a:t>
            </a:fld>
            <a:endParaRPr lang="en-US" dirty="0">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CD5D14-80D5-4FD5-A282-0A143F9998C0}" type="datetimeFigureOut">
              <a:rPr lang="en-US" smtClean="0"/>
              <a:pPr/>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33D4CA-F676-4789-8172-BDBFFB305A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1.wmf"/><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theme" Target="../theme/theme4.xml"/><Relationship Id="rId14" Type="http://schemas.openxmlformats.org/officeDocument/2006/relationships/image" Target="../media/image2.png"/><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8.xml"/><Relationship Id="rId12" Type="http://schemas.openxmlformats.org/officeDocument/2006/relationships/theme" Target="../theme/theme5.xml"/><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9.xml"/><Relationship Id="rId12" Type="http://schemas.openxmlformats.org/officeDocument/2006/relationships/theme" Target="../theme/theme6.xml"/><Relationship Id="rId1" Type="http://schemas.openxmlformats.org/officeDocument/2006/relationships/slideLayout" Target="../slideLayouts/slideLayout59.xml"/><Relationship Id="rId2" Type="http://schemas.openxmlformats.org/officeDocument/2006/relationships/slideLayout" Target="../slideLayouts/slideLayout60.xml"/><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0.xml"/><Relationship Id="rId12" Type="http://schemas.openxmlformats.org/officeDocument/2006/relationships/theme" Target="../theme/theme7.xml"/><Relationship Id="rId1" Type="http://schemas.openxmlformats.org/officeDocument/2006/relationships/slideLayout" Target="../slideLayouts/slideLayout70.xml"/><Relationship Id="rId2" Type="http://schemas.openxmlformats.org/officeDocument/2006/relationships/slideLayout" Target="../slideLayouts/slideLayout71.xml"/><Relationship Id="rId3" Type="http://schemas.openxmlformats.org/officeDocument/2006/relationships/slideLayout" Target="../slideLayouts/slideLayout72.xml"/><Relationship Id="rId4" Type="http://schemas.openxmlformats.org/officeDocument/2006/relationships/slideLayout" Target="../slideLayouts/slideLayout73.xml"/><Relationship Id="rId5" Type="http://schemas.openxmlformats.org/officeDocument/2006/relationships/slideLayout" Target="../slideLayouts/slideLayout74.xml"/><Relationship Id="rId6" Type="http://schemas.openxmlformats.org/officeDocument/2006/relationships/slideLayout" Target="../slideLayouts/slideLayout75.xml"/><Relationship Id="rId7" Type="http://schemas.openxmlformats.org/officeDocument/2006/relationships/slideLayout" Target="../slideLayouts/slideLayout76.xml"/><Relationship Id="rId8" Type="http://schemas.openxmlformats.org/officeDocument/2006/relationships/slideLayout" Target="../slideLayouts/slideLayout77.xml"/><Relationship Id="rId9" Type="http://schemas.openxmlformats.org/officeDocument/2006/relationships/slideLayout" Target="../slideLayouts/slideLayout78.xml"/><Relationship Id="rId10"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CD5D14-80D5-4FD5-A282-0A143F9998C0}" type="datetimeFigureOut">
              <a:rPr lang="en-US" smtClean="0"/>
              <a:pPr/>
              <a:t>7/31/12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3D4CA-F676-4789-8172-BDBFFB305A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243013"/>
            <a:ext cx="8686800" cy="6683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819400"/>
            <a:ext cx="5715000" cy="2570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p:cNvPicPr>
            <a:picLocks noChangeAspect="1" noChangeArrowheads="1"/>
          </p:cNvPicPr>
          <p:nvPr userDrawn="1"/>
        </p:nvPicPr>
        <p:blipFill>
          <a:blip r:embed="rId15" cstate="print"/>
          <a:srcRect/>
          <a:stretch>
            <a:fillRect/>
          </a:stretch>
        </p:blipFill>
        <p:spPr bwMode="auto">
          <a:xfrm>
            <a:off x="0" y="0"/>
            <a:ext cx="9144000" cy="841375"/>
          </a:xfrm>
          <a:prstGeom prst="rect">
            <a:avLst/>
          </a:prstGeom>
          <a:noFill/>
          <a:ln w="9525">
            <a:noFill/>
            <a:miter lim="800000"/>
            <a:headEnd/>
            <a:tailEnd/>
          </a:ln>
          <a:effectLst/>
        </p:spPr>
      </p:pic>
      <p:sp>
        <p:nvSpPr>
          <p:cNvPr id="1029" name="Text Box 5"/>
          <p:cNvSpPr txBox="1">
            <a:spLocks noChangeArrowheads="1"/>
          </p:cNvSpPr>
          <p:nvPr userDrawn="1"/>
        </p:nvSpPr>
        <p:spPr bwMode="auto">
          <a:xfrm>
            <a:off x="0" y="762000"/>
            <a:ext cx="4953000" cy="366713"/>
          </a:xfrm>
          <a:prstGeom prst="rect">
            <a:avLst/>
          </a:prstGeom>
          <a:noFill/>
          <a:ln w="9525">
            <a:noFill/>
            <a:miter lim="800000"/>
            <a:headEnd/>
            <a:tailEnd/>
          </a:ln>
          <a:effectLst/>
        </p:spPr>
        <p:txBody>
          <a:bodyPr>
            <a:spAutoFit/>
          </a:bodyPr>
          <a:lstStyle/>
          <a:p>
            <a:pPr fontAlgn="base">
              <a:spcBef>
                <a:spcPct val="50000"/>
              </a:spcBef>
              <a:spcAft>
                <a:spcPct val="0"/>
              </a:spcAft>
            </a:pPr>
            <a:r>
              <a:rPr lang="en-US" b="1">
                <a:solidFill>
                  <a:srgbClr val="99CC00"/>
                </a:solidFill>
                <a:latin typeface="L Frutiger Light" charset="0"/>
              </a:rPr>
              <a:t>Graduate School of Education</a:t>
            </a:r>
          </a:p>
        </p:txBody>
      </p:sp>
      <p:sp>
        <p:nvSpPr>
          <p:cNvPr id="1030" name="Text Box 6"/>
          <p:cNvSpPr txBox="1">
            <a:spLocks noChangeArrowheads="1"/>
          </p:cNvSpPr>
          <p:nvPr userDrawn="1"/>
        </p:nvSpPr>
        <p:spPr bwMode="auto">
          <a:xfrm>
            <a:off x="4953000" y="762000"/>
            <a:ext cx="4419600" cy="854075"/>
          </a:xfrm>
          <a:prstGeom prst="rect">
            <a:avLst/>
          </a:prstGeom>
          <a:noFill/>
          <a:ln w="9525">
            <a:noFill/>
            <a:miter lim="800000"/>
            <a:headEnd/>
            <a:tailEnd/>
          </a:ln>
          <a:effectLst/>
        </p:spPr>
        <p:txBody>
          <a:bodyPr>
            <a:spAutoFit/>
          </a:bodyPr>
          <a:lstStyle/>
          <a:p>
            <a:pPr fontAlgn="base">
              <a:spcBef>
                <a:spcPct val="50000"/>
              </a:spcBef>
              <a:spcAft>
                <a:spcPct val="0"/>
              </a:spcAft>
            </a:pPr>
            <a:r>
              <a:rPr lang="en-US" sz="2000">
                <a:solidFill>
                  <a:srgbClr val="99CC00"/>
                </a:solidFill>
              </a:rPr>
              <a:t>Leading, Learning, Life Changing</a:t>
            </a:r>
          </a:p>
          <a:p>
            <a:pPr fontAlgn="base">
              <a:spcBef>
                <a:spcPct val="50000"/>
              </a:spcBef>
              <a:spcAft>
                <a:spcPct val="0"/>
              </a:spcAft>
            </a:pPr>
            <a:endParaRPr lang="en-US" sz="2000">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p:zoom/>
  </p:transition>
  <p:txStyles>
    <p:titleStyle>
      <a:lvl1pPr algn="l" rtl="0" fontAlgn="base">
        <a:lnSpc>
          <a:spcPct val="90000"/>
        </a:lnSpc>
        <a:spcBef>
          <a:spcPct val="0"/>
        </a:spcBef>
        <a:spcAft>
          <a:spcPct val="0"/>
        </a:spcAft>
        <a:defRPr sz="4200" b="1">
          <a:solidFill>
            <a:srgbClr val="006600"/>
          </a:solidFill>
          <a:latin typeface="+mj-lt"/>
          <a:ea typeface="+mj-ea"/>
          <a:cs typeface="+mj-cs"/>
        </a:defRPr>
      </a:lvl1pPr>
      <a:lvl2pPr algn="l" rtl="0" fontAlgn="base">
        <a:lnSpc>
          <a:spcPct val="90000"/>
        </a:lnSpc>
        <a:spcBef>
          <a:spcPct val="0"/>
        </a:spcBef>
        <a:spcAft>
          <a:spcPct val="0"/>
        </a:spcAft>
        <a:defRPr sz="4200" b="1">
          <a:solidFill>
            <a:srgbClr val="006600"/>
          </a:solidFill>
          <a:latin typeface="Arial" pitchFamily="34" charset="0"/>
        </a:defRPr>
      </a:lvl2pPr>
      <a:lvl3pPr algn="l" rtl="0" fontAlgn="base">
        <a:lnSpc>
          <a:spcPct val="90000"/>
        </a:lnSpc>
        <a:spcBef>
          <a:spcPct val="0"/>
        </a:spcBef>
        <a:spcAft>
          <a:spcPct val="0"/>
        </a:spcAft>
        <a:defRPr sz="4200" b="1">
          <a:solidFill>
            <a:srgbClr val="006600"/>
          </a:solidFill>
          <a:latin typeface="Arial" pitchFamily="34" charset="0"/>
        </a:defRPr>
      </a:lvl3pPr>
      <a:lvl4pPr algn="l" rtl="0" fontAlgn="base">
        <a:lnSpc>
          <a:spcPct val="90000"/>
        </a:lnSpc>
        <a:spcBef>
          <a:spcPct val="0"/>
        </a:spcBef>
        <a:spcAft>
          <a:spcPct val="0"/>
        </a:spcAft>
        <a:defRPr sz="4200" b="1">
          <a:solidFill>
            <a:srgbClr val="006600"/>
          </a:solidFill>
          <a:latin typeface="Arial" pitchFamily="34" charset="0"/>
        </a:defRPr>
      </a:lvl4pPr>
      <a:lvl5pPr algn="l" rtl="0" fontAlgn="base">
        <a:lnSpc>
          <a:spcPct val="90000"/>
        </a:lnSpc>
        <a:spcBef>
          <a:spcPct val="0"/>
        </a:spcBef>
        <a:spcAft>
          <a:spcPct val="0"/>
        </a:spcAft>
        <a:defRPr sz="4200" b="1">
          <a:solidFill>
            <a:srgbClr val="006600"/>
          </a:solidFill>
          <a:latin typeface="Arial" pitchFamily="34" charset="0"/>
        </a:defRPr>
      </a:lvl5pPr>
      <a:lvl6pPr marL="457200" algn="l" rtl="0" fontAlgn="base">
        <a:lnSpc>
          <a:spcPct val="90000"/>
        </a:lnSpc>
        <a:spcBef>
          <a:spcPct val="0"/>
        </a:spcBef>
        <a:spcAft>
          <a:spcPct val="0"/>
        </a:spcAft>
        <a:defRPr sz="4200" b="1">
          <a:solidFill>
            <a:srgbClr val="006600"/>
          </a:solidFill>
          <a:latin typeface="Arial" pitchFamily="34" charset="0"/>
        </a:defRPr>
      </a:lvl6pPr>
      <a:lvl7pPr marL="914400" algn="l" rtl="0" fontAlgn="base">
        <a:lnSpc>
          <a:spcPct val="90000"/>
        </a:lnSpc>
        <a:spcBef>
          <a:spcPct val="0"/>
        </a:spcBef>
        <a:spcAft>
          <a:spcPct val="0"/>
        </a:spcAft>
        <a:defRPr sz="4200" b="1">
          <a:solidFill>
            <a:srgbClr val="006600"/>
          </a:solidFill>
          <a:latin typeface="Arial" pitchFamily="34" charset="0"/>
        </a:defRPr>
      </a:lvl7pPr>
      <a:lvl8pPr marL="1371600" algn="l" rtl="0" fontAlgn="base">
        <a:lnSpc>
          <a:spcPct val="90000"/>
        </a:lnSpc>
        <a:spcBef>
          <a:spcPct val="0"/>
        </a:spcBef>
        <a:spcAft>
          <a:spcPct val="0"/>
        </a:spcAft>
        <a:defRPr sz="4200" b="1">
          <a:solidFill>
            <a:srgbClr val="006600"/>
          </a:solidFill>
          <a:latin typeface="Arial" pitchFamily="34" charset="0"/>
        </a:defRPr>
      </a:lvl8pPr>
      <a:lvl9pPr marL="1828800" algn="l" rtl="0" fontAlgn="base">
        <a:lnSpc>
          <a:spcPct val="90000"/>
        </a:lnSpc>
        <a:spcBef>
          <a:spcPct val="0"/>
        </a:spcBef>
        <a:spcAft>
          <a:spcPct val="0"/>
        </a:spcAft>
        <a:defRPr sz="4200" b="1">
          <a:solidFill>
            <a:srgbClr val="006600"/>
          </a:solidFill>
          <a:latin typeface="Arial" pitchFamily="34" charset="0"/>
        </a:defRPr>
      </a:lvl9pPr>
    </p:titleStyle>
    <p:bodyStyle>
      <a:lvl1pPr marL="342900" indent="-342900" algn="l" rtl="0" fontAlgn="base">
        <a:spcBef>
          <a:spcPct val="20000"/>
        </a:spcBef>
        <a:spcAft>
          <a:spcPct val="0"/>
        </a:spcAft>
        <a:defRPr sz="2800" b="1">
          <a:solidFill>
            <a:srgbClr val="006600"/>
          </a:solidFill>
          <a:latin typeface="+mn-lt"/>
          <a:ea typeface="+mn-ea"/>
          <a:cs typeface="+mn-cs"/>
        </a:defRPr>
      </a:lvl1pPr>
      <a:lvl2pPr marL="742950" indent="-285750" algn="l" rtl="0" fontAlgn="base">
        <a:spcBef>
          <a:spcPct val="20000"/>
        </a:spcBef>
        <a:spcAft>
          <a:spcPct val="0"/>
        </a:spcAft>
        <a:defRPr sz="2800" b="1">
          <a:solidFill>
            <a:srgbClr val="006600"/>
          </a:solidFill>
          <a:latin typeface="+mn-lt"/>
        </a:defRPr>
      </a:lvl2pPr>
      <a:lvl3pPr marL="1085850" indent="-228600" algn="l" rtl="0" fontAlgn="base">
        <a:spcBef>
          <a:spcPct val="20000"/>
        </a:spcBef>
        <a:spcAft>
          <a:spcPct val="0"/>
        </a:spcAft>
        <a:defRPr sz="2800" b="1">
          <a:solidFill>
            <a:srgbClr val="006600"/>
          </a:solidFill>
          <a:latin typeface="+mn-lt"/>
        </a:defRPr>
      </a:lvl3pPr>
      <a:lvl4pPr marL="1428750" indent="-228600" algn="l" rtl="0" fontAlgn="base">
        <a:spcBef>
          <a:spcPct val="20000"/>
        </a:spcBef>
        <a:spcAft>
          <a:spcPct val="0"/>
        </a:spcAft>
        <a:defRPr sz="2800" b="1">
          <a:solidFill>
            <a:srgbClr val="006600"/>
          </a:solidFill>
          <a:latin typeface="+mn-lt"/>
        </a:defRPr>
      </a:lvl4pPr>
      <a:lvl5pPr marL="1771650" indent="-228600" algn="l" rtl="0" fontAlgn="base">
        <a:spcBef>
          <a:spcPct val="20000"/>
        </a:spcBef>
        <a:spcAft>
          <a:spcPct val="0"/>
        </a:spcAft>
        <a:defRPr sz="2800" b="1">
          <a:solidFill>
            <a:srgbClr val="006600"/>
          </a:solidFill>
          <a:latin typeface="+mn-lt"/>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19099-A68B-4FC6-A834-E085073EA83C}" type="datetimeFigureOut">
              <a:rPr lang="en-US" smtClean="0">
                <a:solidFill>
                  <a:prstClr val="black">
                    <a:tint val="75000"/>
                  </a:prstClr>
                </a:solidFill>
              </a:rPr>
              <a:pPr/>
              <a:t>7/31/12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C72797-1572-4D34-85CB-D25075DB8BFF}"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1243013"/>
            <a:ext cx="8686800" cy="668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2819400"/>
            <a:ext cx="5715000" cy="2570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4"/>
          <p:cNvPicPr>
            <a:picLocks noChangeAspect="1" noChangeArrowheads="1"/>
          </p:cNvPicPr>
          <p:nvPr userDrawn="1"/>
        </p:nvPicPr>
        <p:blipFill>
          <a:blip r:embed="rId14" cstate="print"/>
          <a:srcRect/>
          <a:stretch>
            <a:fillRect/>
          </a:stretch>
        </p:blipFill>
        <p:spPr bwMode="auto">
          <a:xfrm>
            <a:off x="0" y="0"/>
            <a:ext cx="9144000" cy="841375"/>
          </a:xfrm>
          <a:prstGeom prst="rect">
            <a:avLst/>
          </a:prstGeom>
          <a:noFill/>
          <a:ln w="9525">
            <a:noFill/>
            <a:miter lim="800000"/>
            <a:headEnd/>
            <a:tailEnd/>
          </a:ln>
        </p:spPr>
      </p:pic>
      <p:sp>
        <p:nvSpPr>
          <p:cNvPr id="11269" name="Text Box 5"/>
          <p:cNvSpPr txBox="1">
            <a:spLocks noChangeArrowheads="1"/>
          </p:cNvSpPr>
          <p:nvPr userDrawn="1"/>
        </p:nvSpPr>
        <p:spPr bwMode="auto">
          <a:xfrm>
            <a:off x="0" y="762000"/>
            <a:ext cx="4953000" cy="36671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b="1">
                <a:solidFill>
                  <a:srgbClr val="99CC00"/>
                </a:solidFill>
                <a:latin typeface="L Frutiger Light" charset="0"/>
                <a:ea typeface="ＭＳ Ｐゴシック" pitchFamily="-111" charset="-128"/>
              </a:rPr>
              <a:t>Graduate School of Education</a:t>
            </a:r>
          </a:p>
        </p:txBody>
      </p:sp>
      <p:sp>
        <p:nvSpPr>
          <p:cNvPr id="11270" name="Text Box 6"/>
          <p:cNvSpPr txBox="1">
            <a:spLocks noChangeArrowheads="1"/>
          </p:cNvSpPr>
          <p:nvPr userDrawn="1"/>
        </p:nvSpPr>
        <p:spPr bwMode="auto">
          <a:xfrm>
            <a:off x="4953000" y="762000"/>
            <a:ext cx="4419600" cy="854075"/>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2000">
                <a:solidFill>
                  <a:srgbClr val="99CC00"/>
                </a:solidFill>
                <a:ea typeface="ＭＳ Ｐゴシック" pitchFamily="-111" charset="-128"/>
              </a:rPr>
              <a:t>Leading, Learning, Life Changing</a:t>
            </a:r>
          </a:p>
          <a:p>
            <a:pPr fontAlgn="base">
              <a:spcBef>
                <a:spcPct val="50000"/>
              </a:spcBef>
              <a:spcAft>
                <a:spcPct val="0"/>
              </a:spcAft>
              <a:defRPr/>
            </a:pPr>
            <a:endParaRPr lang="en-US" sz="2000">
              <a:solidFill>
                <a:srgbClr val="000000"/>
              </a:solidFill>
              <a:ea typeface="ＭＳ Ｐゴシック" pitchFamily="-111" charset="-128"/>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slow">
    <p:zoom/>
  </p:transition>
  <p:txStyles>
    <p:titleStyle>
      <a:lvl1pPr algn="l" rtl="0" eaLnBrk="0" fontAlgn="base" hangingPunct="0">
        <a:lnSpc>
          <a:spcPct val="90000"/>
        </a:lnSpc>
        <a:spcBef>
          <a:spcPct val="0"/>
        </a:spcBef>
        <a:spcAft>
          <a:spcPct val="0"/>
        </a:spcAft>
        <a:defRPr sz="4200" b="1">
          <a:solidFill>
            <a:srgbClr val="006600"/>
          </a:solidFill>
          <a:latin typeface="+mj-lt"/>
          <a:ea typeface="ＭＳ Ｐゴシック" pitchFamily="-111" charset="-128"/>
          <a:cs typeface="ＭＳ Ｐゴシック" pitchFamily="-111" charset="-128"/>
        </a:defRPr>
      </a:lvl1pPr>
      <a:lvl2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2pPr>
      <a:lvl3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3pPr>
      <a:lvl4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4pPr>
      <a:lvl5pPr algn="l" rtl="0" eaLnBrk="0" fontAlgn="base" hangingPunct="0">
        <a:lnSpc>
          <a:spcPct val="90000"/>
        </a:lnSpc>
        <a:spcBef>
          <a:spcPct val="0"/>
        </a:spcBef>
        <a:spcAft>
          <a:spcPct val="0"/>
        </a:spcAft>
        <a:defRPr sz="4200" b="1">
          <a:solidFill>
            <a:srgbClr val="006600"/>
          </a:solidFill>
          <a:latin typeface="Arial" charset="0"/>
          <a:ea typeface="ＭＳ Ｐゴシック" pitchFamily="-111" charset="-128"/>
          <a:cs typeface="ＭＳ Ｐゴシック" pitchFamily="-111" charset="-128"/>
        </a:defRPr>
      </a:lvl5pPr>
      <a:lvl6pPr marL="457200" algn="l" rtl="0" fontAlgn="base">
        <a:lnSpc>
          <a:spcPct val="90000"/>
        </a:lnSpc>
        <a:spcBef>
          <a:spcPct val="0"/>
        </a:spcBef>
        <a:spcAft>
          <a:spcPct val="0"/>
        </a:spcAft>
        <a:defRPr sz="4200" b="1">
          <a:solidFill>
            <a:srgbClr val="006600"/>
          </a:solidFill>
          <a:latin typeface="Arial" charset="0"/>
        </a:defRPr>
      </a:lvl6pPr>
      <a:lvl7pPr marL="914400" algn="l" rtl="0" fontAlgn="base">
        <a:lnSpc>
          <a:spcPct val="90000"/>
        </a:lnSpc>
        <a:spcBef>
          <a:spcPct val="0"/>
        </a:spcBef>
        <a:spcAft>
          <a:spcPct val="0"/>
        </a:spcAft>
        <a:defRPr sz="4200" b="1">
          <a:solidFill>
            <a:srgbClr val="006600"/>
          </a:solidFill>
          <a:latin typeface="Arial" charset="0"/>
        </a:defRPr>
      </a:lvl7pPr>
      <a:lvl8pPr marL="1371600" algn="l" rtl="0" fontAlgn="base">
        <a:lnSpc>
          <a:spcPct val="90000"/>
        </a:lnSpc>
        <a:spcBef>
          <a:spcPct val="0"/>
        </a:spcBef>
        <a:spcAft>
          <a:spcPct val="0"/>
        </a:spcAft>
        <a:defRPr sz="4200" b="1">
          <a:solidFill>
            <a:srgbClr val="006600"/>
          </a:solidFill>
          <a:latin typeface="Arial" charset="0"/>
        </a:defRPr>
      </a:lvl8pPr>
      <a:lvl9pPr marL="1828800" algn="l" rtl="0" fontAlgn="base">
        <a:lnSpc>
          <a:spcPct val="90000"/>
        </a:lnSpc>
        <a:spcBef>
          <a:spcPct val="0"/>
        </a:spcBef>
        <a:spcAft>
          <a:spcPct val="0"/>
        </a:spcAft>
        <a:defRPr sz="4200" b="1">
          <a:solidFill>
            <a:srgbClr val="006600"/>
          </a:solidFill>
          <a:latin typeface="Arial" charset="0"/>
        </a:defRPr>
      </a:lvl9pPr>
    </p:titleStyle>
    <p:bodyStyle>
      <a:lvl1pPr marL="342900" indent="-342900" algn="l" rtl="0" eaLnBrk="0" fontAlgn="base" hangingPunct="0">
        <a:spcBef>
          <a:spcPct val="20000"/>
        </a:spcBef>
        <a:spcAft>
          <a:spcPct val="0"/>
        </a:spcAft>
        <a:defRPr sz="2800" b="1">
          <a:solidFill>
            <a:srgbClr val="006600"/>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defRPr sz="2800" b="1">
          <a:solidFill>
            <a:srgbClr val="006600"/>
          </a:solidFill>
          <a:latin typeface="+mn-lt"/>
          <a:ea typeface="ＭＳ Ｐゴシック" charset="-128"/>
        </a:defRPr>
      </a:lvl2pPr>
      <a:lvl3pPr marL="1085850" indent="-228600" algn="l" rtl="0" eaLnBrk="0" fontAlgn="base" hangingPunct="0">
        <a:spcBef>
          <a:spcPct val="20000"/>
        </a:spcBef>
        <a:spcAft>
          <a:spcPct val="0"/>
        </a:spcAft>
        <a:defRPr sz="2800" b="1">
          <a:solidFill>
            <a:srgbClr val="006600"/>
          </a:solidFill>
          <a:latin typeface="+mn-lt"/>
          <a:ea typeface="ＭＳ Ｐゴシック" charset="-128"/>
        </a:defRPr>
      </a:lvl3pPr>
      <a:lvl4pPr marL="1428750" indent="-228600" algn="l" rtl="0" eaLnBrk="0" fontAlgn="base" hangingPunct="0">
        <a:spcBef>
          <a:spcPct val="20000"/>
        </a:spcBef>
        <a:spcAft>
          <a:spcPct val="0"/>
        </a:spcAft>
        <a:defRPr sz="2800" b="1">
          <a:solidFill>
            <a:srgbClr val="006600"/>
          </a:solidFill>
          <a:latin typeface="+mn-lt"/>
          <a:ea typeface="ＭＳ Ｐゴシック" charset="-128"/>
        </a:defRPr>
      </a:lvl4pPr>
      <a:lvl5pPr marL="1771650" indent="-228600" algn="l" rtl="0" eaLnBrk="0" fontAlgn="base" hangingPunct="0">
        <a:spcBef>
          <a:spcPct val="20000"/>
        </a:spcBef>
        <a:spcAft>
          <a:spcPct val="0"/>
        </a:spcAft>
        <a:defRPr sz="2800" b="1">
          <a:solidFill>
            <a:srgbClr val="006600"/>
          </a:solidFill>
          <a:latin typeface="+mn-lt"/>
          <a:ea typeface="ＭＳ Ｐゴシック" charset="-128"/>
        </a:defRPr>
      </a:lvl5pPr>
      <a:lvl6pPr marL="2228850" indent="-228600" algn="l" rtl="0" fontAlgn="base">
        <a:spcBef>
          <a:spcPct val="20000"/>
        </a:spcBef>
        <a:spcAft>
          <a:spcPct val="0"/>
        </a:spcAft>
        <a:defRPr sz="2800" b="1">
          <a:solidFill>
            <a:srgbClr val="006600"/>
          </a:solidFill>
          <a:latin typeface="+mn-lt"/>
        </a:defRPr>
      </a:lvl6pPr>
      <a:lvl7pPr marL="2686050" indent="-228600" algn="l" rtl="0" fontAlgn="base">
        <a:spcBef>
          <a:spcPct val="20000"/>
        </a:spcBef>
        <a:spcAft>
          <a:spcPct val="0"/>
        </a:spcAft>
        <a:defRPr sz="2800" b="1">
          <a:solidFill>
            <a:srgbClr val="006600"/>
          </a:solidFill>
          <a:latin typeface="+mn-lt"/>
        </a:defRPr>
      </a:lvl7pPr>
      <a:lvl8pPr marL="3143250" indent="-228600" algn="l" rtl="0" fontAlgn="base">
        <a:spcBef>
          <a:spcPct val="20000"/>
        </a:spcBef>
        <a:spcAft>
          <a:spcPct val="0"/>
        </a:spcAft>
        <a:defRPr sz="2800" b="1">
          <a:solidFill>
            <a:srgbClr val="006600"/>
          </a:solidFill>
          <a:latin typeface="+mn-lt"/>
        </a:defRPr>
      </a:lvl8pPr>
      <a:lvl9pPr marL="3600450" indent="-228600" algn="l" rtl="0" fontAlgn="base">
        <a:spcBef>
          <a:spcPct val="20000"/>
        </a:spcBef>
        <a:spcAft>
          <a:spcPct val="0"/>
        </a:spcAft>
        <a:defRPr sz="2800" b="1">
          <a:solidFill>
            <a:srgbClr val="0066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128ABDD-EC31-4727-9DF1-87B4E17FDCA5}"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94A8200-497A-412D-A735-C3C41338E01D}" type="slidenum">
              <a:rPr lang="en-US">
                <a:solidFill>
                  <a:prstClr val="black">
                    <a:tint val="75000"/>
                  </a:prstClr>
                </a:solidFill>
              </a:rPr>
              <a:pPr>
                <a:def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75D615C-948C-4D38-B988-2063C5F7B9FC}" type="slidenum">
              <a:rPr lang="en-US">
                <a:solidFill>
                  <a:srgbClr val="000000"/>
                </a:solidFill>
              </a:rPr>
              <a:pPr fontAlgn="base">
                <a:spcBef>
                  <a:spcPct val="0"/>
                </a:spcBef>
                <a:spcAft>
                  <a:spcPct val="0"/>
                </a:spcAft>
              </a:pPr>
              <a:t>‹#›</a:t>
            </a:fld>
            <a:endParaRPr lang="en-US"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128ABDD-EC31-4727-9DF1-87B4E17FDCA5}" type="datetime1">
              <a:rPr lang="en-US">
                <a:solidFill>
                  <a:prstClr val="black">
                    <a:tint val="75000"/>
                  </a:prstClr>
                </a:solidFill>
              </a:rPr>
              <a:pPr>
                <a:defRPr/>
              </a:pPr>
              <a:t>7/31/12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94A8200-497A-412D-A735-C3C41338E01D}" type="slidenum">
              <a:rPr lang="en-US">
                <a:solidFill>
                  <a:prstClr val="black">
                    <a:tint val="75000"/>
                  </a:prstClr>
                </a:solidFill>
              </a:rPr>
              <a:pPr>
                <a:def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Arial" pitchFamily="34" charset="0"/>
        </a:defRPr>
      </a:lvl6pPr>
      <a:lvl7pPr marL="914400" algn="ctr" rtl="0" fontAlgn="base">
        <a:spcBef>
          <a:spcPct val="0"/>
        </a:spcBef>
        <a:spcAft>
          <a:spcPct val="0"/>
        </a:spcAft>
        <a:defRPr sz="4400">
          <a:solidFill>
            <a:schemeClr val="tx1"/>
          </a:solidFill>
          <a:latin typeface="Arial" pitchFamily="34" charset="0"/>
        </a:defRPr>
      </a:lvl7pPr>
      <a:lvl8pPr marL="1371600" algn="ctr" rtl="0" fontAlgn="base">
        <a:spcBef>
          <a:spcPct val="0"/>
        </a:spcBef>
        <a:spcAft>
          <a:spcPct val="0"/>
        </a:spcAft>
        <a:defRPr sz="4400">
          <a:solidFill>
            <a:schemeClr val="tx1"/>
          </a:solidFill>
          <a:latin typeface="Arial" pitchFamily="34" charset="0"/>
        </a:defRPr>
      </a:lvl8pPr>
      <a:lvl9pPr marL="1828800" algn="ctr" rtl="0" fontAlgn="base">
        <a:spcBef>
          <a:spcPct val="0"/>
        </a:spcBef>
        <a:spcAft>
          <a:spcPct val="0"/>
        </a:spcAft>
        <a:defRPr sz="4400">
          <a:solidFill>
            <a:schemeClr val="tx1"/>
          </a:solidFill>
          <a:latin typeface="Arial"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ode.state.or.us/search/page/?id=3475"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1.xml"/><Relationship Id="rId2"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913387"/>
            <a:ext cx="7772400" cy="1837426"/>
          </a:xfrm>
        </p:spPr>
        <p:txBody>
          <a:bodyPr/>
          <a:lstStyle/>
          <a:p>
            <a:pPr algn="ctr" eaLnBrk="1" hangingPunct="1"/>
            <a:r>
              <a:rPr lang="en-US" dirty="0" smtClean="0"/>
              <a:t>Emerging Trends in K-12 Education in Oregon and the U.S.</a:t>
            </a:r>
          </a:p>
        </p:txBody>
      </p:sp>
      <p:sp>
        <p:nvSpPr>
          <p:cNvPr id="3075" name="Rectangle 3"/>
          <p:cNvSpPr>
            <a:spLocks noGrp="1" noChangeArrowheads="1"/>
          </p:cNvSpPr>
          <p:nvPr>
            <p:ph type="subTitle" idx="1"/>
          </p:nvPr>
        </p:nvSpPr>
        <p:spPr>
          <a:xfrm>
            <a:off x="1371600" y="3886200"/>
            <a:ext cx="6400800" cy="1544638"/>
          </a:xfrm>
        </p:spPr>
        <p:txBody>
          <a:bodyPr/>
          <a:lstStyle/>
          <a:p>
            <a:pPr eaLnBrk="1" hangingPunct="1"/>
            <a:r>
              <a:rPr lang="en-US" smtClean="0"/>
              <a:t>Patrick Burk, PH.D.</a:t>
            </a:r>
          </a:p>
          <a:p>
            <a:pPr eaLnBrk="1" hangingPunct="1"/>
            <a:r>
              <a:rPr lang="en-US" smtClean="0"/>
              <a:t>Educational Leadership and Policy</a:t>
            </a:r>
          </a:p>
          <a:p>
            <a:pPr eaLnBrk="1" hangingPunct="1"/>
            <a:endParaRPr lang="en-US" smtClean="0"/>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1314069"/>
            <a:ext cx="9144000" cy="590931"/>
          </a:xfrm>
        </p:spPr>
        <p:txBody>
          <a:bodyPr/>
          <a:lstStyle/>
          <a:p>
            <a:pPr algn="ctr"/>
            <a:r>
              <a:rPr lang="en-US" dirty="0"/>
              <a:t>Jurisdiction and Authority</a:t>
            </a:r>
          </a:p>
        </p:txBody>
      </p:sp>
      <p:sp>
        <p:nvSpPr>
          <p:cNvPr id="7171" name="Rectangle 3"/>
          <p:cNvSpPr>
            <a:spLocks noGrp="1" noChangeArrowheads="1"/>
          </p:cNvSpPr>
          <p:nvPr>
            <p:ph type="body" idx="4294967295"/>
          </p:nvPr>
        </p:nvSpPr>
        <p:spPr>
          <a:xfrm>
            <a:off x="533400" y="2174385"/>
            <a:ext cx="8229600" cy="4607415"/>
          </a:xfrm>
        </p:spPr>
        <p:txBody>
          <a:bodyPr/>
          <a:lstStyle/>
          <a:p>
            <a:pPr>
              <a:lnSpc>
                <a:spcPct val="90000"/>
              </a:lnSpc>
              <a:buFont typeface="Arial" pitchFamily="34" charset="0"/>
              <a:buChar char="•"/>
            </a:pPr>
            <a:r>
              <a:rPr lang="en-US" sz="2400" b="1" dirty="0"/>
              <a:t>Federal Jurisdiction:  What role does the federal government play?</a:t>
            </a:r>
          </a:p>
          <a:p>
            <a:pPr>
              <a:lnSpc>
                <a:spcPct val="90000"/>
              </a:lnSpc>
              <a:buFont typeface="Arial" pitchFamily="34" charset="0"/>
              <a:buChar char="•"/>
            </a:pPr>
            <a:r>
              <a:rPr lang="en-US" sz="2400" dirty="0"/>
              <a:t> </a:t>
            </a:r>
            <a:r>
              <a:rPr lang="en-US" sz="2400" b="1" dirty="0"/>
              <a:t>General Welfare clause:</a:t>
            </a:r>
          </a:p>
          <a:p>
            <a:pPr lvl="1">
              <a:lnSpc>
                <a:spcPct val="90000"/>
              </a:lnSpc>
              <a:buFont typeface="Arial" pitchFamily="34" charset="0"/>
              <a:buChar char="•"/>
            </a:pPr>
            <a:r>
              <a:rPr lang="en-US" sz="2000" b="1" dirty="0"/>
              <a:t>Support for research and financial support for certain instructional programs</a:t>
            </a:r>
          </a:p>
          <a:p>
            <a:pPr lvl="1">
              <a:lnSpc>
                <a:spcPct val="90000"/>
              </a:lnSpc>
              <a:buFont typeface="Arial" pitchFamily="34" charset="0"/>
              <a:buChar char="•"/>
            </a:pPr>
            <a:r>
              <a:rPr lang="en-US" sz="2000" b="1" dirty="0"/>
              <a:t>Instruction</a:t>
            </a:r>
          </a:p>
          <a:p>
            <a:pPr lvl="2">
              <a:lnSpc>
                <a:spcPct val="90000"/>
              </a:lnSpc>
              <a:buFont typeface="Arial" pitchFamily="34" charset="0"/>
              <a:buChar char="•"/>
            </a:pPr>
            <a:r>
              <a:rPr lang="en-US" sz="1800" b="1" dirty="0"/>
              <a:t>Science, math, reading, special education, vocational and career education, bilingual programs</a:t>
            </a:r>
          </a:p>
          <a:p>
            <a:pPr lvl="1">
              <a:lnSpc>
                <a:spcPct val="90000"/>
              </a:lnSpc>
              <a:buFont typeface="Arial" pitchFamily="34" charset="0"/>
              <a:buChar char="•"/>
            </a:pPr>
            <a:r>
              <a:rPr lang="en-US" sz="2000" b="1" dirty="0"/>
              <a:t>School lunch</a:t>
            </a:r>
          </a:p>
          <a:p>
            <a:pPr lvl="1">
              <a:lnSpc>
                <a:spcPct val="90000"/>
              </a:lnSpc>
              <a:buFont typeface="Arial" pitchFamily="34" charset="0"/>
              <a:buChar char="•"/>
            </a:pPr>
            <a:r>
              <a:rPr lang="en-US" sz="2000" b="1" dirty="0"/>
              <a:t>Certain types of student categories</a:t>
            </a:r>
          </a:p>
          <a:p>
            <a:pPr lvl="2">
              <a:lnSpc>
                <a:spcPct val="90000"/>
              </a:lnSpc>
              <a:buFont typeface="Arial" pitchFamily="34" charset="0"/>
              <a:buChar char="•"/>
            </a:pPr>
            <a:r>
              <a:rPr lang="en-US" sz="1800" b="1" dirty="0"/>
              <a:t>Poverty, Native American, Migrants, Disabilities</a:t>
            </a:r>
          </a:p>
          <a:p>
            <a:pPr lvl="1">
              <a:lnSpc>
                <a:spcPct val="90000"/>
              </a:lnSpc>
              <a:buFont typeface="Arial" pitchFamily="34" charset="0"/>
              <a:buChar char="•"/>
            </a:pPr>
            <a:r>
              <a:rPr lang="en-US" sz="2000" b="1" dirty="0"/>
              <a:t>Health and Safety:  1980 Asbestos School Hazard Detection and Control Act; 1988 Indoor Radon Abatement Act.</a:t>
            </a:r>
          </a:p>
          <a:p>
            <a:pPr lvl="1">
              <a:lnSpc>
                <a:spcPct val="90000"/>
              </a:lnSpc>
            </a:pPr>
            <a:endParaRPr lang="en-US" sz="2000" b="1" dirty="0"/>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0" y="1237869"/>
            <a:ext cx="9144000" cy="590931"/>
          </a:xfrm>
        </p:spPr>
        <p:txBody>
          <a:bodyPr/>
          <a:lstStyle/>
          <a:p>
            <a:pPr algn="ctr"/>
            <a:r>
              <a:rPr lang="en-US" dirty="0"/>
              <a:t>Jurisdiction and Authority</a:t>
            </a:r>
          </a:p>
        </p:txBody>
      </p:sp>
      <p:sp>
        <p:nvSpPr>
          <p:cNvPr id="8195" name="Rectangle 3"/>
          <p:cNvSpPr>
            <a:spLocks noGrp="1" noChangeArrowheads="1"/>
          </p:cNvSpPr>
          <p:nvPr>
            <p:ph type="body" idx="4294967295"/>
          </p:nvPr>
        </p:nvSpPr>
        <p:spPr>
          <a:xfrm>
            <a:off x="381000" y="2171307"/>
            <a:ext cx="8229600" cy="4856714"/>
          </a:xfrm>
        </p:spPr>
        <p:txBody>
          <a:bodyPr/>
          <a:lstStyle/>
          <a:p>
            <a:pPr>
              <a:lnSpc>
                <a:spcPct val="80000"/>
              </a:lnSpc>
              <a:buFont typeface="Arial" pitchFamily="34" charset="0"/>
              <a:buChar char="•"/>
            </a:pPr>
            <a:r>
              <a:rPr lang="en-US" sz="2400" b="1" dirty="0"/>
              <a:t>Federal Protections: What does the federal government protect?</a:t>
            </a:r>
          </a:p>
          <a:p>
            <a:pPr lvl="1">
              <a:lnSpc>
                <a:spcPct val="80000"/>
              </a:lnSpc>
              <a:buFont typeface="Arial" pitchFamily="34" charset="0"/>
              <a:buChar char="•"/>
            </a:pPr>
            <a:r>
              <a:rPr lang="en-US" sz="2400" b="1" dirty="0"/>
              <a:t>First Amendment: Free Speech</a:t>
            </a:r>
          </a:p>
          <a:p>
            <a:pPr lvl="1">
              <a:lnSpc>
                <a:spcPct val="80000"/>
              </a:lnSpc>
              <a:buFont typeface="Arial" pitchFamily="34" charset="0"/>
              <a:buChar char="•"/>
            </a:pPr>
            <a:r>
              <a:rPr lang="en-US" sz="2400" b="1" dirty="0"/>
              <a:t>Fourth Amendment: Illegal Search and Seizure</a:t>
            </a:r>
          </a:p>
          <a:p>
            <a:pPr lvl="1">
              <a:lnSpc>
                <a:spcPct val="80000"/>
              </a:lnSpc>
              <a:buFont typeface="Arial" pitchFamily="34" charset="0"/>
              <a:buChar char="•"/>
            </a:pPr>
            <a:r>
              <a:rPr lang="en-US" sz="2400" b="1" dirty="0"/>
              <a:t>Fourteenth Amendment: Equal protection and Due Process</a:t>
            </a:r>
          </a:p>
          <a:p>
            <a:pPr lvl="2">
              <a:lnSpc>
                <a:spcPct val="80000"/>
              </a:lnSpc>
              <a:buFont typeface="Arial" pitchFamily="34" charset="0"/>
              <a:buChar char="•"/>
            </a:pPr>
            <a:r>
              <a:rPr lang="en-US" sz="2000" b="1" dirty="0"/>
              <a:t>Procedural Due Process: minimal </a:t>
            </a:r>
            <a:r>
              <a:rPr lang="en-US" sz="2000" b="1" dirty="0" smtClean="0"/>
              <a:t>procedures</a:t>
            </a:r>
            <a:endParaRPr lang="en-US" sz="2000" b="1" dirty="0"/>
          </a:p>
          <a:p>
            <a:pPr lvl="2">
              <a:lnSpc>
                <a:spcPct val="80000"/>
              </a:lnSpc>
              <a:buFont typeface="Arial" pitchFamily="34" charset="0"/>
              <a:buChar char="•"/>
            </a:pPr>
            <a:r>
              <a:rPr lang="en-US" sz="2000" b="1" dirty="0"/>
              <a:t>Substantive Due Process: valid objectives-protect against </a:t>
            </a:r>
            <a:r>
              <a:rPr lang="en-US" sz="2000" b="1" dirty="0" smtClean="0"/>
              <a:t>arbitrary </a:t>
            </a:r>
            <a:r>
              <a:rPr lang="en-US" sz="2000" b="1" dirty="0"/>
              <a:t>government action. </a:t>
            </a:r>
          </a:p>
          <a:p>
            <a:pPr lvl="2">
              <a:lnSpc>
                <a:spcPct val="80000"/>
              </a:lnSpc>
              <a:buFont typeface="Arial" pitchFamily="34" charset="0"/>
              <a:buChar char="•"/>
            </a:pPr>
            <a:r>
              <a:rPr lang="en-US" sz="2000" b="1" dirty="0"/>
              <a:t>Personal liberty protected against unwarranted interference</a:t>
            </a:r>
          </a:p>
          <a:p>
            <a:pPr>
              <a:lnSpc>
                <a:spcPct val="80000"/>
              </a:lnSpc>
              <a:buFont typeface="Arial" pitchFamily="34" charset="0"/>
              <a:buChar char="•"/>
            </a:pPr>
            <a:r>
              <a:rPr lang="en-US" sz="2400" b="1" dirty="0"/>
              <a:t>Federal Law: indirect support, not direct control</a:t>
            </a:r>
          </a:p>
          <a:p>
            <a:pPr lvl="1">
              <a:lnSpc>
                <a:spcPct val="80000"/>
              </a:lnSpc>
              <a:buFont typeface="Arial" pitchFamily="34" charset="0"/>
              <a:buChar char="•"/>
            </a:pPr>
            <a:r>
              <a:rPr lang="en-US" sz="2000" b="1" dirty="0"/>
              <a:t>ESEA, IDEA, Bilingual Education  1965</a:t>
            </a:r>
          </a:p>
          <a:p>
            <a:pPr lvl="1">
              <a:lnSpc>
                <a:spcPct val="80000"/>
              </a:lnSpc>
              <a:buFont typeface="Arial" pitchFamily="34" charset="0"/>
              <a:buChar char="•"/>
            </a:pPr>
            <a:r>
              <a:rPr lang="en-US" sz="2000" b="1" dirty="0" smtClean="0"/>
              <a:t>Evolution </a:t>
            </a:r>
            <a:r>
              <a:rPr lang="en-US" sz="2000" b="1" dirty="0"/>
              <a:t>of federal involvement</a:t>
            </a:r>
          </a:p>
          <a:p>
            <a:pPr>
              <a:lnSpc>
                <a:spcPct val="80000"/>
              </a:lnSpc>
            </a:pPr>
            <a:endParaRPr lang="en-US" sz="2400" b="1" dirty="0"/>
          </a:p>
        </p:txBody>
      </p:sp>
    </p:spTree>
  </p:cSld>
  <p:clrMapOvr>
    <a:masterClrMapping/>
  </p:clrMapOvr>
  <p:transition spd="slow">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1161669"/>
            <a:ext cx="9144000" cy="438531"/>
          </a:xfrm>
        </p:spPr>
        <p:txBody>
          <a:bodyPr/>
          <a:lstStyle/>
          <a:p>
            <a:pPr algn="ctr"/>
            <a:r>
              <a:rPr lang="en-US" dirty="0"/>
              <a:t>Jurisdiction and Authority</a:t>
            </a:r>
          </a:p>
        </p:txBody>
      </p:sp>
      <p:sp>
        <p:nvSpPr>
          <p:cNvPr id="9219" name="Rectangle 3"/>
          <p:cNvSpPr>
            <a:spLocks noGrp="1" noChangeArrowheads="1"/>
          </p:cNvSpPr>
          <p:nvPr>
            <p:ph type="body" idx="4294967295"/>
          </p:nvPr>
        </p:nvSpPr>
        <p:spPr>
          <a:xfrm>
            <a:off x="0" y="1600200"/>
            <a:ext cx="8991600" cy="5257800"/>
          </a:xfrm>
        </p:spPr>
        <p:txBody>
          <a:bodyPr/>
          <a:lstStyle/>
          <a:p>
            <a:pPr>
              <a:lnSpc>
                <a:spcPct val="90000"/>
              </a:lnSpc>
            </a:pPr>
            <a:r>
              <a:rPr lang="en-US" sz="2800" b="1" u="sng" dirty="0"/>
              <a:t>Civil Rights Protections</a:t>
            </a:r>
            <a:endParaRPr lang="en-US" sz="2800" u="sng" dirty="0"/>
          </a:p>
          <a:p>
            <a:pPr>
              <a:lnSpc>
                <a:spcPct val="90000"/>
              </a:lnSpc>
              <a:buFont typeface="Arial" pitchFamily="34" charset="0"/>
              <a:buChar char="•"/>
            </a:pPr>
            <a:r>
              <a:rPr lang="en-US" sz="2800" dirty="0"/>
              <a:t>Brown v. Board of Education 		1954</a:t>
            </a:r>
          </a:p>
          <a:p>
            <a:pPr>
              <a:lnSpc>
                <a:spcPct val="90000"/>
              </a:lnSpc>
              <a:buFont typeface="Arial" pitchFamily="34" charset="0"/>
              <a:buChar char="•"/>
            </a:pPr>
            <a:r>
              <a:rPr lang="en-US" sz="2800" dirty="0"/>
              <a:t>Voting Rights Act 				1964</a:t>
            </a:r>
          </a:p>
          <a:p>
            <a:pPr>
              <a:lnSpc>
                <a:spcPct val="90000"/>
              </a:lnSpc>
              <a:buFont typeface="Arial" pitchFamily="34" charset="0"/>
              <a:buChar char="•"/>
            </a:pPr>
            <a:r>
              <a:rPr lang="en-US" sz="2800" dirty="0"/>
              <a:t>Civil Rights Act   			</a:t>
            </a:r>
            <a:r>
              <a:rPr lang="en-US" sz="2800" dirty="0" smtClean="0"/>
              <a:t>	1964</a:t>
            </a:r>
            <a:endParaRPr lang="en-US" sz="2800" dirty="0"/>
          </a:p>
          <a:p>
            <a:pPr>
              <a:lnSpc>
                <a:spcPct val="90000"/>
              </a:lnSpc>
              <a:buFont typeface="Arial" pitchFamily="34" charset="0"/>
              <a:buChar char="•"/>
            </a:pPr>
            <a:r>
              <a:rPr lang="en-US" sz="2800" dirty="0"/>
              <a:t>Title IX 						1972</a:t>
            </a:r>
          </a:p>
          <a:p>
            <a:pPr>
              <a:lnSpc>
                <a:spcPct val="90000"/>
              </a:lnSpc>
              <a:buFont typeface="Arial" pitchFamily="34" charset="0"/>
              <a:buChar char="•"/>
            </a:pPr>
            <a:r>
              <a:rPr lang="en-US" sz="2800" dirty="0"/>
              <a:t>Rehabilitation Act				1973</a:t>
            </a:r>
          </a:p>
          <a:p>
            <a:pPr>
              <a:lnSpc>
                <a:spcPct val="90000"/>
              </a:lnSpc>
              <a:buFont typeface="Arial" pitchFamily="34" charset="0"/>
              <a:buChar char="•"/>
            </a:pPr>
            <a:r>
              <a:rPr lang="en-US" sz="2800" dirty="0"/>
              <a:t>IDEA						</a:t>
            </a:r>
            <a:r>
              <a:rPr lang="en-US" sz="2800" dirty="0" smtClean="0"/>
              <a:t>1977</a:t>
            </a:r>
            <a:endParaRPr lang="en-US" sz="2800" dirty="0"/>
          </a:p>
          <a:p>
            <a:pPr>
              <a:lnSpc>
                <a:spcPct val="90000"/>
              </a:lnSpc>
              <a:buFont typeface="Arial" pitchFamily="34" charset="0"/>
              <a:buChar char="•"/>
            </a:pPr>
            <a:r>
              <a:rPr lang="en-US" sz="2800" dirty="0" err="1" smtClean="0"/>
              <a:t>Plyer</a:t>
            </a:r>
            <a:r>
              <a:rPr lang="en-US" sz="2800" dirty="0" smtClean="0"/>
              <a:t> </a:t>
            </a:r>
            <a:r>
              <a:rPr lang="en-US" sz="2800" dirty="0"/>
              <a:t>v. </a:t>
            </a:r>
            <a:r>
              <a:rPr lang="en-US" sz="2800" dirty="0" smtClean="0"/>
              <a:t>Doe</a:t>
            </a:r>
            <a:r>
              <a:rPr lang="en-US" sz="2800" dirty="0"/>
              <a:t>					</a:t>
            </a:r>
            <a:r>
              <a:rPr lang="en-US" sz="2800" dirty="0" smtClean="0"/>
              <a:t>1982</a:t>
            </a:r>
          </a:p>
          <a:p>
            <a:pPr>
              <a:lnSpc>
                <a:spcPct val="90000"/>
              </a:lnSpc>
              <a:buFont typeface="Arial" pitchFamily="34" charset="0"/>
              <a:buChar char="•"/>
            </a:pPr>
            <a:r>
              <a:rPr lang="en-US" dirty="0" smtClean="0"/>
              <a:t>Seattle Race Based Assignment	2004</a:t>
            </a:r>
            <a:endParaRPr lang="en-US" sz="2800" dirty="0" smtClean="0"/>
          </a:p>
          <a:p>
            <a:pPr>
              <a:lnSpc>
                <a:spcPct val="90000"/>
              </a:lnSpc>
              <a:buFont typeface="Arial" pitchFamily="34" charset="0"/>
              <a:buChar char="•"/>
            </a:pPr>
            <a:r>
              <a:rPr lang="en-US" dirty="0" smtClean="0"/>
              <a:t>Arizona and Alabama Immigration	2012</a:t>
            </a:r>
          </a:p>
          <a:p>
            <a:pPr>
              <a:lnSpc>
                <a:spcPct val="90000"/>
              </a:lnSpc>
              <a:buFont typeface="Arial" pitchFamily="34" charset="0"/>
              <a:buChar char="•"/>
            </a:pPr>
            <a:r>
              <a:rPr lang="en-US" dirty="0" smtClean="0"/>
              <a:t>Residency for immigrant youth	2012</a:t>
            </a:r>
            <a:endParaRPr lang="en-US" sz="2800" dirty="0" smtClean="0"/>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066800"/>
            <a:ext cx="9144000" cy="668337"/>
          </a:xfrm>
        </p:spPr>
        <p:txBody>
          <a:bodyPr/>
          <a:lstStyle/>
          <a:p>
            <a:pPr algn="ctr" eaLnBrk="1" hangingPunct="1"/>
            <a:r>
              <a:rPr lang="en-US" b="1" dirty="0" smtClean="0"/>
              <a:t>Evolution of Opportunity</a:t>
            </a:r>
          </a:p>
        </p:txBody>
      </p:sp>
      <p:sp>
        <p:nvSpPr>
          <p:cNvPr id="2051" name="Rectangle 3"/>
          <p:cNvSpPr>
            <a:spLocks noGrp="1" noChangeArrowheads="1"/>
          </p:cNvSpPr>
          <p:nvPr>
            <p:ph type="body" idx="1"/>
          </p:nvPr>
        </p:nvSpPr>
        <p:spPr>
          <a:xfrm>
            <a:off x="457200" y="1600200"/>
            <a:ext cx="8229600" cy="5181600"/>
          </a:xfrm>
        </p:spPr>
        <p:txBody>
          <a:bodyPr>
            <a:normAutofit/>
          </a:bodyPr>
          <a:lstStyle/>
          <a:p>
            <a:pPr eaLnBrk="1" hangingPunct="1"/>
            <a:r>
              <a:rPr lang="en-US" dirty="0" smtClean="0"/>
              <a:t>1896			</a:t>
            </a:r>
            <a:r>
              <a:rPr lang="en-US" dirty="0" err="1" smtClean="0"/>
              <a:t>Plessy</a:t>
            </a:r>
            <a:r>
              <a:rPr lang="en-US" dirty="0" smtClean="0"/>
              <a:t> v. Ferguson</a:t>
            </a:r>
          </a:p>
          <a:p>
            <a:pPr eaLnBrk="1" hangingPunct="1"/>
            <a:r>
              <a:rPr lang="en-US" dirty="0" smtClean="0"/>
              <a:t>1900-40’s		Separate Systems</a:t>
            </a:r>
          </a:p>
          <a:p>
            <a:pPr eaLnBrk="1" hangingPunct="1"/>
            <a:r>
              <a:rPr lang="en-US" dirty="0" smtClean="0"/>
              <a:t>1950’s		Eliminate Segregation</a:t>
            </a:r>
          </a:p>
          <a:p>
            <a:pPr eaLnBrk="1" hangingPunct="1"/>
            <a:r>
              <a:rPr lang="en-US" dirty="0" smtClean="0"/>
              <a:t>1960’s		Compensate Disadvantage</a:t>
            </a:r>
          </a:p>
          <a:p>
            <a:pPr eaLnBrk="1" hangingPunct="1"/>
            <a:r>
              <a:rPr lang="en-US" dirty="0" smtClean="0"/>
              <a:t>1970’s		Eliminate Barriers</a:t>
            </a:r>
          </a:p>
          <a:p>
            <a:pPr eaLnBrk="1" hangingPunct="1"/>
            <a:r>
              <a:rPr lang="en-US" dirty="0" smtClean="0"/>
              <a:t>1980’s		Equalize Funding</a:t>
            </a:r>
          </a:p>
          <a:p>
            <a:pPr eaLnBrk="1" hangingPunct="1"/>
            <a:r>
              <a:rPr lang="en-US" dirty="0" smtClean="0"/>
              <a:t>1983			</a:t>
            </a:r>
            <a:r>
              <a:rPr lang="en-US" i="1" dirty="0" smtClean="0"/>
              <a:t>A Nation at Risk </a:t>
            </a:r>
            <a:r>
              <a:rPr lang="en-US" dirty="0" smtClean="0"/>
              <a:t>Published</a:t>
            </a:r>
          </a:p>
          <a:p>
            <a:pPr eaLnBrk="1" hangingPunct="1"/>
            <a:r>
              <a:rPr lang="en-US" dirty="0" smtClean="0"/>
              <a:t>1990’s		Establish State Standards</a:t>
            </a:r>
          </a:p>
          <a:p>
            <a:pPr eaLnBrk="1" hangingPunct="1"/>
            <a:r>
              <a:rPr lang="en-US" dirty="0" smtClean="0"/>
              <a:t>2000’s		Universal Proficiency</a:t>
            </a:r>
          </a:p>
          <a:p>
            <a:pPr eaLnBrk="1" hangingPunct="1"/>
            <a:r>
              <a:rPr lang="en-US" dirty="0" smtClean="0"/>
              <a:t>2010’s		Common Core Standards</a:t>
            </a:r>
          </a:p>
        </p:txBody>
      </p:sp>
    </p:spTree>
  </p:cSld>
  <p:clrMapOvr>
    <a:masterClrMapping/>
  </p:clrMapOvr>
  <p:transition spd="slow">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685800" y="1038034"/>
            <a:ext cx="8229600" cy="590931"/>
          </a:xfrm>
        </p:spPr>
        <p:txBody>
          <a:bodyPr/>
          <a:lstStyle/>
          <a:p>
            <a:pPr algn="ctr"/>
            <a:r>
              <a:rPr lang="en-US" dirty="0"/>
              <a:t>The Instructional Program</a:t>
            </a:r>
          </a:p>
        </p:txBody>
      </p:sp>
      <p:sp>
        <p:nvSpPr>
          <p:cNvPr id="10243" name="Rectangle 3"/>
          <p:cNvSpPr>
            <a:spLocks noGrp="1" noChangeArrowheads="1"/>
          </p:cNvSpPr>
          <p:nvPr>
            <p:ph type="body" idx="4294967295"/>
          </p:nvPr>
        </p:nvSpPr>
        <p:spPr>
          <a:xfrm>
            <a:off x="304800" y="1752601"/>
            <a:ext cx="8229600" cy="4795159"/>
          </a:xfrm>
        </p:spPr>
        <p:txBody>
          <a:bodyPr/>
          <a:lstStyle/>
          <a:p>
            <a:pPr>
              <a:lnSpc>
                <a:spcPct val="80000"/>
              </a:lnSpc>
              <a:buFont typeface="Arial" pitchFamily="34" charset="0"/>
              <a:buChar char="•"/>
            </a:pPr>
            <a:r>
              <a:rPr lang="en-US" sz="2800" dirty="0"/>
              <a:t>No Child Left </a:t>
            </a:r>
            <a:r>
              <a:rPr lang="en-US" sz="2800" dirty="0" smtClean="0"/>
              <a:t>Behind: Major Components</a:t>
            </a:r>
            <a:endParaRPr lang="en-US" sz="2800" dirty="0"/>
          </a:p>
          <a:p>
            <a:pPr lvl="1">
              <a:lnSpc>
                <a:spcPct val="80000"/>
              </a:lnSpc>
              <a:buFont typeface="Arial" pitchFamily="34" charset="0"/>
              <a:buChar char="•"/>
            </a:pPr>
            <a:r>
              <a:rPr lang="en-US" sz="2400" dirty="0"/>
              <a:t>Accountability: academics and English language proficiency</a:t>
            </a:r>
          </a:p>
          <a:p>
            <a:pPr lvl="2">
              <a:lnSpc>
                <a:spcPct val="80000"/>
              </a:lnSpc>
              <a:buFont typeface="Arial" pitchFamily="34" charset="0"/>
              <a:buChar char="•"/>
            </a:pPr>
            <a:r>
              <a:rPr lang="en-US" sz="2400" dirty="0" smtClean="0"/>
              <a:t>Assessments of Academic Content Standards</a:t>
            </a:r>
            <a:endParaRPr lang="en-US" sz="2400" dirty="0"/>
          </a:p>
          <a:p>
            <a:pPr lvl="2">
              <a:lnSpc>
                <a:spcPct val="80000"/>
              </a:lnSpc>
              <a:buFont typeface="Arial" pitchFamily="34" charset="0"/>
              <a:buChar char="•"/>
            </a:pPr>
            <a:r>
              <a:rPr lang="en-US" sz="2400" dirty="0" smtClean="0"/>
              <a:t>Participation in State Assessments</a:t>
            </a:r>
            <a:endParaRPr lang="en-US" sz="2400" dirty="0"/>
          </a:p>
          <a:p>
            <a:pPr lvl="2">
              <a:lnSpc>
                <a:spcPct val="80000"/>
              </a:lnSpc>
              <a:buFont typeface="Arial" pitchFamily="34" charset="0"/>
              <a:buChar char="•"/>
            </a:pPr>
            <a:r>
              <a:rPr lang="en-US" sz="2400" dirty="0" smtClean="0"/>
              <a:t>Adequate Yearly Progress Determination</a:t>
            </a:r>
            <a:endParaRPr lang="en-US" sz="2400" dirty="0"/>
          </a:p>
          <a:p>
            <a:pPr lvl="2">
              <a:lnSpc>
                <a:spcPct val="80000"/>
              </a:lnSpc>
              <a:buFont typeface="Arial" pitchFamily="34" charset="0"/>
              <a:buChar char="•"/>
            </a:pPr>
            <a:r>
              <a:rPr lang="en-US" sz="2400" dirty="0" smtClean="0"/>
              <a:t>LEP programs and English Acquisition</a:t>
            </a:r>
          </a:p>
          <a:p>
            <a:pPr lvl="2">
              <a:lnSpc>
                <a:spcPct val="80000"/>
              </a:lnSpc>
              <a:buFont typeface="Arial" pitchFamily="34" charset="0"/>
              <a:buChar char="•"/>
            </a:pPr>
            <a:r>
              <a:rPr lang="en-US" sz="2400" dirty="0" smtClean="0"/>
              <a:t>Choice Options for Student Transfer</a:t>
            </a:r>
            <a:endParaRPr lang="en-US" sz="2400" dirty="0"/>
          </a:p>
          <a:p>
            <a:pPr lvl="2">
              <a:lnSpc>
                <a:spcPct val="80000"/>
              </a:lnSpc>
              <a:buFont typeface="Arial" pitchFamily="34" charset="0"/>
              <a:buChar char="•"/>
            </a:pPr>
            <a:r>
              <a:rPr lang="en-US" sz="2400" dirty="0"/>
              <a:t>Supplemental </a:t>
            </a:r>
            <a:r>
              <a:rPr lang="en-US" sz="2400" dirty="0" smtClean="0"/>
              <a:t>Services for Students</a:t>
            </a:r>
            <a:endParaRPr lang="en-US" sz="2400" dirty="0"/>
          </a:p>
          <a:p>
            <a:pPr lvl="2">
              <a:lnSpc>
                <a:spcPct val="80000"/>
              </a:lnSpc>
              <a:buFont typeface="Arial" pitchFamily="34" charset="0"/>
              <a:buChar char="•"/>
            </a:pPr>
            <a:r>
              <a:rPr lang="en-US" sz="2400" dirty="0"/>
              <a:t>Unsafe </a:t>
            </a:r>
            <a:r>
              <a:rPr lang="en-US" sz="2400" dirty="0" smtClean="0"/>
              <a:t>Schools Reporting and Options</a:t>
            </a:r>
          </a:p>
          <a:p>
            <a:pPr lvl="2">
              <a:lnSpc>
                <a:spcPct val="80000"/>
              </a:lnSpc>
              <a:buFont typeface="Arial" pitchFamily="34" charset="0"/>
              <a:buChar char="•"/>
            </a:pPr>
            <a:r>
              <a:rPr lang="en-US" sz="2400" dirty="0" smtClean="0"/>
              <a:t>Highly Qualified Teacher Definition</a:t>
            </a:r>
            <a:endParaRPr lang="en-US" sz="2400" dirty="0"/>
          </a:p>
          <a:p>
            <a:pPr lvl="2">
              <a:lnSpc>
                <a:spcPct val="80000"/>
              </a:lnSpc>
              <a:buFont typeface="Arial" pitchFamily="34" charset="0"/>
              <a:buChar char="•"/>
            </a:pPr>
            <a:r>
              <a:rPr lang="en-US" sz="2400" dirty="0"/>
              <a:t>Exceptional Students</a:t>
            </a:r>
          </a:p>
          <a:p>
            <a:pPr lvl="2">
              <a:lnSpc>
                <a:spcPct val="80000"/>
              </a:lnSpc>
              <a:buFont typeface="Arial" pitchFamily="34" charset="0"/>
              <a:buChar char="•"/>
            </a:pPr>
            <a:r>
              <a:rPr lang="en-US" sz="2400" dirty="0"/>
              <a:t>School </a:t>
            </a:r>
            <a:r>
              <a:rPr lang="en-US" sz="2400" dirty="0" smtClean="0"/>
              <a:t>Improvement Funding</a:t>
            </a:r>
            <a:endParaRPr lang="en-US" sz="2400" dirty="0"/>
          </a:p>
        </p:txBody>
      </p:sp>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229600" cy="715962"/>
          </a:xfrm>
        </p:spPr>
        <p:txBody>
          <a:bodyPr/>
          <a:lstStyle/>
          <a:p>
            <a:r>
              <a:rPr lang="en-US" dirty="0"/>
              <a:t>Public Education in Oregon</a:t>
            </a:r>
          </a:p>
        </p:txBody>
      </p:sp>
      <p:sp>
        <p:nvSpPr>
          <p:cNvPr id="3075" name="Rectangle 3"/>
          <p:cNvSpPr>
            <a:spLocks noGrp="1" noChangeArrowheads="1"/>
          </p:cNvSpPr>
          <p:nvPr>
            <p:ph type="body" idx="1"/>
          </p:nvPr>
        </p:nvSpPr>
        <p:spPr>
          <a:xfrm>
            <a:off x="457200" y="1143000"/>
            <a:ext cx="8229600" cy="5410200"/>
          </a:xfrm>
        </p:spPr>
        <p:txBody>
          <a:bodyPr>
            <a:normAutofit lnSpcReduction="10000"/>
          </a:bodyPr>
          <a:lstStyle/>
          <a:p>
            <a:pPr>
              <a:lnSpc>
                <a:spcPct val="80000"/>
              </a:lnSpc>
            </a:pPr>
            <a:r>
              <a:rPr lang="en-US" sz="2400" dirty="0"/>
              <a:t>1859	Oregon State Constitution</a:t>
            </a:r>
          </a:p>
          <a:p>
            <a:pPr>
              <a:lnSpc>
                <a:spcPct val="80000"/>
              </a:lnSpc>
            </a:pPr>
            <a:r>
              <a:rPr lang="en-US" sz="2400" dirty="0"/>
              <a:t>1862	County Superintendent Position Created</a:t>
            </a:r>
          </a:p>
          <a:p>
            <a:pPr>
              <a:lnSpc>
                <a:spcPct val="80000"/>
              </a:lnSpc>
            </a:pPr>
            <a:r>
              <a:rPr lang="en-US" sz="2400" dirty="0"/>
              <a:t>1873	First Appointed State Superintendent: 			Sylvester C. Simpson</a:t>
            </a:r>
          </a:p>
          <a:p>
            <a:pPr>
              <a:lnSpc>
                <a:spcPct val="80000"/>
              </a:lnSpc>
            </a:pPr>
            <a:r>
              <a:rPr lang="en-US" sz="2400" dirty="0"/>
              <a:t>1874	First elected State Superintendent:</a:t>
            </a:r>
          </a:p>
          <a:p>
            <a:pPr lvl="4">
              <a:lnSpc>
                <a:spcPct val="80000"/>
              </a:lnSpc>
              <a:buFontTx/>
              <a:buNone/>
            </a:pPr>
            <a:r>
              <a:rPr lang="en-US" sz="2400" dirty="0"/>
              <a:t> L.L. Rowland</a:t>
            </a:r>
          </a:p>
          <a:p>
            <a:pPr>
              <a:lnSpc>
                <a:spcPct val="80000"/>
              </a:lnSpc>
            </a:pPr>
            <a:r>
              <a:rPr lang="en-US" sz="2400" dirty="0"/>
              <a:t>1940	Superintendent of Public Instruction becomes 		a nonpartisan elected office</a:t>
            </a:r>
          </a:p>
          <a:p>
            <a:pPr>
              <a:lnSpc>
                <a:spcPct val="80000"/>
              </a:lnSpc>
            </a:pPr>
            <a:r>
              <a:rPr lang="en-US" sz="2400" dirty="0"/>
              <a:t>1990	Ballot Measure 5 is approved</a:t>
            </a:r>
          </a:p>
          <a:p>
            <a:pPr>
              <a:lnSpc>
                <a:spcPct val="80000"/>
              </a:lnSpc>
            </a:pPr>
            <a:r>
              <a:rPr lang="en-US" sz="2400" dirty="0"/>
              <a:t>1991	HB 3565 is passed by the Legislature</a:t>
            </a:r>
          </a:p>
          <a:p>
            <a:pPr>
              <a:lnSpc>
                <a:spcPct val="80000"/>
              </a:lnSpc>
            </a:pPr>
            <a:r>
              <a:rPr lang="en-US" sz="2400" dirty="0"/>
              <a:t>1995	HB 2991 is passed by the Legislature</a:t>
            </a:r>
          </a:p>
          <a:p>
            <a:pPr>
              <a:lnSpc>
                <a:spcPct val="80000"/>
              </a:lnSpc>
            </a:pPr>
            <a:r>
              <a:rPr lang="en-US" sz="2400" dirty="0"/>
              <a:t>2005	Legislature adds to diploma requirements</a:t>
            </a:r>
          </a:p>
          <a:p>
            <a:pPr>
              <a:lnSpc>
                <a:spcPct val="80000"/>
              </a:lnSpc>
            </a:pPr>
            <a:r>
              <a:rPr lang="en-US" sz="2400" dirty="0"/>
              <a:t>2007 	HB2263 alters the state accountability system</a:t>
            </a:r>
          </a:p>
          <a:p>
            <a:pPr>
              <a:lnSpc>
                <a:spcPct val="80000"/>
              </a:lnSpc>
            </a:pPr>
            <a:r>
              <a:rPr lang="en-US" sz="2400" dirty="0"/>
              <a:t>2008	State board adopts new diploma 				</a:t>
            </a:r>
            <a:r>
              <a:rPr lang="en-US" sz="2400" dirty="0" smtClean="0"/>
              <a:t>requirements</a:t>
            </a:r>
          </a:p>
          <a:p>
            <a:pPr>
              <a:lnSpc>
                <a:spcPct val="80000"/>
              </a:lnSpc>
            </a:pPr>
            <a:r>
              <a:rPr lang="en-US" sz="2400" dirty="0" smtClean="0"/>
              <a:t>2011	Legislature reorganizes educational 			governance</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7287"/>
            <a:ext cx="3008313" cy="671513"/>
          </a:xfrm>
        </p:spPr>
        <p:txBody>
          <a:bodyPr/>
          <a:lstStyle/>
          <a:p>
            <a:pPr algn="ctr"/>
            <a:r>
              <a:rPr lang="en-US" dirty="0" smtClean="0"/>
              <a:t>Changing Policy Landscape</a:t>
            </a:r>
            <a:endParaRPr lang="en-US" dirty="0"/>
          </a:p>
        </p:txBody>
      </p:sp>
      <p:pic>
        <p:nvPicPr>
          <p:cNvPr id="6" name="Content Placeholder 5" descr="tod_logo_rgb_3in.jpg"/>
          <p:cNvPicPr>
            <a:picLocks noGrp="1" noChangeAspect="1"/>
          </p:cNvPicPr>
          <p:nvPr>
            <p:ph idx="1"/>
          </p:nvPr>
        </p:nvPicPr>
        <p:blipFill>
          <a:blip r:embed="rId2" cstate="print"/>
          <a:stretch>
            <a:fillRect/>
          </a:stretch>
        </p:blipFill>
        <p:spPr>
          <a:xfrm>
            <a:off x="4495801" y="2286000"/>
            <a:ext cx="4114800" cy="2514600"/>
          </a:xfrm>
        </p:spPr>
      </p:pic>
      <p:sp>
        <p:nvSpPr>
          <p:cNvPr id="4" name="Text Placeholder 3"/>
          <p:cNvSpPr>
            <a:spLocks noGrp="1"/>
          </p:cNvSpPr>
          <p:nvPr>
            <p:ph type="body" sz="half" idx="2"/>
          </p:nvPr>
        </p:nvSpPr>
        <p:spPr>
          <a:xfrm>
            <a:off x="457200" y="2090737"/>
            <a:ext cx="3008313" cy="4444294"/>
          </a:xfrm>
        </p:spPr>
        <p:txBody>
          <a:bodyPr/>
          <a:lstStyle/>
          <a:p>
            <a:pPr>
              <a:buFont typeface="Arial" pitchFamily="34" charset="0"/>
              <a:buChar char="•"/>
            </a:pPr>
            <a:r>
              <a:rPr lang="en-US" dirty="0" smtClean="0"/>
              <a:t>Additional required credits in Mathematics and Science</a:t>
            </a:r>
          </a:p>
          <a:p>
            <a:pPr>
              <a:buFont typeface="Arial" pitchFamily="34" charset="0"/>
              <a:buChar char="•"/>
            </a:pPr>
            <a:endParaRPr lang="en-US" dirty="0" smtClean="0"/>
          </a:p>
          <a:p>
            <a:pPr>
              <a:buFont typeface="Arial" pitchFamily="34" charset="0"/>
              <a:buChar char="•"/>
            </a:pPr>
            <a:r>
              <a:rPr lang="en-US" dirty="0" smtClean="0"/>
              <a:t>Floor of Algebra I</a:t>
            </a:r>
          </a:p>
          <a:p>
            <a:pPr>
              <a:buFont typeface="Arial" pitchFamily="34" charset="0"/>
              <a:buChar char="•"/>
            </a:pPr>
            <a:endParaRPr lang="en-US" dirty="0" smtClean="0"/>
          </a:p>
          <a:p>
            <a:pPr>
              <a:buFont typeface="Arial" pitchFamily="34" charset="0"/>
              <a:buChar char="•"/>
            </a:pPr>
            <a:r>
              <a:rPr lang="en-US" dirty="0" smtClean="0"/>
              <a:t>Required Evidence of Proficiency in Essential Skills</a:t>
            </a:r>
          </a:p>
          <a:p>
            <a:pPr>
              <a:buFont typeface="Arial" pitchFamily="34" charset="0"/>
              <a:buChar char="•"/>
            </a:pPr>
            <a:endParaRPr lang="en-US" dirty="0" smtClean="0"/>
          </a:p>
          <a:p>
            <a:pPr>
              <a:buFont typeface="Arial" pitchFamily="34" charset="0"/>
              <a:buChar char="•"/>
            </a:pPr>
            <a:r>
              <a:rPr lang="en-US" dirty="0" smtClean="0"/>
              <a:t>Science must include inquiry and at least two with laboratory experience</a:t>
            </a:r>
          </a:p>
          <a:p>
            <a:pPr>
              <a:buFont typeface="Arial" pitchFamily="34" charset="0"/>
              <a:buChar char="•"/>
            </a:pPr>
            <a:endParaRPr lang="en-US" dirty="0" smtClean="0"/>
          </a:p>
          <a:p>
            <a:pPr>
              <a:buFont typeface="Arial" pitchFamily="34" charset="0"/>
              <a:buChar char="•"/>
            </a:pPr>
            <a:r>
              <a:rPr lang="en-US" dirty="0" smtClean="0"/>
              <a:t>Personalized education</a:t>
            </a:r>
          </a:p>
          <a:p>
            <a:pPr>
              <a:buFont typeface="Arial" pitchFamily="34" charset="0"/>
              <a:buChar char="•"/>
            </a:pPr>
            <a:endParaRPr lang="en-US" dirty="0" smtClean="0"/>
          </a:p>
          <a:p>
            <a:pPr>
              <a:buFont typeface="Arial" pitchFamily="34" charset="0"/>
              <a:buChar char="•"/>
            </a:pPr>
            <a:r>
              <a:rPr lang="en-US" dirty="0" smtClean="0"/>
              <a:t>Credit through demonstrated proficiency and proficiency-based instruction</a:t>
            </a:r>
          </a:p>
          <a:p>
            <a:endParaRPr lang="en-US" dirty="0"/>
          </a:p>
        </p:txBody>
      </p:sp>
    </p:spTree>
  </p:cSld>
  <p:clrMapOvr>
    <a:masterClrMapping/>
  </p:clrMapOvr>
  <p:transition spd="slow">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3008313" cy="655088"/>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457200" y="1676401"/>
            <a:ext cx="3733800" cy="5029200"/>
          </a:xfrm>
        </p:spPr>
        <p:txBody>
          <a:bodyPr>
            <a:normAutofit/>
          </a:bodyPr>
          <a:lstStyle/>
          <a:p>
            <a:pPr>
              <a:buFont typeface="Arial" pitchFamily="34" charset="0"/>
              <a:buChar char="•"/>
            </a:pPr>
            <a:r>
              <a:rPr lang="en-US" dirty="0" smtClean="0"/>
              <a:t>Governor Kitzhaber’s Executive Order creating the Oregon Investment Team and initiating PK-20 integrated governance structure</a:t>
            </a:r>
          </a:p>
          <a:p>
            <a:pPr>
              <a:buFont typeface="Arial" pitchFamily="34" charset="0"/>
              <a:buChar char="•"/>
            </a:pPr>
            <a:endParaRPr lang="en-US" dirty="0" smtClean="0"/>
          </a:p>
          <a:p>
            <a:pPr>
              <a:buFont typeface="Arial" pitchFamily="34" charset="0"/>
              <a:buChar char="•"/>
            </a:pPr>
            <a:r>
              <a:rPr lang="en-US" dirty="0" smtClean="0"/>
              <a:t>Expectation that the educational system will be more fluid and based on proficiency, not seat time</a:t>
            </a:r>
          </a:p>
          <a:p>
            <a:pPr>
              <a:buFont typeface="Arial" pitchFamily="34" charset="0"/>
              <a:buChar char="•"/>
            </a:pPr>
            <a:endParaRPr lang="en-US" dirty="0" smtClean="0"/>
          </a:p>
          <a:p>
            <a:pPr>
              <a:buFont typeface="Arial" pitchFamily="34" charset="0"/>
              <a:buChar char="•"/>
            </a:pPr>
            <a:r>
              <a:rPr lang="en-US" dirty="0" smtClean="0"/>
              <a:t>Creation of a single state board of education and elimination of the elected position of Superintendent of Public Instruction</a:t>
            </a:r>
          </a:p>
          <a:p>
            <a:pPr>
              <a:buFont typeface="Arial" pitchFamily="34" charset="0"/>
              <a:buChar char="•"/>
            </a:pPr>
            <a:endParaRPr lang="en-US" dirty="0" smtClean="0"/>
          </a:p>
          <a:p>
            <a:pPr>
              <a:buFont typeface="Arial" pitchFamily="34" charset="0"/>
              <a:buChar char="•"/>
            </a:pPr>
            <a:r>
              <a:rPr lang="en-US" dirty="0" smtClean="0"/>
              <a:t>Focus is on meeting the state’s “40-40-20” goals of a rigorous diploma and post-secondary readiness for all graduates.</a:t>
            </a:r>
          </a:p>
          <a:p>
            <a:pPr>
              <a:buFont typeface="Arial" pitchFamily="34" charset="0"/>
              <a:buChar char="•"/>
            </a:pPr>
            <a:endParaRPr lang="en-US" dirty="0" smtClean="0"/>
          </a:p>
          <a:p>
            <a:pPr>
              <a:buFont typeface="Arial" pitchFamily="34" charset="0"/>
              <a:buChar char="•"/>
            </a:pPr>
            <a:r>
              <a:rPr lang="en-US" dirty="0" smtClean="0"/>
              <a:t>Attainment of the diploma means guaranteed entry into the OUS system</a:t>
            </a:r>
          </a:p>
          <a:p>
            <a:endParaRPr lang="en-US" dirty="0" smtClean="0"/>
          </a:p>
        </p:txBody>
      </p:sp>
      <p:pic>
        <p:nvPicPr>
          <p:cNvPr id="13313" name="Picture 1"/>
          <p:cNvPicPr>
            <a:picLocks noGrp="1" noChangeAspect="1" noChangeArrowheads="1"/>
          </p:cNvPicPr>
          <p:nvPr>
            <p:ph idx="1"/>
          </p:nvPr>
        </p:nvPicPr>
        <p:blipFill>
          <a:blip r:embed="rId2" cstate="print"/>
          <a:srcRect/>
          <a:stretch>
            <a:fillRect/>
          </a:stretch>
        </p:blipFill>
        <p:spPr bwMode="auto">
          <a:xfrm>
            <a:off x="4495800" y="1309687"/>
            <a:ext cx="4419600" cy="5395913"/>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Oregon Restructured</a:t>
            </a:r>
            <a:endParaRPr lang="en-US" dirty="0"/>
          </a:p>
        </p:txBody>
      </p:sp>
      <p:sp>
        <p:nvSpPr>
          <p:cNvPr id="3" name="Content Placeholder 2"/>
          <p:cNvSpPr>
            <a:spLocks noGrp="1"/>
          </p:cNvSpPr>
          <p:nvPr>
            <p:ph idx="1"/>
          </p:nvPr>
        </p:nvSpPr>
        <p:spPr>
          <a:xfrm>
            <a:off x="457200" y="1066800"/>
            <a:ext cx="8229600" cy="5562600"/>
          </a:xfrm>
        </p:spPr>
        <p:txBody>
          <a:bodyPr>
            <a:noAutofit/>
          </a:bodyPr>
          <a:lstStyle/>
          <a:p>
            <a:r>
              <a:rPr lang="en-US" sz="1800" dirty="0" smtClean="0"/>
              <a:t>Budget and revised revenue forecast. Approved $5.577B +$100M from Education Stability Fund; total </a:t>
            </a:r>
            <a:r>
              <a:rPr lang="en-US" sz="1800" b="1" dirty="0" smtClean="0"/>
              <a:t>$5.7B. $1B short of Essential Budget Level. </a:t>
            </a:r>
            <a:r>
              <a:rPr lang="en-US" sz="1800" dirty="0" smtClean="0"/>
              <a:t>$3.04 Billion short of Quality Education Model</a:t>
            </a:r>
          </a:p>
          <a:p>
            <a:r>
              <a:rPr lang="en-US" sz="1800" b="1" dirty="0" smtClean="0">
                <a:solidFill>
                  <a:srgbClr val="FF0000"/>
                </a:solidFill>
              </a:rPr>
              <a:t>SB253</a:t>
            </a:r>
            <a:r>
              <a:rPr lang="en-US" sz="1800" dirty="0" smtClean="0"/>
              <a:t>-Established 40-40-20 state education goal by 2025</a:t>
            </a:r>
          </a:p>
          <a:p>
            <a:r>
              <a:rPr lang="en-US" sz="1800" b="1" dirty="0" smtClean="0">
                <a:solidFill>
                  <a:srgbClr val="FF0000"/>
                </a:solidFill>
              </a:rPr>
              <a:t>SB909</a:t>
            </a:r>
            <a:r>
              <a:rPr lang="en-US" sz="1800" dirty="0" smtClean="0"/>
              <a:t>-Governor’s restructuring plan—Oregon Education Investment Board</a:t>
            </a:r>
          </a:p>
          <a:p>
            <a:r>
              <a:rPr lang="en-US" sz="1800" b="1" dirty="0" smtClean="0"/>
              <a:t>SB242</a:t>
            </a:r>
            <a:r>
              <a:rPr lang="en-US" sz="1800" dirty="0" smtClean="0"/>
              <a:t>-Creates the Higher Education Coordinating Commission</a:t>
            </a:r>
          </a:p>
          <a:p>
            <a:r>
              <a:rPr lang="en-US" sz="1800" b="1" dirty="0" smtClean="0"/>
              <a:t>SB552/HB2934</a:t>
            </a:r>
            <a:r>
              <a:rPr lang="en-US" sz="1800" dirty="0" smtClean="0"/>
              <a:t>-Created an appointed State Superintendent of Public Instruction to be known as the Chief Education Officer</a:t>
            </a:r>
          </a:p>
          <a:p>
            <a:r>
              <a:rPr lang="en-US" sz="1800" b="1" dirty="0" smtClean="0">
                <a:solidFill>
                  <a:srgbClr val="FF0000"/>
                </a:solidFill>
              </a:rPr>
              <a:t>SB290</a:t>
            </a:r>
            <a:r>
              <a:rPr lang="en-US" sz="1800" b="1" dirty="0" smtClean="0"/>
              <a:t> </a:t>
            </a:r>
            <a:r>
              <a:rPr lang="en-US" sz="1800" dirty="0" smtClean="0"/>
              <a:t>Alter teacher and principal evaluation process-core teacher standards-multiple performance measures</a:t>
            </a:r>
          </a:p>
          <a:p>
            <a:r>
              <a:rPr lang="en-US" sz="1800" b="1" dirty="0" smtClean="0"/>
              <a:t>SB252</a:t>
            </a:r>
            <a:r>
              <a:rPr lang="en-US" sz="1800" dirty="0" smtClean="0"/>
              <a:t>-collaboration fund to support redesign of professional development</a:t>
            </a:r>
          </a:p>
          <a:p>
            <a:r>
              <a:rPr lang="en-US" sz="1800" b="1" dirty="0" smtClean="0"/>
              <a:t>HB3418</a:t>
            </a:r>
            <a:r>
              <a:rPr lang="en-US" sz="1800" dirty="0" smtClean="0"/>
              <a:t>-Task Force on Higher Education Student and Institutional Success</a:t>
            </a:r>
          </a:p>
          <a:p>
            <a:r>
              <a:rPr lang="en-US" sz="1800" b="1" dirty="0" smtClean="0"/>
              <a:t>HB3619</a:t>
            </a:r>
            <a:r>
              <a:rPr lang="en-US" sz="1800" dirty="0" smtClean="0"/>
              <a:t> (Feb. 2010) -Support a System for Professional Development throughout a professional’s career phases</a:t>
            </a:r>
          </a:p>
          <a:p>
            <a:r>
              <a:rPr lang="en-US" sz="1800" dirty="0" smtClean="0"/>
              <a:t>“</a:t>
            </a:r>
            <a:r>
              <a:rPr lang="en-US" sz="1800" b="1" dirty="0" smtClean="0"/>
              <a:t>Florida Bills</a:t>
            </a:r>
            <a:r>
              <a:rPr lang="en-US" sz="1800" dirty="0" smtClean="0"/>
              <a:t>” teacher evaluation, mandatory retention, relaxed licensure</a:t>
            </a:r>
          </a:p>
          <a:p>
            <a:r>
              <a:rPr lang="en-US" sz="1800" b="1" dirty="0" smtClean="0">
                <a:solidFill>
                  <a:srgbClr val="FF0000"/>
                </a:solidFill>
              </a:rPr>
              <a:t>SB1581</a:t>
            </a:r>
            <a:r>
              <a:rPr lang="en-US" sz="1800" dirty="0" smtClean="0"/>
              <a:t> (February, 2012) Creates Achievement Compacts</a:t>
            </a:r>
          </a:p>
          <a:p>
            <a:r>
              <a:rPr lang="en-US" sz="1800" b="1" dirty="0" smtClean="0"/>
              <a:t>HB4165</a:t>
            </a:r>
            <a:r>
              <a:rPr lang="en-US" sz="1800" dirty="0" smtClean="0"/>
              <a:t> (February, 2012) Creates Early Learning Council and abolishes the Oregon Commission on Children and Families and regional commissions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rmAutofit fontScale="90000"/>
          </a:bodyPr>
          <a:lstStyle/>
          <a:p>
            <a:r>
              <a:rPr lang="en-US" sz="1800" dirty="0" smtClean="0"/>
              <a:t>Structure of Governance</a:t>
            </a:r>
            <a:endParaRPr lang="en-US" sz="1800" dirty="0"/>
          </a:p>
        </p:txBody>
      </p:sp>
      <p:sp>
        <p:nvSpPr>
          <p:cNvPr id="11304" name="Text Box 40"/>
          <p:cNvSpPr txBox="1">
            <a:spLocks noChangeArrowheads="1"/>
          </p:cNvSpPr>
          <p:nvPr/>
        </p:nvSpPr>
        <p:spPr bwMode="auto">
          <a:xfrm>
            <a:off x="3638550" y="457200"/>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US Constitution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3" name="Text Box 39"/>
          <p:cNvSpPr txBox="1">
            <a:spLocks noChangeArrowheads="1"/>
          </p:cNvSpPr>
          <p:nvPr/>
        </p:nvSpPr>
        <p:spPr bwMode="auto">
          <a:xfrm>
            <a:off x="3667125" y="1095375"/>
            <a:ext cx="1438275" cy="4953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Legislature</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1"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Revised Statutes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2" name="Text Box 38"/>
          <p:cNvSpPr txBox="1">
            <a:spLocks noChangeArrowheads="1"/>
          </p:cNvSpPr>
          <p:nvPr/>
        </p:nvSpPr>
        <p:spPr bwMode="auto">
          <a:xfrm>
            <a:off x="1590675" y="2914650"/>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1" name="Text Box 37"/>
          <p:cNvSpPr txBox="1">
            <a:spLocks noChangeArrowheads="1"/>
          </p:cNvSpPr>
          <p:nvPr/>
        </p:nvSpPr>
        <p:spPr bwMode="auto">
          <a:xfrm>
            <a:off x="5476875" y="2905125"/>
            <a:ext cx="1438275" cy="6000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State Board of Higher Education</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Administrative Rules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00" name="Text Box 36"/>
          <p:cNvSpPr txBox="1">
            <a:spLocks noChangeArrowheads="1"/>
          </p:cNvSpPr>
          <p:nvPr/>
        </p:nvSpPr>
        <p:spPr bwMode="auto">
          <a:xfrm>
            <a:off x="523875" y="3771900"/>
            <a:ext cx="1438275" cy="771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Department of Education</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Superintendent of</a:t>
            </a: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Public Instruction Susan Castillo</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9" name="Text Box 35"/>
          <p:cNvSpPr txBox="1">
            <a:spLocks noChangeArrowheads="1"/>
          </p:cNvSpPr>
          <p:nvPr/>
        </p:nvSpPr>
        <p:spPr bwMode="auto">
          <a:xfrm>
            <a:off x="5467350" y="3762375"/>
            <a:ext cx="1438275" cy="723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Oregon University System</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Chancellor George Pernsteiner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8" name="Text Box 34"/>
          <p:cNvSpPr txBox="1">
            <a:spLocks noChangeArrowheads="1"/>
          </p:cNvSpPr>
          <p:nvPr/>
        </p:nvSpPr>
        <p:spPr bwMode="auto">
          <a:xfrm>
            <a:off x="2190750" y="3771900"/>
            <a:ext cx="2047875" cy="847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Department of Community Colleges and Workforce Development</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Commissioner Cam Preus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7" name="Text Box 33"/>
          <p:cNvSpPr txBox="1">
            <a:spLocks noChangeArrowheads="1"/>
          </p:cNvSpPr>
          <p:nvPr/>
        </p:nvSpPr>
        <p:spPr bwMode="auto">
          <a:xfrm>
            <a:off x="523875" y="4676775"/>
            <a:ext cx="1438275" cy="4762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197 Local School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6" name="Text Box 32"/>
          <p:cNvSpPr txBox="1">
            <a:spLocks noChangeArrowheads="1"/>
          </p:cNvSpPr>
          <p:nvPr/>
        </p:nvSpPr>
        <p:spPr bwMode="auto">
          <a:xfrm>
            <a:off x="7400925" y="4914900"/>
            <a:ext cx="1438275" cy="8191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4 Regional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WOU, SOU, EOU, OIT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5" name="Text Box 31"/>
          <p:cNvSpPr txBox="1">
            <a:spLocks noChangeArrowheads="1"/>
          </p:cNvSpPr>
          <p:nvPr/>
        </p:nvSpPr>
        <p:spPr bwMode="auto">
          <a:xfrm>
            <a:off x="5448300" y="4857750"/>
            <a:ext cx="1438275" cy="9525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3 Large Campuses Presidents</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UO, OSU, PSU</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4" name="Text Box 30"/>
          <p:cNvSpPr txBox="1">
            <a:spLocks noChangeArrowheads="1"/>
          </p:cNvSpPr>
          <p:nvPr/>
        </p:nvSpPr>
        <p:spPr bwMode="auto">
          <a:xfrm>
            <a:off x="523875" y="5286375"/>
            <a:ext cx="1438275" cy="3619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20 ESD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3" name="Text Box 29"/>
          <p:cNvSpPr txBox="1">
            <a:spLocks noChangeArrowheads="1"/>
          </p:cNvSpPr>
          <p:nvPr/>
        </p:nvSpPr>
        <p:spPr bwMode="auto">
          <a:xfrm>
            <a:off x="2457450" y="4762500"/>
            <a:ext cx="1438275" cy="6953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17 Community College Presidents and Boards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2" name="Text Box 28"/>
          <p:cNvSpPr txBox="1">
            <a:spLocks noChangeArrowheads="1"/>
          </p:cNvSpPr>
          <p:nvPr/>
        </p:nvSpPr>
        <p:spPr bwMode="auto">
          <a:xfrm>
            <a:off x="14382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House Education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1" name="Text Box 27"/>
          <p:cNvSpPr txBox="1">
            <a:spLocks noChangeArrowheads="1"/>
          </p:cNvSpPr>
          <p:nvPr/>
        </p:nvSpPr>
        <p:spPr bwMode="auto">
          <a:xfrm>
            <a:off x="5848350" y="1838325"/>
            <a:ext cx="2133600" cy="4286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Senate Education and Workforce Development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90" name="Text Box 26"/>
          <p:cNvSpPr txBox="1">
            <a:spLocks noChangeArrowheads="1"/>
          </p:cNvSpPr>
          <p:nvPr/>
        </p:nvSpPr>
        <p:spPr bwMode="auto">
          <a:xfrm>
            <a:off x="3686175" y="1838325"/>
            <a:ext cx="1438275" cy="4857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Ways and Means 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89" name="AutoShape 25"/>
          <p:cNvSpPr>
            <a:spLocks noChangeShapeType="1"/>
          </p:cNvSpPr>
          <p:nvPr/>
        </p:nvSpPr>
        <p:spPr bwMode="auto">
          <a:xfrm>
            <a:off x="4352925" y="809625"/>
            <a:ext cx="0" cy="2857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8" name="AutoShape 24"/>
          <p:cNvSpPr>
            <a:spLocks noChangeShapeType="1"/>
          </p:cNvSpPr>
          <p:nvPr/>
        </p:nvSpPr>
        <p:spPr bwMode="auto">
          <a:xfrm>
            <a:off x="2876550" y="2095500"/>
            <a:ext cx="8096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7" name="AutoShape 23"/>
          <p:cNvSpPr>
            <a:spLocks noChangeShapeType="1"/>
          </p:cNvSpPr>
          <p:nvPr/>
        </p:nvSpPr>
        <p:spPr bwMode="auto">
          <a:xfrm>
            <a:off x="5124450" y="2095500"/>
            <a:ext cx="7239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6" name="AutoShape 22"/>
          <p:cNvSpPr>
            <a:spLocks noChangeShapeType="1"/>
          </p:cNvSpPr>
          <p:nvPr/>
        </p:nvSpPr>
        <p:spPr bwMode="auto">
          <a:xfrm>
            <a:off x="4343400" y="159067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5" name="AutoShape 21"/>
          <p:cNvSpPr>
            <a:spLocks noChangeShapeType="1"/>
          </p:cNvSpPr>
          <p:nvPr/>
        </p:nvSpPr>
        <p:spPr bwMode="auto">
          <a:xfrm flipH="1">
            <a:off x="2876550" y="1590675"/>
            <a:ext cx="790575"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4" name="AutoShape 20"/>
          <p:cNvSpPr>
            <a:spLocks noChangeShapeType="1"/>
          </p:cNvSpPr>
          <p:nvPr/>
        </p:nvSpPr>
        <p:spPr bwMode="auto">
          <a:xfrm>
            <a:off x="5105400" y="1590675"/>
            <a:ext cx="74295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3" name="AutoShape 19"/>
          <p:cNvSpPr>
            <a:spLocks noChangeShapeType="1"/>
          </p:cNvSpPr>
          <p:nvPr/>
        </p:nvSpPr>
        <p:spPr bwMode="auto">
          <a:xfrm>
            <a:off x="2876550" y="2324100"/>
            <a:ext cx="1476375"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2" name="AutoShape 18"/>
          <p:cNvSpPr>
            <a:spLocks noChangeShapeType="1"/>
          </p:cNvSpPr>
          <p:nvPr/>
        </p:nvSpPr>
        <p:spPr bwMode="auto">
          <a:xfrm>
            <a:off x="4352925" y="2324100"/>
            <a:ext cx="0" cy="5429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1" name="AutoShape 17"/>
          <p:cNvSpPr>
            <a:spLocks noChangeShapeType="1"/>
          </p:cNvSpPr>
          <p:nvPr/>
        </p:nvSpPr>
        <p:spPr bwMode="auto">
          <a:xfrm flipH="1">
            <a:off x="4352925" y="2266950"/>
            <a:ext cx="1495425" cy="6000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80" name="AutoShape 16"/>
          <p:cNvSpPr>
            <a:spLocks noChangeShapeType="1"/>
          </p:cNvSpPr>
          <p:nvPr/>
        </p:nvSpPr>
        <p:spPr bwMode="auto">
          <a:xfrm>
            <a:off x="3028950" y="3181350"/>
            <a:ext cx="2447925"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9" name="AutoShape 15"/>
          <p:cNvSpPr>
            <a:spLocks noChangeShapeType="1"/>
          </p:cNvSpPr>
          <p:nvPr/>
        </p:nvSpPr>
        <p:spPr bwMode="auto">
          <a:xfrm>
            <a:off x="4352925" y="2867025"/>
            <a:ext cx="0" cy="3143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8" name="AutoShape 14"/>
          <p:cNvSpPr>
            <a:spLocks noChangeShapeType="1"/>
          </p:cNvSpPr>
          <p:nvPr/>
        </p:nvSpPr>
        <p:spPr bwMode="auto">
          <a:xfrm>
            <a:off x="1771650" y="3514725"/>
            <a:ext cx="0" cy="2476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7" name="AutoShape 13"/>
          <p:cNvSpPr>
            <a:spLocks noChangeShapeType="1"/>
          </p:cNvSpPr>
          <p:nvPr/>
        </p:nvSpPr>
        <p:spPr bwMode="auto">
          <a:xfrm>
            <a:off x="2914650" y="351472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6" name="AutoShape 12"/>
          <p:cNvSpPr>
            <a:spLocks noChangeShapeType="1"/>
          </p:cNvSpPr>
          <p:nvPr/>
        </p:nvSpPr>
        <p:spPr bwMode="auto">
          <a:xfrm>
            <a:off x="1257300" y="45434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5" name="AutoShape 11"/>
          <p:cNvSpPr>
            <a:spLocks noChangeShapeType="1"/>
          </p:cNvSpPr>
          <p:nvPr/>
        </p:nvSpPr>
        <p:spPr bwMode="auto">
          <a:xfrm>
            <a:off x="1257300" y="51530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4" name="AutoShape 10"/>
          <p:cNvSpPr>
            <a:spLocks noChangeShapeType="1"/>
          </p:cNvSpPr>
          <p:nvPr/>
        </p:nvSpPr>
        <p:spPr bwMode="auto">
          <a:xfrm>
            <a:off x="3190875" y="4619625"/>
            <a:ext cx="0" cy="1333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3" name="AutoShape 9"/>
          <p:cNvSpPr>
            <a:spLocks noChangeShapeType="1"/>
          </p:cNvSpPr>
          <p:nvPr/>
        </p:nvSpPr>
        <p:spPr bwMode="auto">
          <a:xfrm>
            <a:off x="6191250" y="3495675"/>
            <a:ext cx="0" cy="2667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2" name="AutoShape 8"/>
          <p:cNvSpPr>
            <a:spLocks noChangeShapeType="1"/>
          </p:cNvSpPr>
          <p:nvPr/>
        </p:nvSpPr>
        <p:spPr bwMode="auto">
          <a:xfrm>
            <a:off x="6191250" y="4495800"/>
            <a:ext cx="0" cy="36195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1" name="AutoShape 7"/>
          <p:cNvSpPr>
            <a:spLocks noChangeShapeType="1"/>
          </p:cNvSpPr>
          <p:nvPr/>
        </p:nvSpPr>
        <p:spPr bwMode="auto">
          <a:xfrm>
            <a:off x="6886575" y="5276850"/>
            <a:ext cx="5143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70" name="Text Box 6"/>
          <p:cNvSpPr txBox="1">
            <a:spLocks noChangeArrowheads="1"/>
          </p:cNvSpPr>
          <p:nvPr/>
        </p:nvSpPr>
        <p:spPr bwMode="auto">
          <a:xfrm>
            <a:off x="914400" y="2447925"/>
            <a:ext cx="1438275" cy="2381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Higher Ed Subcommittee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9" name="AutoShape 5"/>
          <p:cNvSpPr>
            <a:spLocks noChangeShapeType="1"/>
          </p:cNvSpPr>
          <p:nvPr/>
        </p:nvSpPr>
        <p:spPr bwMode="auto">
          <a:xfrm>
            <a:off x="1619250" y="2324100"/>
            <a:ext cx="0" cy="12382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8" name="Text Box 4"/>
          <p:cNvSpPr txBox="1">
            <a:spLocks noChangeArrowheads="1"/>
          </p:cNvSpPr>
          <p:nvPr/>
        </p:nvSpPr>
        <p:spPr bwMode="auto">
          <a:xfrm>
            <a:off x="523875" y="5800725"/>
            <a:ext cx="1438275" cy="10191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Youth Corrections, Special Schools, Early Childhood, Long Term Care and Treatment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7" name="AutoShape 3"/>
          <p:cNvSpPr>
            <a:spLocks noChangeShapeType="1"/>
          </p:cNvSpPr>
          <p:nvPr/>
        </p:nvSpPr>
        <p:spPr bwMode="auto">
          <a:xfrm>
            <a:off x="1257300" y="5648325"/>
            <a:ext cx="0" cy="15240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66" name="Text Box 2"/>
          <p:cNvSpPr txBox="1">
            <a:spLocks noChangeArrowheads="1"/>
          </p:cNvSpPr>
          <p:nvPr/>
        </p:nvSpPr>
        <p:spPr bwMode="auto">
          <a:xfrm>
            <a:off x="5848350" y="1123950"/>
            <a:ext cx="1704975" cy="400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Office of the Governor</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Gov. John Kitzhaber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65" name="AutoShape 1"/>
          <p:cNvSpPr>
            <a:spLocks noChangeShapeType="1"/>
          </p:cNvSpPr>
          <p:nvPr/>
        </p:nvSpPr>
        <p:spPr bwMode="auto">
          <a:xfrm>
            <a:off x="5105400" y="1343025"/>
            <a:ext cx="74295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05" name="Rectangle 4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324" name="Rectangle 60"/>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922463"/>
            <a:ext cx="9144000" cy="668337"/>
          </a:xfrm>
        </p:spPr>
        <p:txBody>
          <a:bodyPr/>
          <a:lstStyle/>
          <a:p>
            <a:pPr algn="ctr"/>
            <a:r>
              <a:rPr lang="en-US" dirty="0" smtClean="0"/>
              <a:t>OR</a:t>
            </a:r>
            <a:endParaRPr lang="en-US" dirty="0"/>
          </a:p>
        </p:txBody>
      </p:sp>
      <p:sp>
        <p:nvSpPr>
          <p:cNvPr id="3" name="Content Placeholder 2"/>
          <p:cNvSpPr>
            <a:spLocks noGrp="1"/>
          </p:cNvSpPr>
          <p:nvPr>
            <p:ph idx="1"/>
          </p:nvPr>
        </p:nvSpPr>
        <p:spPr>
          <a:xfrm>
            <a:off x="1447800" y="2819400"/>
            <a:ext cx="5715000" cy="2554545"/>
          </a:xfrm>
        </p:spPr>
        <p:txBody>
          <a:bodyPr/>
          <a:lstStyle/>
          <a:p>
            <a:pPr algn="ctr"/>
            <a:r>
              <a:rPr lang="en-US" sz="4000" dirty="0" smtClean="0"/>
              <a:t>If you are not confused yet, you are not paying attention!</a:t>
            </a:r>
            <a:endParaRPr lang="en-US" sz="4000" dirty="0"/>
          </a:p>
        </p:txBody>
      </p:sp>
    </p:spTree>
  </p:cSld>
  <p:clrMapOvr>
    <a:masterClrMapping/>
  </p:clrMapOvr>
  <p:transition spd="slow">
    <p:zoom/>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extBox 477"/>
          <p:cNvSpPr txBox="1">
            <a:spLocks noChangeArrowheads="1"/>
          </p:cNvSpPr>
          <p:nvPr/>
        </p:nvSpPr>
        <p:spPr bwMode="auto">
          <a:xfrm>
            <a:off x="0" y="152921"/>
            <a:ext cx="9144000" cy="369328"/>
          </a:xfrm>
          <a:prstGeom prst="rect">
            <a:avLst/>
          </a:prstGeom>
          <a:noFill/>
          <a:ln w="9525">
            <a:noFill/>
            <a:miter lim="800000"/>
            <a:headEnd/>
            <a:tailEnd/>
          </a:ln>
        </p:spPr>
        <p:txBody>
          <a:bodyPr lIns="91435" tIns="45718" rIns="91435" bIns="45718">
            <a:spAutoFit/>
          </a:bodyPr>
          <a:lstStyle/>
          <a:p>
            <a:pPr algn="ctr"/>
            <a:r>
              <a:rPr lang="en-US"/>
              <a:t>SB 909 and Oregon Education Investment Model</a:t>
            </a:r>
          </a:p>
        </p:txBody>
      </p:sp>
      <p:cxnSp>
        <p:nvCxnSpPr>
          <p:cNvPr id="26" name="Straight Connector 25"/>
          <p:cNvCxnSpPr/>
          <p:nvPr/>
        </p:nvCxnSpPr>
        <p:spPr bwMode="auto">
          <a:xfrm rot="5400000">
            <a:off x="3998826" y="4686412"/>
            <a:ext cx="838274"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bwMode="auto">
          <a:xfrm>
            <a:off x="1633016" y="1628553"/>
            <a:ext cx="1186384" cy="323701"/>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INVESTMENT</a:t>
            </a:r>
          </a:p>
        </p:txBody>
      </p:sp>
      <p:sp>
        <p:nvSpPr>
          <p:cNvPr id="12" name="Rounded Rectangle 11"/>
          <p:cNvSpPr/>
          <p:nvPr/>
        </p:nvSpPr>
        <p:spPr bwMode="auto">
          <a:xfrm>
            <a:off x="6359054" y="1676549"/>
            <a:ext cx="1067098" cy="323701"/>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DELIVERY</a:t>
            </a:r>
          </a:p>
        </p:txBody>
      </p:sp>
      <p:cxnSp>
        <p:nvCxnSpPr>
          <p:cNvPr id="9" name="Straight Connector 8"/>
          <p:cNvCxnSpPr>
            <a:stCxn id="11" idx="2"/>
          </p:cNvCxnSpPr>
          <p:nvPr/>
        </p:nvCxnSpPr>
        <p:spPr bwMode="auto">
          <a:xfrm rot="5400000">
            <a:off x="1381869" y="3723680"/>
            <a:ext cx="1560463"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23"/>
          <p:cNvCxnSpPr>
            <a:endCxn id="317" idx="0"/>
          </p:cNvCxnSpPr>
          <p:nvPr/>
        </p:nvCxnSpPr>
        <p:spPr bwMode="auto">
          <a:xfrm>
            <a:off x="2014761" y="4499447"/>
            <a:ext cx="465460"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6" name="Rounded Rectangle 315"/>
          <p:cNvSpPr/>
          <p:nvPr/>
        </p:nvSpPr>
        <p:spPr bwMode="auto">
          <a:xfrm>
            <a:off x="1194346" y="4617765"/>
            <a:ext cx="813718"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Board of Education</a:t>
            </a:r>
          </a:p>
        </p:txBody>
      </p:sp>
      <p:sp>
        <p:nvSpPr>
          <p:cNvPr id="317" name="Rounded Rectangle 316"/>
          <p:cNvSpPr/>
          <p:nvPr/>
        </p:nvSpPr>
        <p:spPr bwMode="auto">
          <a:xfrm>
            <a:off x="2072804" y="4617765"/>
            <a:ext cx="814834"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Board of Higher Education</a:t>
            </a:r>
          </a:p>
        </p:txBody>
      </p:sp>
      <p:sp>
        <p:nvSpPr>
          <p:cNvPr id="318" name="Rounded Rectangle 317"/>
          <p:cNvSpPr/>
          <p:nvPr/>
        </p:nvSpPr>
        <p:spPr bwMode="auto">
          <a:xfrm>
            <a:off x="2952378" y="4617765"/>
            <a:ext cx="933822"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Oregon Student Assistance Commission</a:t>
            </a:r>
          </a:p>
        </p:txBody>
      </p:sp>
      <p:cxnSp>
        <p:nvCxnSpPr>
          <p:cNvPr id="15" name="Elbow Connector 14"/>
          <p:cNvCxnSpPr>
            <a:endCxn id="315" idx="0"/>
          </p:cNvCxnSpPr>
          <p:nvPr/>
        </p:nvCxnSpPr>
        <p:spPr bwMode="auto">
          <a:xfrm rot="10800000" flipV="1">
            <a:off x="721072" y="4499447"/>
            <a:ext cx="2665512"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Elbow Connector 97"/>
          <p:cNvCxnSpPr>
            <a:endCxn id="318" idx="0"/>
          </p:cNvCxnSpPr>
          <p:nvPr/>
        </p:nvCxnSpPr>
        <p:spPr bwMode="auto">
          <a:xfrm>
            <a:off x="718840" y="4499447"/>
            <a:ext cx="2700449" cy="118318"/>
          </a:xfrm>
          <a:prstGeom prst="bentConnector2">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614" name="Rounded Rectangle 613"/>
          <p:cNvSpPr/>
          <p:nvPr/>
        </p:nvSpPr>
        <p:spPr bwMode="auto">
          <a:xfrm>
            <a:off x="4056296" y="2236788"/>
            <a:ext cx="685841" cy="2317353"/>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vert="wordArtVert" lIns="91414" tIns="45706" rIns="91414" bIns="45706" anchor="ctr"/>
          <a:lstStyle/>
          <a:p>
            <a:pPr algn="ctr" fontAlgn="auto">
              <a:spcBef>
                <a:spcPts val="0"/>
              </a:spcBef>
              <a:spcAft>
                <a:spcPts val="0"/>
              </a:spcAft>
              <a:defRPr/>
            </a:pPr>
            <a:r>
              <a:rPr lang="en-US" sz="1100" spc="-100" dirty="0"/>
              <a:t>Achievement</a:t>
            </a:r>
          </a:p>
          <a:p>
            <a:pPr algn="ctr" fontAlgn="auto">
              <a:spcBef>
                <a:spcPts val="0"/>
              </a:spcBef>
              <a:spcAft>
                <a:spcPts val="0"/>
              </a:spcAft>
              <a:defRPr/>
            </a:pPr>
            <a:r>
              <a:rPr lang="en-US" sz="1100" spc="-100" dirty="0"/>
              <a:t>Compacts</a:t>
            </a:r>
          </a:p>
        </p:txBody>
      </p:sp>
      <p:sp>
        <p:nvSpPr>
          <p:cNvPr id="11" name="Rounded Rectangle 10"/>
          <p:cNvSpPr/>
          <p:nvPr/>
        </p:nvSpPr>
        <p:spPr bwMode="auto">
          <a:xfrm>
            <a:off x="1624087" y="2373065"/>
            <a:ext cx="1076027" cy="570384"/>
          </a:xfrm>
          <a:prstGeom prst="round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Oregon Education Investment Board</a:t>
            </a:r>
          </a:p>
        </p:txBody>
      </p:sp>
      <p:sp>
        <p:nvSpPr>
          <p:cNvPr id="95" name="Rounded Rectangle 94"/>
          <p:cNvSpPr/>
          <p:nvPr/>
        </p:nvSpPr>
        <p:spPr bwMode="auto">
          <a:xfrm>
            <a:off x="2624212" y="541363"/>
            <a:ext cx="914176" cy="323701"/>
          </a:xfrm>
          <a:prstGeom prst="roundRect">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1100" b="1" dirty="0">
                <a:solidFill>
                  <a:schemeClr val="tx1"/>
                </a:solidFill>
              </a:rPr>
              <a:t>Governor</a:t>
            </a:r>
          </a:p>
        </p:txBody>
      </p:sp>
      <p:sp>
        <p:nvSpPr>
          <p:cNvPr id="97" name="Rounded Rectangle 96"/>
          <p:cNvSpPr/>
          <p:nvPr/>
        </p:nvSpPr>
        <p:spPr bwMode="auto">
          <a:xfrm>
            <a:off x="195337" y="2474640"/>
            <a:ext cx="990079" cy="367233"/>
          </a:xfrm>
          <a:prstGeom prst="roundRect">
            <a:avLst/>
          </a:prstGeom>
          <a:solidFill>
            <a:schemeClr val="accent1">
              <a:lumMod val="20000"/>
              <a:lumOff val="80000"/>
              <a:alpha val="7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Chief Education Officer</a:t>
            </a:r>
          </a:p>
        </p:txBody>
      </p:sp>
      <p:cxnSp>
        <p:nvCxnSpPr>
          <p:cNvPr id="49" name="Straight Connector 48"/>
          <p:cNvCxnSpPr>
            <a:stCxn id="11" idx="1"/>
            <a:endCxn id="97" idx="3"/>
          </p:cNvCxnSpPr>
          <p:nvPr/>
        </p:nvCxnSpPr>
        <p:spPr bwMode="auto">
          <a:xfrm flipH="1">
            <a:off x="1185416" y="2658814"/>
            <a:ext cx="438671"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354" name="TextBox 379"/>
          <p:cNvSpPr txBox="1">
            <a:spLocks noChangeArrowheads="1"/>
          </p:cNvSpPr>
          <p:nvPr/>
        </p:nvSpPr>
        <p:spPr bwMode="auto">
          <a:xfrm>
            <a:off x="5512967" y="2087315"/>
            <a:ext cx="3224733" cy="276820"/>
          </a:xfrm>
          <a:prstGeom prst="rect">
            <a:avLst/>
          </a:prstGeom>
          <a:noFill/>
          <a:ln w="9525">
            <a:noFill/>
            <a:miter lim="800000"/>
            <a:headEnd/>
            <a:tailEnd/>
          </a:ln>
        </p:spPr>
        <p:txBody>
          <a:bodyPr wrap="none" lIns="91414" tIns="45706" rIns="91414" bIns="45706">
            <a:spAutoFit/>
          </a:bodyPr>
          <a:lstStyle/>
          <a:p>
            <a:r>
              <a:rPr lang="en-US" sz="1200" b="1" dirty="0"/>
              <a:t>0 - 20 Early Learning/Education Providers</a:t>
            </a:r>
          </a:p>
        </p:txBody>
      </p:sp>
      <p:sp>
        <p:nvSpPr>
          <p:cNvPr id="420" name="Rounded Rectangle 419"/>
          <p:cNvSpPr/>
          <p:nvPr/>
        </p:nvSpPr>
        <p:spPr bwMode="auto">
          <a:xfrm>
            <a:off x="552525" y="3174504"/>
            <a:ext cx="928688" cy="671959"/>
          </a:xfrm>
          <a:prstGeom prst="round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Early Learning Council</a:t>
            </a:r>
          </a:p>
        </p:txBody>
      </p:sp>
      <p:sp>
        <p:nvSpPr>
          <p:cNvPr id="477" name="Rounded Rectangle 476"/>
          <p:cNvSpPr/>
          <p:nvPr/>
        </p:nvSpPr>
        <p:spPr bwMode="auto">
          <a:xfrm>
            <a:off x="2681138" y="3174504"/>
            <a:ext cx="928688" cy="671959"/>
          </a:xfrm>
          <a:prstGeom prst="roundRect">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t>Higher Education Coordinating Commission</a:t>
            </a:r>
          </a:p>
        </p:txBody>
      </p:sp>
      <p:cxnSp>
        <p:nvCxnSpPr>
          <p:cNvPr id="5" name="Elbow Connector 4"/>
          <p:cNvCxnSpPr>
            <a:stCxn id="11" idx="2"/>
            <a:endCxn id="420" idx="0"/>
          </p:cNvCxnSpPr>
          <p:nvPr/>
        </p:nvCxnSpPr>
        <p:spPr bwMode="auto">
          <a:xfrm rot="5400000">
            <a:off x="1473399" y="2485802"/>
            <a:ext cx="231055" cy="1146349"/>
          </a:xfrm>
          <a:prstGeom prst="bentConnector3">
            <a:avLst>
              <a:gd name="adj1" fmla="val 5000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Elbow Connector 6"/>
          <p:cNvCxnSpPr>
            <a:stCxn id="11" idx="2"/>
            <a:endCxn id="477" idx="0"/>
          </p:cNvCxnSpPr>
          <p:nvPr/>
        </p:nvCxnSpPr>
        <p:spPr bwMode="auto">
          <a:xfrm rot="16200000" flipH="1">
            <a:off x="2537706" y="2567843"/>
            <a:ext cx="231055" cy="982266"/>
          </a:xfrm>
          <a:prstGeom prst="bentConnector3">
            <a:avLst>
              <a:gd name="adj1" fmla="val 50000"/>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3" name="Straight Connector 632"/>
          <p:cNvCxnSpPr/>
          <p:nvPr/>
        </p:nvCxnSpPr>
        <p:spPr bwMode="auto">
          <a:xfrm rot="5400000" flipH="1" flipV="1">
            <a:off x="1557115" y="449944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7" name="Straight Connector 636"/>
          <p:cNvCxnSpPr/>
          <p:nvPr/>
        </p:nvCxnSpPr>
        <p:spPr bwMode="auto">
          <a:xfrm rot="5400000">
            <a:off x="1566044" y="4554141"/>
            <a:ext cx="109389"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5" name="Rounded Rectangle 314"/>
          <p:cNvSpPr/>
          <p:nvPr/>
        </p:nvSpPr>
        <p:spPr bwMode="auto">
          <a:xfrm>
            <a:off x="314772" y="4617765"/>
            <a:ext cx="813718" cy="571500"/>
          </a:xfrm>
          <a:prstGeom prst="roundRect">
            <a:avLst/>
          </a:prstGeom>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Comm. on Children &amp; Families</a:t>
            </a:r>
          </a:p>
        </p:txBody>
      </p:sp>
      <p:sp>
        <p:nvSpPr>
          <p:cNvPr id="640" name="Rounded Rectangle 639"/>
          <p:cNvSpPr/>
          <p:nvPr/>
        </p:nvSpPr>
        <p:spPr bwMode="auto">
          <a:xfrm>
            <a:off x="3183434" y="4097611"/>
            <a:ext cx="779115" cy="266774"/>
          </a:xfrm>
          <a:prstGeom prst="roundRect">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t>Joint Boards</a:t>
            </a:r>
          </a:p>
        </p:txBody>
      </p:sp>
      <p:cxnSp>
        <p:nvCxnSpPr>
          <p:cNvPr id="643" name="Straight Connector 642"/>
          <p:cNvCxnSpPr>
            <a:stCxn id="477" idx="2"/>
            <a:endCxn id="640" idx="0"/>
          </p:cNvCxnSpPr>
          <p:nvPr/>
        </p:nvCxnSpPr>
        <p:spPr bwMode="auto">
          <a:xfrm rot="16200000" flipH="1">
            <a:off x="3233105" y="3757724"/>
            <a:ext cx="251148" cy="428625"/>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grpSp>
        <p:nvGrpSpPr>
          <p:cNvPr id="2" name="Group 662"/>
          <p:cNvGrpSpPr>
            <a:grpSpLocks/>
          </p:cNvGrpSpPr>
          <p:nvPr/>
        </p:nvGrpSpPr>
        <p:grpSpPr bwMode="auto">
          <a:xfrm>
            <a:off x="8150572" y="2581796"/>
            <a:ext cx="252264" cy="2365251"/>
            <a:chOff x="7948613" y="1854200"/>
            <a:chExt cx="252412" cy="2365339"/>
          </a:xfrm>
        </p:grpSpPr>
        <p:sp>
          <p:nvSpPr>
            <p:cNvPr id="198" name="Oval 197"/>
            <p:cNvSpPr/>
            <p:nvPr/>
          </p:nvSpPr>
          <p:spPr bwMode="auto">
            <a:xfrm>
              <a:off x="7944146" y="244134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99" name="Oval 198"/>
            <p:cNvSpPr/>
            <p:nvPr/>
          </p:nvSpPr>
          <p:spPr bwMode="auto">
            <a:xfrm>
              <a:off x="8068118" y="2343119"/>
              <a:ext cx="103868" cy="102695"/>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0" name="Oval 199"/>
            <p:cNvSpPr/>
            <p:nvPr/>
          </p:nvSpPr>
          <p:spPr bwMode="auto">
            <a:xfrm>
              <a:off x="7944146" y="261325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3" name="Oval 202"/>
            <p:cNvSpPr/>
            <p:nvPr/>
          </p:nvSpPr>
          <p:spPr bwMode="auto">
            <a:xfrm>
              <a:off x="8091572" y="2158937"/>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6" name="Oval 205"/>
            <p:cNvSpPr/>
            <p:nvPr/>
          </p:nvSpPr>
          <p:spPr bwMode="auto">
            <a:xfrm>
              <a:off x="7944146" y="223484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6" name="Oval 215"/>
            <p:cNvSpPr/>
            <p:nvPr/>
          </p:nvSpPr>
          <p:spPr bwMode="auto">
            <a:xfrm>
              <a:off x="7986586" y="3160216"/>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9" name="Oval 208"/>
            <p:cNvSpPr/>
            <p:nvPr/>
          </p:nvSpPr>
          <p:spPr bwMode="auto">
            <a:xfrm>
              <a:off x="7991054" y="3316491"/>
              <a:ext cx="104986" cy="102695"/>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9" name="Oval 278"/>
            <p:cNvSpPr/>
            <p:nvPr/>
          </p:nvSpPr>
          <p:spPr bwMode="auto">
            <a:xfrm>
              <a:off x="8091572" y="253957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4" name="Oval 283"/>
            <p:cNvSpPr/>
            <p:nvPr/>
          </p:nvSpPr>
          <p:spPr bwMode="auto">
            <a:xfrm>
              <a:off x="7986586" y="3498440"/>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13" name="Oval 412"/>
            <p:cNvSpPr/>
            <p:nvPr/>
          </p:nvSpPr>
          <p:spPr bwMode="auto">
            <a:xfrm>
              <a:off x="8005574" y="3654715"/>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4" name="Oval 433"/>
            <p:cNvSpPr/>
            <p:nvPr/>
          </p:nvSpPr>
          <p:spPr bwMode="auto">
            <a:xfrm>
              <a:off x="8043547" y="3795363"/>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2" name="Oval 471"/>
            <p:cNvSpPr/>
            <p:nvPr/>
          </p:nvSpPr>
          <p:spPr bwMode="auto">
            <a:xfrm>
              <a:off x="7967600" y="3938243"/>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4" name="Oval 213"/>
            <p:cNvSpPr/>
            <p:nvPr/>
          </p:nvSpPr>
          <p:spPr bwMode="auto">
            <a:xfrm>
              <a:off x="7986586" y="2989429"/>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22" name="Oval 221"/>
            <p:cNvSpPr/>
            <p:nvPr/>
          </p:nvSpPr>
          <p:spPr bwMode="auto">
            <a:xfrm>
              <a:off x="7986586" y="2782922"/>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8" name="Oval 487"/>
            <p:cNvSpPr/>
            <p:nvPr/>
          </p:nvSpPr>
          <p:spPr bwMode="auto">
            <a:xfrm>
              <a:off x="7958665" y="4117960"/>
              <a:ext cx="103868"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0" name="Oval 549"/>
            <p:cNvSpPr/>
            <p:nvPr/>
          </p:nvSpPr>
          <p:spPr bwMode="auto">
            <a:xfrm>
              <a:off x="7991054" y="2060706"/>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5" name="Oval 554"/>
            <p:cNvSpPr/>
            <p:nvPr/>
          </p:nvSpPr>
          <p:spPr bwMode="auto">
            <a:xfrm>
              <a:off x="7991054" y="1854200"/>
              <a:ext cx="104986" cy="101579"/>
            </a:xfrm>
            <a:prstGeom prst="ellipse">
              <a:avLst/>
            </a:prstGeom>
            <a:solidFill>
              <a:schemeClr val="accent5"/>
            </a:solid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grpSp>
        <p:nvGrpSpPr>
          <p:cNvPr id="3" name="Group 665"/>
          <p:cNvGrpSpPr>
            <a:grpSpLocks/>
          </p:cNvGrpSpPr>
          <p:nvPr/>
        </p:nvGrpSpPr>
        <p:grpSpPr bwMode="auto">
          <a:xfrm>
            <a:off x="6850187" y="2499197"/>
            <a:ext cx="1132954" cy="2550542"/>
            <a:chOff x="6805004" y="1772056"/>
            <a:chExt cx="1134084" cy="2551113"/>
          </a:xfrm>
        </p:grpSpPr>
        <p:sp>
          <p:nvSpPr>
            <p:cNvPr id="599" name="Oval 598"/>
            <p:cNvSpPr/>
            <p:nvPr/>
          </p:nvSpPr>
          <p:spPr bwMode="auto">
            <a:xfrm>
              <a:off x="7834059" y="2726630"/>
              <a:ext cx="105029"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nvGrpSpPr>
            <p:cNvPr id="4" name="Group 663"/>
            <p:cNvGrpSpPr>
              <a:grpSpLocks/>
            </p:cNvGrpSpPr>
            <p:nvPr/>
          </p:nvGrpSpPr>
          <p:grpSpPr bwMode="auto">
            <a:xfrm>
              <a:off x="6805004" y="1772056"/>
              <a:ext cx="1090612" cy="2551113"/>
              <a:chOff x="6843713" y="1752600"/>
              <a:chExt cx="1090612" cy="2551113"/>
            </a:xfrm>
          </p:grpSpPr>
          <p:sp>
            <p:nvSpPr>
              <p:cNvPr id="72" name="Oval 71"/>
              <p:cNvSpPr/>
              <p:nvPr/>
            </p:nvSpPr>
            <p:spPr bwMode="auto">
              <a:xfrm>
                <a:off x="7172206" y="2374468"/>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3" name="Oval 102"/>
              <p:cNvSpPr/>
              <p:nvPr/>
            </p:nvSpPr>
            <p:spPr bwMode="auto">
              <a:xfrm>
                <a:off x="7342040" y="2553102"/>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4" name="Oval 103"/>
              <p:cNvSpPr/>
              <p:nvPr/>
            </p:nvSpPr>
            <p:spPr bwMode="auto">
              <a:xfrm>
                <a:off x="7449303" y="2445922"/>
                <a:ext cx="103911"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8" name="Oval 107"/>
              <p:cNvSpPr/>
              <p:nvPr/>
            </p:nvSpPr>
            <p:spPr bwMode="auto">
              <a:xfrm>
                <a:off x="7500700" y="263237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0" name="Oval 109"/>
              <p:cNvSpPr/>
              <p:nvPr/>
            </p:nvSpPr>
            <p:spPr bwMode="auto">
              <a:xfrm>
                <a:off x="7605728" y="2528540"/>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1" name="Oval 110"/>
              <p:cNvSpPr/>
              <p:nvPr/>
            </p:nvSpPr>
            <p:spPr bwMode="auto">
              <a:xfrm>
                <a:off x="7183380" y="264018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2" name="Oval 111"/>
              <p:cNvSpPr/>
              <p:nvPr/>
            </p:nvSpPr>
            <p:spPr bwMode="auto">
              <a:xfrm>
                <a:off x="7325279" y="233874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6" name="Oval 115"/>
              <p:cNvSpPr/>
              <p:nvPr/>
            </p:nvSpPr>
            <p:spPr bwMode="auto">
              <a:xfrm>
                <a:off x="7367738" y="326428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7" name="Oval 116"/>
              <p:cNvSpPr/>
              <p:nvPr/>
            </p:nvSpPr>
            <p:spPr bwMode="auto">
              <a:xfrm>
                <a:off x="7201257" y="331787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8" name="Oval 117"/>
              <p:cNvSpPr/>
              <p:nvPr/>
            </p:nvSpPr>
            <p:spPr bwMode="auto">
              <a:xfrm>
                <a:off x="7544275" y="3178320"/>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9" name="Oval 118"/>
              <p:cNvSpPr/>
              <p:nvPr/>
            </p:nvSpPr>
            <p:spPr bwMode="auto">
              <a:xfrm>
                <a:off x="7539806" y="3354721"/>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1" name="Oval 120"/>
              <p:cNvSpPr/>
              <p:nvPr/>
            </p:nvSpPr>
            <p:spPr bwMode="auto">
              <a:xfrm>
                <a:off x="7210195" y="313366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7" name="Oval 136"/>
              <p:cNvSpPr/>
              <p:nvPr/>
            </p:nvSpPr>
            <p:spPr bwMode="auto">
              <a:xfrm>
                <a:off x="7372207" y="3419476"/>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8" name="Oval 137"/>
              <p:cNvSpPr/>
              <p:nvPr/>
            </p:nvSpPr>
            <p:spPr bwMode="auto">
              <a:xfrm>
                <a:off x="7577795" y="234655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9" name="Oval 138"/>
              <p:cNvSpPr/>
              <p:nvPr/>
            </p:nvSpPr>
            <p:spPr bwMode="auto">
              <a:xfrm>
                <a:off x="7691762" y="3273220"/>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5" name="Oval 144"/>
              <p:cNvSpPr/>
              <p:nvPr/>
            </p:nvSpPr>
            <p:spPr bwMode="auto">
              <a:xfrm>
                <a:off x="6843713" y="259887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1" name="Oval 160"/>
              <p:cNvSpPr/>
              <p:nvPr/>
            </p:nvSpPr>
            <p:spPr bwMode="auto">
              <a:xfrm>
                <a:off x="6886171" y="314594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4" name="Oval 163"/>
              <p:cNvSpPr/>
              <p:nvPr/>
            </p:nvSpPr>
            <p:spPr bwMode="auto">
              <a:xfrm>
                <a:off x="6938685" y="333015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5" name="Oval 164"/>
              <p:cNvSpPr/>
              <p:nvPr/>
            </p:nvSpPr>
            <p:spPr bwMode="auto">
              <a:xfrm>
                <a:off x="6934216" y="350656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66" name="Oval 165"/>
              <p:cNvSpPr/>
              <p:nvPr/>
            </p:nvSpPr>
            <p:spPr bwMode="auto">
              <a:xfrm>
                <a:off x="7043714" y="322856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6" name="Oval 155"/>
              <p:cNvSpPr/>
              <p:nvPr/>
            </p:nvSpPr>
            <p:spPr bwMode="auto">
              <a:xfrm>
                <a:off x="6972205" y="249839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7" name="Oval 156"/>
              <p:cNvSpPr/>
              <p:nvPr/>
            </p:nvSpPr>
            <p:spPr bwMode="auto">
              <a:xfrm>
                <a:off x="7086172" y="342617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97" name="Oval 196"/>
              <p:cNvSpPr/>
              <p:nvPr/>
            </p:nvSpPr>
            <p:spPr bwMode="auto">
              <a:xfrm>
                <a:off x="7775561" y="221481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1" name="Oval 200"/>
              <p:cNvSpPr/>
              <p:nvPr/>
            </p:nvSpPr>
            <p:spPr bwMode="auto">
              <a:xfrm>
                <a:off x="7745393" y="2617857"/>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05" name="Oval 204"/>
              <p:cNvSpPr/>
              <p:nvPr/>
            </p:nvSpPr>
            <p:spPr bwMode="auto">
              <a:xfrm>
                <a:off x="7753215" y="2478300"/>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7" name="Oval 216"/>
              <p:cNvSpPr/>
              <p:nvPr/>
            </p:nvSpPr>
            <p:spPr bwMode="auto">
              <a:xfrm>
                <a:off x="7796790" y="3173854"/>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7" name="Oval 276"/>
              <p:cNvSpPr/>
              <p:nvPr/>
            </p:nvSpPr>
            <p:spPr bwMode="auto">
              <a:xfrm>
                <a:off x="7820254" y="336253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78" name="Oval 277"/>
              <p:cNvSpPr/>
              <p:nvPr/>
            </p:nvSpPr>
            <p:spPr bwMode="auto">
              <a:xfrm>
                <a:off x="7691762" y="3457436"/>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0" name="Oval 279"/>
              <p:cNvSpPr/>
              <p:nvPr/>
            </p:nvSpPr>
            <p:spPr bwMode="auto">
              <a:xfrm>
                <a:off x="7234777" y="3495395"/>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81" name="Oval 280"/>
              <p:cNvSpPr/>
              <p:nvPr/>
            </p:nvSpPr>
            <p:spPr bwMode="auto">
              <a:xfrm>
                <a:off x="7525281" y="3514375"/>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91" name="Oval 290"/>
              <p:cNvSpPr/>
              <p:nvPr/>
            </p:nvSpPr>
            <p:spPr bwMode="auto">
              <a:xfrm>
                <a:off x="6853769" y="2391216"/>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95" name="Oval 294"/>
              <p:cNvSpPr/>
              <p:nvPr/>
            </p:nvSpPr>
            <p:spPr bwMode="auto">
              <a:xfrm>
                <a:off x="7015781" y="2333160"/>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09" name="Oval 308"/>
              <p:cNvSpPr/>
              <p:nvPr/>
            </p:nvSpPr>
            <p:spPr bwMode="auto">
              <a:xfrm>
                <a:off x="7462711" y="223826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1" name="Oval 380"/>
              <p:cNvSpPr/>
              <p:nvPr/>
            </p:nvSpPr>
            <p:spPr bwMode="auto">
              <a:xfrm>
                <a:off x="7086172" y="3559034"/>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2" name="Oval 381"/>
              <p:cNvSpPr/>
              <p:nvPr/>
            </p:nvSpPr>
            <p:spPr bwMode="auto">
              <a:xfrm>
                <a:off x="7558801" y="3652817"/>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3" name="Oval 382"/>
              <p:cNvSpPr/>
              <p:nvPr/>
            </p:nvSpPr>
            <p:spPr bwMode="auto">
              <a:xfrm>
                <a:off x="7353213" y="358582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86" name="Oval 385"/>
              <p:cNvSpPr/>
              <p:nvPr/>
            </p:nvSpPr>
            <p:spPr bwMode="auto">
              <a:xfrm>
                <a:off x="6957680" y="3648351"/>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390" name="Oval 389"/>
              <p:cNvSpPr/>
              <p:nvPr/>
            </p:nvSpPr>
            <p:spPr bwMode="auto">
              <a:xfrm>
                <a:off x="7134217" y="369524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6" name="Oval 405"/>
              <p:cNvSpPr/>
              <p:nvPr/>
            </p:nvSpPr>
            <p:spPr bwMode="auto">
              <a:xfrm>
                <a:off x="7830310" y="3547869"/>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7" name="Oval 406"/>
              <p:cNvSpPr/>
              <p:nvPr/>
            </p:nvSpPr>
            <p:spPr bwMode="auto">
              <a:xfrm>
                <a:off x="7710757" y="3622672"/>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09" name="Oval 408"/>
              <p:cNvSpPr/>
              <p:nvPr/>
            </p:nvSpPr>
            <p:spPr bwMode="auto">
              <a:xfrm>
                <a:off x="7291760" y="373655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10" name="Oval 409"/>
              <p:cNvSpPr/>
              <p:nvPr/>
            </p:nvSpPr>
            <p:spPr bwMode="auto">
              <a:xfrm>
                <a:off x="7430308" y="373878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22" name="Oval 421"/>
              <p:cNvSpPr/>
              <p:nvPr/>
            </p:nvSpPr>
            <p:spPr bwMode="auto">
              <a:xfrm>
                <a:off x="7024720" y="392076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29" name="Oval 428"/>
              <p:cNvSpPr/>
              <p:nvPr/>
            </p:nvSpPr>
            <p:spPr bwMode="auto">
              <a:xfrm>
                <a:off x="7658242" y="377562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0" name="Oval 429"/>
              <p:cNvSpPr/>
              <p:nvPr/>
            </p:nvSpPr>
            <p:spPr bwMode="auto">
              <a:xfrm>
                <a:off x="7325279" y="390960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1" name="Oval 430"/>
              <p:cNvSpPr/>
              <p:nvPr/>
            </p:nvSpPr>
            <p:spPr bwMode="auto">
              <a:xfrm>
                <a:off x="7615784" y="393081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9" name="Oval 438"/>
              <p:cNvSpPr/>
              <p:nvPr/>
            </p:nvSpPr>
            <p:spPr bwMode="auto">
              <a:xfrm>
                <a:off x="7177793" y="3859362"/>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0" name="Oval 439"/>
              <p:cNvSpPr/>
              <p:nvPr/>
            </p:nvSpPr>
            <p:spPr bwMode="auto">
              <a:xfrm>
                <a:off x="7649303" y="4067023"/>
                <a:ext cx="103912"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1" name="Oval 440"/>
              <p:cNvSpPr/>
              <p:nvPr/>
            </p:nvSpPr>
            <p:spPr bwMode="auto">
              <a:xfrm>
                <a:off x="7477236" y="389732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4" name="Oval 443"/>
              <p:cNvSpPr/>
              <p:nvPr/>
            </p:nvSpPr>
            <p:spPr bwMode="auto">
              <a:xfrm>
                <a:off x="7048183" y="406367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5" name="Oval 444"/>
              <p:cNvSpPr/>
              <p:nvPr/>
            </p:nvSpPr>
            <p:spPr bwMode="auto">
              <a:xfrm>
                <a:off x="7153211" y="420211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48" name="Oval 447"/>
              <p:cNvSpPr/>
              <p:nvPr/>
            </p:nvSpPr>
            <p:spPr bwMode="auto">
              <a:xfrm>
                <a:off x="7196787" y="4049160"/>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4" name="Oval 463"/>
              <p:cNvSpPr/>
              <p:nvPr/>
            </p:nvSpPr>
            <p:spPr bwMode="auto">
              <a:xfrm>
                <a:off x="7830310" y="3716455"/>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5" name="Oval 464"/>
              <p:cNvSpPr/>
              <p:nvPr/>
            </p:nvSpPr>
            <p:spPr bwMode="auto">
              <a:xfrm>
                <a:off x="7801260" y="4036879"/>
                <a:ext cx="105028" cy="10383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7" name="Oval 466"/>
              <p:cNvSpPr/>
              <p:nvPr/>
            </p:nvSpPr>
            <p:spPr bwMode="auto">
              <a:xfrm>
                <a:off x="7363268" y="4041345"/>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68" name="Oval 467"/>
              <p:cNvSpPr/>
              <p:nvPr/>
            </p:nvSpPr>
            <p:spPr bwMode="auto">
              <a:xfrm>
                <a:off x="7500700" y="404804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1" name="Oval 470"/>
              <p:cNvSpPr/>
              <p:nvPr/>
            </p:nvSpPr>
            <p:spPr bwMode="auto">
              <a:xfrm>
                <a:off x="7792321" y="3897321"/>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6" name="Oval 105"/>
              <p:cNvSpPr/>
              <p:nvPr/>
            </p:nvSpPr>
            <p:spPr bwMode="auto">
              <a:xfrm>
                <a:off x="7325279" y="271610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7" name="Oval 106"/>
              <p:cNvSpPr/>
              <p:nvPr/>
            </p:nvSpPr>
            <p:spPr bwMode="auto">
              <a:xfrm>
                <a:off x="7157681" y="2769696"/>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09" name="Oval 108"/>
              <p:cNvSpPr/>
              <p:nvPr/>
            </p:nvSpPr>
            <p:spPr bwMode="auto">
              <a:xfrm>
                <a:off x="7496230" y="280653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3" name="Oval 112"/>
              <p:cNvSpPr/>
              <p:nvPr/>
            </p:nvSpPr>
            <p:spPr bwMode="auto">
              <a:xfrm>
                <a:off x="7215782" y="294051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4" name="Oval 113"/>
              <p:cNvSpPr/>
              <p:nvPr/>
            </p:nvSpPr>
            <p:spPr bwMode="auto">
              <a:xfrm>
                <a:off x="7367738" y="309235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15" name="Oval 114"/>
              <p:cNvSpPr/>
              <p:nvPr/>
            </p:nvSpPr>
            <p:spPr bwMode="auto">
              <a:xfrm>
                <a:off x="7491761" y="2994105"/>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0" name="Oval 119"/>
              <p:cNvSpPr/>
              <p:nvPr/>
            </p:nvSpPr>
            <p:spPr bwMode="auto">
              <a:xfrm>
                <a:off x="7649303" y="3076723"/>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23" name="Oval 122"/>
              <p:cNvSpPr/>
              <p:nvPr/>
            </p:nvSpPr>
            <p:spPr bwMode="auto">
              <a:xfrm>
                <a:off x="7367738" y="288580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36" name="Oval 135"/>
              <p:cNvSpPr/>
              <p:nvPr/>
            </p:nvSpPr>
            <p:spPr bwMode="auto">
              <a:xfrm>
                <a:off x="7649303" y="2929350"/>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0" name="Oval 139"/>
              <p:cNvSpPr/>
              <p:nvPr/>
            </p:nvSpPr>
            <p:spPr bwMode="auto">
              <a:xfrm>
                <a:off x="7643717" y="2750716"/>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8" name="Oval 147"/>
              <p:cNvSpPr/>
              <p:nvPr/>
            </p:nvSpPr>
            <p:spPr bwMode="auto">
              <a:xfrm>
                <a:off x="6896227" y="2783093"/>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49" name="Oval 148"/>
              <p:cNvSpPr/>
              <p:nvPr/>
            </p:nvSpPr>
            <p:spPr bwMode="auto">
              <a:xfrm>
                <a:off x="6891758" y="2959494"/>
                <a:ext cx="103912"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0" name="Oval 149"/>
              <p:cNvSpPr/>
              <p:nvPr/>
            </p:nvSpPr>
            <p:spPr bwMode="auto">
              <a:xfrm>
                <a:off x="7001255" y="268149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4" name="Oval 153"/>
              <p:cNvSpPr/>
              <p:nvPr/>
            </p:nvSpPr>
            <p:spPr bwMode="auto">
              <a:xfrm>
                <a:off x="7043714" y="3081189"/>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158" name="Oval 157"/>
              <p:cNvSpPr/>
              <p:nvPr/>
            </p:nvSpPr>
            <p:spPr bwMode="auto">
              <a:xfrm>
                <a:off x="7039244" y="290367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13" name="Oval 212"/>
              <p:cNvSpPr/>
              <p:nvPr/>
            </p:nvSpPr>
            <p:spPr bwMode="auto">
              <a:xfrm>
                <a:off x="7819137" y="2854547"/>
                <a:ext cx="105028" cy="102714"/>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221" name="Oval 220"/>
              <p:cNvSpPr/>
              <p:nvPr/>
            </p:nvSpPr>
            <p:spPr bwMode="auto">
              <a:xfrm>
                <a:off x="7796790" y="3008618"/>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3" name="Oval 482"/>
              <p:cNvSpPr/>
              <p:nvPr/>
            </p:nvSpPr>
            <p:spPr bwMode="auto">
              <a:xfrm>
                <a:off x="7306285" y="4183135"/>
                <a:ext cx="103911"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4" name="Oval 483"/>
              <p:cNvSpPr/>
              <p:nvPr/>
            </p:nvSpPr>
            <p:spPr bwMode="auto">
              <a:xfrm>
                <a:off x="7458241" y="4194300"/>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85" name="Oval 484"/>
              <p:cNvSpPr/>
              <p:nvPr/>
            </p:nvSpPr>
            <p:spPr bwMode="auto">
              <a:xfrm>
                <a:off x="7630309" y="4202115"/>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3" name="Oval 512"/>
              <p:cNvSpPr/>
              <p:nvPr/>
            </p:nvSpPr>
            <p:spPr bwMode="auto">
              <a:xfrm>
                <a:off x="7329749" y="178721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5" name="Oval 514"/>
              <p:cNvSpPr/>
              <p:nvPr/>
            </p:nvSpPr>
            <p:spPr bwMode="auto">
              <a:xfrm>
                <a:off x="7163268" y="1841917"/>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7" name="Oval 516"/>
              <p:cNvSpPr/>
              <p:nvPr/>
            </p:nvSpPr>
            <p:spPr bwMode="auto">
              <a:xfrm>
                <a:off x="7500700" y="187764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19" name="Oval 518"/>
              <p:cNvSpPr/>
              <p:nvPr/>
            </p:nvSpPr>
            <p:spPr bwMode="auto">
              <a:xfrm>
                <a:off x="7220251" y="1989290"/>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1" name="Oval 520"/>
              <p:cNvSpPr/>
              <p:nvPr/>
            </p:nvSpPr>
            <p:spPr bwMode="auto">
              <a:xfrm>
                <a:off x="7364386" y="2129964"/>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2" name="Oval 521"/>
              <p:cNvSpPr/>
              <p:nvPr/>
            </p:nvSpPr>
            <p:spPr bwMode="auto">
              <a:xfrm>
                <a:off x="7496230" y="2065209"/>
                <a:ext cx="105028" cy="103831"/>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3" name="Oval 522"/>
              <p:cNvSpPr/>
              <p:nvPr/>
            </p:nvSpPr>
            <p:spPr bwMode="auto">
              <a:xfrm>
                <a:off x="7653773" y="2147827"/>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4" name="Oval 523"/>
              <p:cNvSpPr/>
              <p:nvPr/>
            </p:nvSpPr>
            <p:spPr bwMode="auto">
              <a:xfrm>
                <a:off x="7372207" y="1956912"/>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5" name="Oval 524"/>
              <p:cNvSpPr/>
              <p:nvPr/>
            </p:nvSpPr>
            <p:spPr bwMode="auto">
              <a:xfrm>
                <a:off x="7653773" y="2000454"/>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27" name="Oval 526"/>
              <p:cNvSpPr/>
              <p:nvPr/>
            </p:nvSpPr>
            <p:spPr bwMode="auto">
              <a:xfrm>
                <a:off x="7649303" y="1822937"/>
                <a:ext cx="103912"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2" name="Oval 531"/>
              <p:cNvSpPr/>
              <p:nvPr/>
            </p:nvSpPr>
            <p:spPr bwMode="auto">
              <a:xfrm>
                <a:off x="6900696" y="1854198"/>
                <a:ext cx="105028" cy="102714"/>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3" name="Oval 532"/>
              <p:cNvSpPr/>
              <p:nvPr/>
            </p:nvSpPr>
            <p:spPr bwMode="auto">
              <a:xfrm>
                <a:off x="6896227" y="2030598"/>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4" name="Oval 533"/>
              <p:cNvSpPr/>
              <p:nvPr/>
            </p:nvSpPr>
            <p:spPr bwMode="auto">
              <a:xfrm>
                <a:off x="7005725" y="1752600"/>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8" name="Oval 537"/>
              <p:cNvSpPr/>
              <p:nvPr/>
            </p:nvSpPr>
            <p:spPr bwMode="auto">
              <a:xfrm>
                <a:off x="7048183" y="215229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39" name="Oval 538"/>
              <p:cNvSpPr/>
              <p:nvPr/>
            </p:nvSpPr>
            <p:spPr bwMode="auto">
              <a:xfrm>
                <a:off x="7043714" y="1974775"/>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49" name="Oval 548"/>
              <p:cNvSpPr/>
              <p:nvPr/>
            </p:nvSpPr>
            <p:spPr bwMode="auto">
              <a:xfrm>
                <a:off x="7815785" y="1816238"/>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54" name="Oval 553"/>
              <p:cNvSpPr/>
              <p:nvPr/>
            </p:nvSpPr>
            <p:spPr bwMode="auto">
              <a:xfrm>
                <a:off x="7801260" y="2079723"/>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88" name="Oval 587"/>
              <p:cNvSpPr/>
              <p:nvPr/>
            </p:nvSpPr>
            <p:spPr bwMode="auto">
              <a:xfrm>
                <a:off x="7202374" y="2242726"/>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89" name="Oval 588"/>
              <p:cNvSpPr/>
              <p:nvPr/>
            </p:nvSpPr>
            <p:spPr bwMode="auto">
              <a:xfrm>
                <a:off x="7220251" y="2113217"/>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0" name="Oval 589"/>
              <p:cNvSpPr/>
              <p:nvPr/>
            </p:nvSpPr>
            <p:spPr bwMode="auto">
              <a:xfrm>
                <a:off x="6923043" y="2181321"/>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3" name="Oval 592"/>
              <p:cNvSpPr/>
              <p:nvPr/>
            </p:nvSpPr>
            <p:spPr bwMode="auto">
              <a:xfrm>
                <a:off x="7180027" y="2515143"/>
                <a:ext cx="105028" cy="101598"/>
              </a:xfrm>
              <a:prstGeom prst="ellipse">
                <a:avLst/>
              </a:prstGeom>
              <a:solidFill>
                <a:srgbClr val="C45B5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597" name="Oval 596"/>
              <p:cNvSpPr/>
              <p:nvPr/>
            </p:nvSpPr>
            <p:spPr bwMode="auto">
              <a:xfrm>
                <a:off x="7796790" y="2354372"/>
                <a:ext cx="105028"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1" name="Oval 600"/>
              <p:cNvSpPr/>
              <p:nvPr/>
            </p:nvSpPr>
            <p:spPr bwMode="auto">
              <a:xfrm>
                <a:off x="7822489" y="1955796"/>
                <a:ext cx="103911" cy="10159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grpSp>
      <p:grpSp>
        <p:nvGrpSpPr>
          <p:cNvPr id="6" name="Group 661"/>
          <p:cNvGrpSpPr>
            <a:grpSpLocks/>
          </p:cNvGrpSpPr>
          <p:nvPr/>
        </p:nvGrpSpPr>
        <p:grpSpPr bwMode="auto">
          <a:xfrm>
            <a:off x="8653984" y="3446860"/>
            <a:ext cx="142875" cy="1369591"/>
            <a:chOff x="8144890" y="2719960"/>
            <a:chExt cx="143447" cy="1369440"/>
          </a:xfrm>
        </p:grpSpPr>
        <p:sp>
          <p:nvSpPr>
            <p:cNvPr id="418" name="Oval 417"/>
            <p:cNvSpPr/>
            <p:nvPr/>
          </p:nvSpPr>
          <p:spPr bwMode="auto">
            <a:xfrm flipH="1">
              <a:off x="8174028" y="3531356"/>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38" name="Oval 437"/>
            <p:cNvSpPr/>
            <p:nvPr/>
          </p:nvSpPr>
          <p:spPr bwMode="auto">
            <a:xfrm flipH="1">
              <a:off x="8146010" y="2900766"/>
              <a:ext cx="104224"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4" name="Oval 473"/>
            <p:cNvSpPr/>
            <p:nvPr/>
          </p:nvSpPr>
          <p:spPr bwMode="auto">
            <a:xfrm flipH="1">
              <a:off x="8174028" y="3073760"/>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76" name="Oval 475"/>
            <p:cNvSpPr/>
            <p:nvPr/>
          </p:nvSpPr>
          <p:spPr bwMode="auto">
            <a:xfrm flipH="1">
              <a:off x="8174028" y="2719960"/>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495" name="Oval 494"/>
            <p:cNvSpPr/>
            <p:nvPr/>
          </p:nvSpPr>
          <p:spPr bwMode="auto">
            <a:xfrm flipH="1">
              <a:off x="8174028" y="3683144"/>
              <a:ext cx="94137"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6" name="Oval 605"/>
            <p:cNvSpPr/>
            <p:nvPr/>
          </p:nvSpPr>
          <p:spPr bwMode="auto">
            <a:xfrm flipH="1">
              <a:off x="8185234" y="3295861"/>
              <a:ext cx="103103"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sp>
          <p:nvSpPr>
            <p:cNvPr id="607" name="Oval 606"/>
            <p:cNvSpPr/>
            <p:nvPr/>
          </p:nvSpPr>
          <p:spPr bwMode="auto">
            <a:xfrm flipH="1">
              <a:off x="8174028" y="3987836"/>
              <a:ext cx="94137" cy="101564"/>
            </a:xfrm>
            <a:prstGeom prst="ellipse">
              <a:avLst/>
            </a:prstGeom>
            <a:solidFill>
              <a:schemeClr val="accent4">
                <a:lumMod val="75000"/>
              </a:schemeClr>
            </a:soli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9" tIns="45709" rIns="91419" bIns="45709" anchor="ctr"/>
            <a:lstStyle/>
            <a:p>
              <a:pPr algn="ctr" fontAlgn="auto">
                <a:spcBef>
                  <a:spcPts val="0"/>
                </a:spcBef>
                <a:spcAft>
                  <a:spcPts val="0"/>
                </a:spcAft>
                <a:defRPr/>
              </a:pPr>
              <a:endParaRPr lang="en-US" dirty="0"/>
            </a:p>
          </p:txBody>
        </p:sp>
      </p:grpSp>
      <p:sp>
        <p:nvSpPr>
          <p:cNvPr id="143" name="Oval 142"/>
          <p:cNvSpPr/>
          <p:nvPr/>
        </p:nvSpPr>
        <p:spPr bwMode="auto">
          <a:xfrm>
            <a:off x="6354589" y="331961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2" name="Oval 151"/>
          <p:cNvSpPr/>
          <p:nvPr/>
        </p:nvSpPr>
        <p:spPr bwMode="auto">
          <a:xfrm>
            <a:off x="6730752" y="3218036"/>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0" name="Oval 159"/>
          <p:cNvSpPr/>
          <p:nvPr/>
        </p:nvSpPr>
        <p:spPr bwMode="auto">
          <a:xfrm>
            <a:off x="6774285" y="3971479"/>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2" name="Oval 161"/>
          <p:cNvSpPr/>
          <p:nvPr/>
        </p:nvSpPr>
        <p:spPr bwMode="auto">
          <a:xfrm>
            <a:off x="6774285" y="4143375"/>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3" name="Oval 162"/>
          <p:cNvSpPr/>
          <p:nvPr/>
        </p:nvSpPr>
        <p:spPr bwMode="auto">
          <a:xfrm>
            <a:off x="6430492" y="4196953"/>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7" name="Oval 166"/>
          <p:cNvSpPr/>
          <p:nvPr/>
        </p:nvSpPr>
        <p:spPr bwMode="auto">
          <a:xfrm>
            <a:off x="6430492" y="403175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5" name="Oval 154"/>
          <p:cNvSpPr/>
          <p:nvPr/>
        </p:nvSpPr>
        <p:spPr bwMode="auto">
          <a:xfrm>
            <a:off x="6778750" y="4298529"/>
            <a:ext cx="104924" cy="103807"/>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0" name="Oval 169"/>
          <p:cNvSpPr/>
          <p:nvPr/>
        </p:nvSpPr>
        <p:spPr bwMode="auto">
          <a:xfrm>
            <a:off x="5183684" y="3241477"/>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1" name="Oval 170"/>
          <p:cNvSpPr/>
          <p:nvPr/>
        </p:nvSpPr>
        <p:spPr bwMode="auto">
          <a:xfrm>
            <a:off x="5335489" y="339439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2" name="Oval 171"/>
          <p:cNvSpPr/>
          <p:nvPr/>
        </p:nvSpPr>
        <p:spPr bwMode="auto">
          <a:xfrm>
            <a:off x="5459388" y="329617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7" name="Oval 176"/>
          <p:cNvSpPr/>
          <p:nvPr/>
        </p:nvSpPr>
        <p:spPr bwMode="auto">
          <a:xfrm>
            <a:off x="5616774" y="337765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9" name="Oval 178"/>
          <p:cNvSpPr/>
          <p:nvPr/>
        </p:nvSpPr>
        <p:spPr bwMode="auto">
          <a:xfrm>
            <a:off x="5335489" y="32258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7" name="Oval 186"/>
          <p:cNvSpPr/>
          <p:nvPr/>
        </p:nvSpPr>
        <p:spPr bwMode="auto">
          <a:xfrm>
            <a:off x="5377905" y="394022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8" name="Oval 187"/>
          <p:cNvSpPr/>
          <p:nvPr/>
        </p:nvSpPr>
        <p:spPr bwMode="auto">
          <a:xfrm>
            <a:off x="5501804" y="384311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9" name="Oval 188"/>
          <p:cNvSpPr/>
          <p:nvPr/>
        </p:nvSpPr>
        <p:spPr bwMode="auto">
          <a:xfrm>
            <a:off x="5377905" y="411212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0" name="Oval 189"/>
          <p:cNvSpPr/>
          <p:nvPr/>
        </p:nvSpPr>
        <p:spPr bwMode="auto">
          <a:xfrm>
            <a:off x="5202660" y="4147840"/>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1" name="Oval 190"/>
          <p:cNvSpPr/>
          <p:nvPr/>
        </p:nvSpPr>
        <p:spPr bwMode="auto">
          <a:xfrm>
            <a:off x="5554266" y="402728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2" name="Oval 191"/>
          <p:cNvSpPr/>
          <p:nvPr/>
        </p:nvSpPr>
        <p:spPr bwMode="auto">
          <a:xfrm>
            <a:off x="5549801" y="420253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3" name="Oval 192"/>
          <p:cNvSpPr/>
          <p:nvPr/>
        </p:nvSpPr>
        <p:spPr bwMode="auto">
          <a:xfrm>
            <a:off x="5659190" y="392571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4" name="Oval 193"/>
          <p:cNvSpPr/>
          <p:nvPr/>
        </p:nvSpPr>
        <p:spPr bwMode="auto">
          <a:xfrm>
            <a:off x="5211589" y="397371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2" name="Oval 181"/>
          <p:cNvSpPr/>
          <p:nvPr/>
        </p:nvSpPr>
        <p:spPr bwMode="auto">
          <a:xfrm>
            <a:off x="5383486" y="426839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3" name="Oval 182"/>
          <p:cNvSpPr/>
          <p:nvPr/>
        </p:nvSpPr>
        <p:spPr bwMode="auto">
          <a:xfrm>
            <a:off x="5587752" y="319571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4" name="Oval 183"/>
          <p:cNvSpPr/>
          <p:nvPr/>
        </p:nvSpPr>
        <p:spPr bwMode="auto">
          <a:xfrm>
            <a:off x="5702723" y="4170164"/>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1" name="Oval 250"/>
          <p:cNvSpPr/>
          <p:nvPr/>
        </p:nvSpPr>
        <p:spPr bwMode="auto">
          <a:xfrm>
            <a:off x="5764114" y="310864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2" name="Oval 251"/>
          <p:cNvSpPr/>
          <p:nvPr/>
        </p:nvSpPr>
        <p:spPr bwMode="auto">
          <a:xfrm>
            <a:off x="5917035" y="3260452"/>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3" name="Oval 252"/>
          <p:cNvSpPr/>
          <p:nvPr/>
        </p:nvSpPr>
        <p:spPr bwMode="auto">
          <a:xfrm>
            <a:off x="6040934" y="3196828"/>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6" name="Oval 255"/>
          <p:cNvSpPr/>
          <p:nvPr/>
        </p:nvSpPr>
        <p:spPr bwMode="auto">
          <a:xfrm>
            <a:off x="6092280" y="334640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8" name="Oval 257"/>
          <p:cNvSpPr/>
          <p:nvPr/>
        </p:nvSpPr>
        <p:spPr bwMode="auto">
          <a:xfrm>
            <a:off x="6197203" y="324482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9" name="Oval 258"/>
          <p:cNvSpPr/>
          <p:nvPr/>
        </p:nvSpPr>
        <p:spPr bwMode="auto">
          <a:xfrm>
            <a:off x="5749603" y="332072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0" name="Oval 259"/>
          <p:cNvSpPr/>
          <p:nvPr/>
        </p:nvSpPr>
        <p:spPr bwMode="auto">
          <a:xfrm>
            <a:off x="5917035" y="3053953"/>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0" name="Oval 269"/>
          <p:cNvSpPr/>
          <p:nvPr/>
        </p:nvSpPr>
        <p:spPr bwMode="auto">
          <a:xfrm>
            <a:off x="5959451" y="398040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1" name="Oval 270"/>
          <p:cNvSpPr/>
          <p:nvPr/>
        </p:nvSpPr>
        <p:spPr bwMode="auto">
          <a:xfrm>
            <a:off x="5793135" y="403398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2" name="Oval 271"/>
          <p:cNvSpPr/>
          <p:nvPr/>
        </p:nvSpPr>
        <p:spPr bwMode="auto">
          <a:xfrm>
            <a:off x="6135812" y="3894461"/>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3" name="Oval 272"/>
          <p:cNvSpPr/>
          <p:nvPr/>
        </p:nvSpPr>
        <p:spPr bwMode="auto">
          <a:xfrm>
            <a:off x="6131348" y="4070822"/>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5" name="Oval 274"/>
          <p:cNvSpPr/>
          <p:nvPr/>
        </p:nvSpPr>
        <p:spPr bwMode="auto">
          <a:xfrm>
            <a:off x="5793135" y="3868787"/>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3" name="Oval 262"/>
          <p:cNvSpPr/>
          <p:nvPr/>
        </p:nvSpPr>
        <p:spPr bwMode="auto">
          <a:xfrm>
            <a:off x="5963916" y="413556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4" name="Oval 263"/>
          <p:cNvSpPr/>
          <p:nvPr/>
        </p:nvSpPr>
        <p:spPr bwMode="auto">
          <a:xfrm>
            <a:off x="6177112" y="310529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5" name="Oval 264"/>
          <p:cNvSpPr/>
          <p:nvPr/>
        </p:nvSpPr>
        <p:spPr bwMode="auto">
          <a:xfrm>
            <a:off x="6283152" y="398933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82" name="Oval 281"/>
          <p:cNvSpPr/>
          <p:nvPr/>
        </p:nvSpPr>
        <p:spPr bwMode="auto">
          <a:xfrm>
            <a:off x="6268641" y="418467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83" name="Oval 282"/>
          <p:cNvSpPr/>
          <p:nvPr/>
        </p:nvSpPr>
        <p:spPr bwMode="auto">
          <a:xfrm>
            <a:off x="6078885" y="424160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92" name="Oval 291"/>
          <p:cNvSpPr/>
          <p:nvPr/>
        </p:nvSpPr>
        <p:spPr bwMode="auto">
          <a:xfrm>
            <a:off x="6383611" y="3155529"/>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96" name="Oval 295"/>
          <p:cNvSpPr/>
          <p:nvPr/>
        </p:nvSpPr>
        <p:spPr bwMode="auto">
          <a:xfrm>
            <a:off x="6702848" y="3060651"/>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07" name="Oval 306"/>
          <p:cNvSpPr/>
          <p:nvPr/>
        </p:nvSpPr>
        <p:spPr bwMode="auto">
          <a:xfrm>
            <a:off x="6383611" y="299367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08" name="Oval 307"/>
          <p:cNvSpPr/>
          <p:nvPr/>
        </p:nvSpPr>
        <p:spPr bwMode="auto">
          <a:xfrm>
            <a:off x="5469434" y="3079626"/>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4" name="Oval 383"/>
          <p:cNvSpPr/>
          <p:nvPr/>
        </p:nvSpPr>
        <p:spPr bwMode="auto">
          <a:xfrm>
            <a:off x="6793260" y="4441404"/>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5" name="Oval 384"/>
          <p:cNvSpPr/>
          <p:nvPr/>
        </p:nvSpPr>
        <p:spPr bwMode="auto">
          <a:xfrm>
            <a:off x="6636991" y="4462611"/>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7" name="Oval 386"/>
          <p:cNvSpPr/>
          <p:nvPr/>
        </p:nvSpPr>
        <p:spPr bwMode="auto">
          <a:xfrm>
            <a:off x="6964041" y="4531817"/>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8" name="Oval 387"/>
          <p:cNvSpPr/>
          <p:nvPr/>
        </p:nvSpPr>
        <p:spPr bwMode="auto">
          <a:xfrm>
            <a:off x="6635875" y="4259461"/>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89" name="Oval 388"/>
          <p:cNvSpPr/>
          <p:nvPr/>
        </p:nvSpPr>
        <p:spPr bwMode="auto">
          <a:xfrm>
            <a:off x="6230690" y="44927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1" name="Oval 390"/>
          <p:cNvSpPr/>
          <p:nvPr/>
        </p:nvSpPr>
        <p:spPr bwMode="auto">
          <a:xfrm>
            <a:off x="5397996" y="4411266"/>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2" name="Oval 391"/>
          <p:cNvSpPr/>
          <p:nvPr/>
        </p:nvSpPr>
        <p:spPr bwMode="auto">
          <a:xfrm>
            <a:off x="5211589" y="433201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3" name="Oval 392"/>
          <p:cNvSpPr/>
          <p:nvPr/>
        </p:nvSpPr>
        <p:spPr bwMode="auto">
          <a:xfrm>
            <a:off x="5573242" y="43264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4" name="Oval 393"/>
          <p:cNvSpPr/>
          <p:nvPr/>
        </p:nvSpPr>
        <p:spPr bwMode="auto">
          <a:xfrm>
            <a:off x="5597798" y="446372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5" name="Oval 394"/>
          <p:cNvSpPr/>
          <p:nvPr/>
        </p:nvSpPr>
        <p:spPr bwMode="auto">
          <a:xfrm>
            <a:off x="5255121" y="4490517"/>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396" name="Oval 395"/>
          <p:cNvSpPr/>
          <p:nvPr/>
        </p:nvSpPr>
        <p:spPr bwMode="auto">
          <a:xfrm>
            <a:off x="5721698" y="433871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3" name="Oval 402"/>
          <p:cNvSpPr/>
          <p:nvPr/>
        </p:nvSpPr>
        <p:spPr bwMode="auto">
          <a:xfrm>
            <a:off x="5840016" y="4208115"/>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4" name="Oval 403"/>
          <p:cNvSpPr/>
          <p:nvPr/>
        </p:nvSpPr>
        <p:spPr bwMode="auto">
          <a:xfrm>
            <a:off x="6150323" y="43688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05" name="Oval 404"/>
          <p:cNvSpPr/>
          <p:nvPr/>
        </p:nvSpPr>
        <p:spPr bwMode="auto">
          <a:xfrm>
            <a:off x="5877967" y="435880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11" name="Oval 410"/>
          <p:cNvSpPr/>
          <p:nvPr/>
        </p:nvSpPr>
        <p:spPr bwMode="auto">
          <a:xfrm>
            <a:off x="6306592" y="43688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12" name="Oval 411"/>
          <p:cNvSpPr/>
          <p:nvPr/>
        </p:nvSpPr>
        <p:spPr bwMode="auto">
          <a:xfrm>
            <a:off x="6020842" y="44358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1" name="Oval 420"/>
          <p:cNvSpPr/>
          <p:nvPr/>
        </p:nvSpPr>
        <p:spPr bwMode="auto">
          <a:xfrm>
            <a:off x="6697266" y="4612184"/>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3" name="Oval 422"/>
          <p:cNvSpPr/>
          <p:nvPr/>
        </p:nvSpPr>
        <p:spPr bwMode="auto">
          <a:xfrm>
            <a:off x="6869162" y="4654600"/>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4" name="Oval 423"/>
          <p:cNvSpPr/>
          <p:nvPr/>
        </p:nvSpPr>
        <p:spPr bwMode="auto">
          <a:xfrm>
            <a:off x="5387951" y="4548560"/>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5" name="Oval 424"/>
          <p:cNvSpPr/>
          <p:nvPr/>
        </p:nvSpPr>
        <p:spPr bwMode="auto">
          <a:xfrm>
            <a:off x="5614541" y="46010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6" name="Oval 425"/>
          <p:cNvSpPr/>
          <p:nvPr/>
        </p:nvSpPr>
        <p:spPr bwMode="auto">
          <a:xfrm>
            <a:off x="5471666" y="4666878"/>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27" name="Oval 426"/>
          <p:cNvSpPr/>
          <p:nvPr/>
        </p:nvSpPr>
        <p:spPr bwMode="auto">
          <a:xfrm>
            <a:off x="5793135" y="449051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32" name="Oval 431"/>
          <p:cNvSpPr/>
          <p:nvPr/>
        </p:nvSpPr>
        <p:spPr bwMode="auto">
          <a:xfrm>
            <a:off x="6359054" y="4598789"/>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33" name="Oval 432"/>
          <p:cNvSpPr/>
          <p:nvPr/>
        </p:nvSpPr>
        <p:spPr bwMode="auto">
          <a:xfrm>
            <a:off x="6102326" y="456753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2" name="Oval 441"/>
          <p:cNvSpPr/>
          <p:nvPr/>
        </p:nvSpPr>
        <p:spPr bwMode="auto">
          <a:xfrm>
            <a:off x="6883673" y="4827613"/>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3" name="Oval 442"/>
          <p:cNvSpPr/>
          <p:nvPr/>
        </p:nvSpPr>
        <p:spPr bwMode="auto">
          <a:xfrm>
            <a:off x="6083350" y="4891237"/>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6" name="Oval 445"/>
          <p:cNvSpPr/>
          <p:nvPr/>
        </p:nvSpPr>
        <p:spPr bwMode="auto">
          <a:xfrm>
            <a:off x="6716242" y="4745013"/>
            <a:ext cx="104924" cy="102691"/>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7" name="Oval 446"/>
          <p:cNvSpPr/>
          <p:nvPr/>
        </p:nvSpPr>
        <p:spPr bwMode="auto">
          <a:xfrm>
            <a:off x="6255246" y="4861099"/>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49" name="Oval 448"/>
          <p:cNvSpPr/>
          <p:nvPr/>
        </p:nvSpPr>
        <p:spPr bwMode="auto">
          <a:xfrm>
            <a:off x="5488410" y="4817567"/>
            <a:ext cx="103807"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0" name="Oval 449"/>
          <p:cNvSpPr/>
          <p:nvPr/>
        </p:nvSpPr>
        <p:spPr bwMode="auto">
          <a:xfrm>
            <a:off x="5245076" y="4673576"/>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1" name="Oval 450"/>
          <p:cNvSpPr/>
          <p:nvPr/>
        </p:nvSpPr>
        <p:spPr bwMode="auto">
          <a:xfrm>
            <a:off x="5663655" y="474166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2" name="Oval 451"/>
          <p:cNvSpPr/>
          <p:nvPr/>
        </p:nvSpPr>
        <p:spPr bwMode="auto">
          <a:xfrm>
            <a:off x="5688211" y="487784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3" name="Oval 452"/>
          <p:cNvSpPr/>
          <p:nvPr/>
        </p:nvSpPr>
        <p:spPr bwMode="auto">
          <a:xfrm>
            <a:off x="5320978" y="48153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54" name="Oval 453"/>
          <p:cNvSpPr/>
          <p:nvPr/>
        </p:nvSpPr>
        <p:spPr bwMode="auto">
          <a:xfrm>
            <a:off x="5812111" y="475282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1" name="Oval 460"/>
          <p:cNvSpPr/>
          <p:nvPr/>
        </p:nvSpPr>
        <p:spPr bwMode="auto">
          <a:xfrm>
            <a:off x="5949405" y="460548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2" name="Oval 461"/>
          <p:cNvSpPr/>
          <p:nvPr/>
        </p:nvSpPr>
        <p:spPr bwMode="auto">
          <a:xfrm>
            <a:off x="6249666" y="472157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3" name="Oval 462"/>
          <p:cNvSpPr/>
          <p:nvPr/>
        </p:nvSpPr>
        <p:spPr bwMode="auto">
          <a:xfrm>
            <a:off x="5969496" y="4774034"/>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69" name="Oval 468"/>
          <p:cNvSpPr/>
          <p:nvPr/>
        </p:nvSpPr>
        <p:spPr bwMode="auto">
          <a:xfrm>
            <a:off x="6398121" y="4782965"/>
            <a:ext cx="103808"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70" name="Oval 469"/>
          <p:cNvSpPr/>
          <p:nvPr/>
        </p:nvSpPr>
        <p:spPr bwMode="auto">
          <a:xfrm>
            <a:off x="6112371" y="4729386"/>
            <a:ext cx="103808"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4" name="Oval 143"/>
          <p:cNvSpPr/>
          <p:nvPr/>
        </p:nvSpPr>
        <p:spPr bwMode="auto">
          <a:xfrm>
            <a:off x="6730752" y="3424535"/>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6" name="Oval 145"/>
          <p:cNvSpPr/>
          <p:nvPr/>
        </p:nvSpPr>
        <p:spPr bwMode="auto">
          <a:xfrm>
            <a:off x="6730752" y="3595316"/>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47" name="Oval 146"/>
          <p:cNvSpPr/>
          <p:nvPr/>
        </p:nvSpPr>
        <p:spPr bwMode="auto">
          <a:xfrm>
            <a:off x="6388076" y="365001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51" name="Oval 150"/>
          <p:cNvSpPr/>
          <p:nvPr/>
        </p:nvSpPr>
        <p:spPr bwMode="auto">
          <a:xfrm>
            <a:off x="6388076" y="348481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68" name="Oval 167"/>
          <p:cNvSpPr/>
          <p:nvPr/>
        </p:nvSpPr>
        <p:spPr bwMode="auto">
          <a:xfrm>
            <a:off x="6774285" y="3766096"/>
            <a:ext cx="103807"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3" name="Oval 172"/>
          <p:cNvSpPr/>
          <p:nvPr/>
        </p:nvSpPr>
        <p:spPr bwMode="auto">
          <a:xfrm>
            <a:off x="5335489" y="356517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4" name="Oval 173"/>
          <p:cNvSpPr/>
          <p:nvPr/>
        </p:nvSpPr>
        <p:spPr bwMode="auto">
          <a:xfrm>
            <a:off x="5169173" y="361987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5" name="Oval 174"/>
          <p:cNvSpPr/>
          <p:nvPr/>
        </p:nvSpPr>
        <p:spPr bwMode="auto">
          <a:xfrm>
            <a:off x="5511850" y="348034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6" name="Oval 175"/>
          <p:cNvSpPr/>
          <p:nvPr/>
        </p:nvSpPr>
        <p:spPr bwMode="auto">
          <a:xfrm>
            <a:off x="5507385" y="365559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78" name="Oval 177"/>
          <p:cNvSpPr/>
          <p:nvPr/>
        </p:nvSpPr>
        <p:spPr bwMode="auto">
          <a:xfrm>
            <a:off x="5169173" y="345467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6" name="Oval 185"/>
          <p:cNvSpPr/>
          <p:nvPr/>
        </p:nvSpPr>
        <p:spPr bwMode="auto">
          <a:xfrm>
            <a:off x="5226100" y="379735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95" name="Oval 194"/>
          <p:cNvSpPr/>
          <p:nvPr/>
        </p:nvSpPr>
        <p:spPr bwMode="auto">
          <a:xfrm>
            <a:off x="5377905" y="373484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1" name="Oval 180"/>
          <p:cNvSpPr/>
          <p:nvPr/>
        </p:nvSpPr>
        <p:spPr bwMode="auto">
          <a:xfrm>
            <a:off x="5659190" y="377837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185" name="Oval 184"/>
          <p:cNvSpPr/>
          <p:nvPr/>
        </p:nvSpPr>
        <p:spPr bwMode="auto">
          <a:xfrm>
            <a:off x="5654725" y="3598664"/>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4" name="Oval 253"/>
          <p:cNvSpPr/>
          <p:nvPr/>
        </p:nvSpPr>
        <p:spPr bwMode="auto">
          <a:xfrm>
            <a:off x="5917035" y="3432349"/>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5" name="Oval 254"/>
          <p:cNvSpPr/>
          <p:nvPr/>
        </p:nvSpPr>
        <p:spPr bwMode="auto">
          <a:xfrm>
            <a:off x="5749603" y="3485928"/>
            <a:ext cx="104924"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57" name="Oval 256"/>
          <p:cNvSpPr/>
          <p:nvPr/>
        </p:nvSpPr>
        <p:spPr bwMode="auto">
          <a:xfrm>
            <a:off x="6087815" y="352276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7" name="Oval 266"/>
          <p:cNvSpPr/>
          <p:nvPr/>
        </p:nvSpPr>
        <p:spPr bwMode="auto">
          <a:xfrm>
            <a:off x="5806530" y="365559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8" name="Oval 267"/>
          <p:cNvSpPr/>
          <p:nvPr/>
        </p:nvSpPr>
        <p:spPr bwMode="auto">
          <a:xfrm>
            <a:off x="5959451" y="380851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9" name="Oval 268"/>
          <p:cNvSpPr/>
          <p:nvPr/>
        </p:nvSpPr>
        <p:spPr bwMode="auto">
          <a:xfrm>
            <a:off x="6083350" y="371028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4" name="Oval 273"/>
          <p:cNvSpPr/>
          <p:nvPr/>
        </p:nvSpPr>
        <p:spPr bwMode="auto">
          <a:xfrm>
            <a:off x="6240736" y="3792885"/>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76" name="Oval 275"/>
          <p:cNvSpPr/>
          <p:nvPr/>
        </p:nvSpPr>
        <p:spPr bwMode="auto">
          <a:xfrm>
            <a:off x="5959451" y="360201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2" name="Oval 261"/>
          <p:cNvSpPr/>
          <p:nvPr/>
        </p:nvSpPr>
        <p:spPr bwMode="auto">
          <a:xfrm>
            <a:off x="6240736" y="3644429"/>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266" name="Oval 265"/>
          <p:cNvSpPr/>
          <p:nvPr/>
        </p:nvSpPr>
        <p:spPr bwMode="auto">
          <a:xfrm>
            <a:off x="6235155" y="3466951"/>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486" name="Oval 485"/>
          <p:cNvSpPr/>
          <p:nvPr/>
        </p:nvSpPr>
        <p:spPr bwMode="auto">
          <a:xfrm>
            <a:off x="6388076" y="3881066"/>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0" name="Oval 499"/>
          <p:cNvSpPr/>
          <p:nvPr/>
        </p:nvSpPr>
        <p:spPr bwMode="auto">
          <a:xfrm>
            <a:off x="5850062" y="4891236"/>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1" name="Oval 500"/>
          <p:cNvSpPr/>
          <p:nvPr/>
        </p:nvSpPr>
        <p:spPr bwMode="auto">
          <a:xfrm>
            <a:off x="6745263" y="4881191"/>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2" name="Oval 501"/>
          <p:cNvSpPr/>
          <p:nvPr/>
        </p:nvSpPr>
        <p:spPr bwMode="auto">
          <a:xfrm>
            <a:off x="5249541" y="310083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3" name="Oval 502"/>
          <p:cNvSpPr/>
          <p:nvPr/>
        </p:nvSpPr>
        <p:spPr bwMode="auto">
          <a:xfrm>
            <a:off x="5797600" y="4624462"/>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4" name="Oval 503"/>
          <p:cNvSpPr/>
          <p:nvPr/>
        </p:nvSpPr>
        <p:spPr bwMode="auto">
          <a:xfrm>
            <a:off x="5631285" y="3052837"/>
            <a:ext cx="103807"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5" name="Oval 504"/>
          <p:cNvSpPr/>
          <p:nvPr/>
        </p:nvSpPr>
        <p:spPr bwMode="auto">
          <a:xfrm>
            <a:off x="5783089" y="2947913"/>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06" name="Oval 505"/>
          <p:cNvSpPr/>
          <p:nvPr/>
        </p:nvSpPr>
        <p:spPr bwMode="auto">
          <a:xfrm>
            <a:off x="5350000" y="2978051"/>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10" name="Oval 509"/>
          <p:cNvSpPr/>
          <p:nvPr/>
        </p:nvSpPr>
        <p:spPr bwMode="auto">
          <a:xfrm>
            <a:off x="5564312" y="494035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6" name="Oval 525"/>
          <p:cNvSpPr/>
          <p:nvPr/>
        </p:nvSpPr>
        <p:spPr bwMode="auto">
          <a:xfrm>
            <a:off x="6407051" y="4916910"/>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8" name="Oval 527"/>
          <p:cNvSpPr/>
          <p:nvPr/>
        </p:nvSpPr>
        <p:spPr bwMode="auto">
          <a:xfrm>
            <a:off x="6735217" y="2495848"/>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29" name="Oval 528"/>
          <p:cNvSpPr/>
          <p:nvPr/>
        </p:nvSpPr>
        <p:spPr bwMode="auto">
          <a:xfrm>
            <a:off x="6735217" y="2666628"/>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1" name="Oval 530"/>
          <p:cNvSpPr/>
          <p:nvPr/>
        </p:nvSpPr>
        <p:spPr bwMode="auto">
          <a:xfrm>
            <a:off x="6392541" y="2721322"/>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5" name="Oval 534"/>
          <p:cNvSpPr/>
          <p:nvPr/>
        </p:nvSpPr>
        <p:spPr bwMode="auto">
          <a:xfrm>
            <a:off x="6392541" y="2556123"/>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6" name="Oval 535"/>
          <p:cNvSpPr/>
          <p:nvPr/>
        </p:nvSpPr>
        <p:spPr bwMode="auto">
          <a:xfrm>
            <a:off x="6635875" y="2838525"/>
            <a:ext cx="104924" cy="101575"/>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37" name="Oval 536"/>
          <p:cNvSpPr/>
          <p:nvPr/>
        </p:nvSpPr>
        <p:spPr bwMode="auto">
          <a:xfrm>
            <a:off x="6778750" y="2837408"/>
            <a:ext cx="104924" cy="101576"/>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0" name="Oval 539"/>
          <p:cNvSpPr/>
          <p:nvPr/>
        </p:nvSpPr>
        <p:spPr bwMode="auto">
          <a:xfrm>
            <a:off x="5339953" y="263649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1" name="Oval 540"/>
          <p:cNvSpPr/>
          <p:nvPr/>
        </p:nvSpPr>
        <p:spPr bwMode="auto">
          <a:xfrm>
            <a:off x="5173638" y="269118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2" name="Oval 541"/>
          <p:cNvSpPr/>
          <p:nvPr/>
        </p:nvSpPr>
        <p:spPr bwMode="auto">
          <a:xfrm>
            <a:off x="5516315" y="255165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3" name="Oval 542"/>
          <p:cNvSpPr/>
          <p:nvPr/>
        </p:nvSpPr>
        <p:spPr bwMode="auto">
          <a:xfrm>
            <a:off x="5511850" y="2725787"/>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4" name="Oval 543"/>
          <p:cNvSpPr/>
          <p:nvPr/>
        </p:nvSpPr>
        <p:spPr bwMode="auto">
          <a:xfrm>
            <a:off x="5173638" y="2525986"/>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5" name="Oval 544"/>
          <p:cNvSpPr/>
          <p:nvPr/>
        </p:nvSpPr>
        <p:spPr bwMode="auto">
          <a:xfrm>
            <a:off x="5230565" y="2868662"/>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6" name="Oval 545"/>
          <p:cNvSpPr/>
          <p:nvPr/>
        </p:nvSpPr>
        <p:spPr bwMode="auto">
          <a:xfrm>
            <a:off x="5383486" y="2806155"/>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7" name="Oval 546"/>
          <p:cNvSpPr/>
          <p:nvPr/>
        </p:nvSpPr>
        <p:spPr bwMode="auto">
          <a:xfrm>
            <a:off x="5644679" y="284968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48" name="Oval 547"/>
          <p:cNvSpPr/>
          <p:nvPr/>
        </p:nvSpPr>
        <p:spPr bwMode="auto">
          <a:xfrm>
            <a:off x="5659190" y="2669977"/>
            <a:ext cx="104924" cy="103808"/>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7" name="Oval 566"/>
          <p:cNvSpPr/>
          <p:nvPr/>
        </p:nvSpPr>
        <p:spPr bwMode="auto">
          <a:xfrm>
            <a:off x="5921500" y="250366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8" name="Oval 567"/>
          <p:cNvSpPr/>
          <p:nvPr/>
        </p:nvSpPr>
        <p:spPr bwMode="auto">
          <a:xfrm>
            <a:off x="5755184" y="2557240"/>
            <a:ext cx="103808" cy="103807"/>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69" name="Oval 568"/>
          <p:cNvSpPr/>
          <p:nvPr/>
        </p:nvSpPr>
        <p:spPr bwMode="auto">
          <a:xfrm>
            <a:off x="6092280" y="259407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0" name="Oval 569"/>
          <p:cNvSpPr/>
          <p:nvPr/>
        </p:nvSpPr>
        <p:spPr bwMode="auto">
          <a:xfrm>
            <a:off x="5812111" y="2726904"/>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1" name="Oval 570"/>
          <p:cNvSpPr/>
          <p:nvPr/>
        </p:nvSpPr>
        <p:spPr bwMode="auto">
          <a:xfrm>
            <a:off x="5963916" y="287982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2" name="Oval 571"/>
          <p:cNvSpPr/>
          <p:nvPr/>
        </p:nvSpPr>
        <p:spPr bwMode="auto">
          <a:xfrm>
            <a:off x="6087815" y="2776017"/>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3" name="Oval 572"/>
          <p:cNvSpPr/>
          <p:nvPr/>
        </p:nvSpPr>
        <p:spPr bwMode="auto">
          <a:xfrm>
            <a:off x="6245201" y="2864197"/>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4" name="Oval 573"/>
          <p:cNvSpPr/>
          <p:nvPr/>
        </p:nvSpPr>
        <p:spPr bwMode="auto">
          <a:xfrm>
            <a:off x="5963916" y="2673325"/>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5" name="Oval 574"/>
          <p:cNvSpPr/>
          <p:nvPr/>
        </p:nvSpPr>
        <p:spPr bwMode="auto">
          <a:xfrm>
            <a:off x="6245201" y="2715741"/>
            <a:ext cx="104924" cy="101575"/>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76" name="Oval 575"/>
          <p:cNvSpPr/>
          <p:nvPr/>
        </p:nvSpPr>
        <p:spPr bwMode="auto">
          <a:xfrm>
            <a:off x="6240736" y="2538264"/>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5" name="Oval 584"/>
          <p:cNvSpPr/>
          <p:nvPr/>
        </p:nvSpPr>
        <p:spPr bwMode="auto">
          <a:xfrm>
            <a:off x="5500688" y="2902149"/>
            <a:ext cx="104924"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6" name="Oval 585"/>
          <p:cNvSpPr/>
          <p:nvPr/>
        </p:nvSpPr>
        <p:spPr bwMode="auto">
          <a:xfrm>
            <a:off x="6087815" y="2928938"/>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87" name="Oval 586"/>
          <p:cNvSpPr/>
          <p:nvPr/>
        </p:nvSpPr>
        <p:spPr bwMode="auto">
          <a:xfrm>
            <a:off x="6812236" y="2978051"/>
            <a:ext cx="104924" cy="103808"/>
          </a:xfrm>
          <a:prstGeom prst="ellipse">
            <a:avLst/>
          </a:prstGeom>
          <a:solidFill>
            <a:srgbClr val="C45B58"/>
          </a:solidFill>
          <a:ln w="15875">
            <a:solidFill>
              <a:srgbClr val="C45B58"/>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91" name="Oval 590"/>
          <p:cNvSpPr/>
          <p:nvPr/>
        </p:nvSpPr>
        <p:spPr bwMode="auto">
          <a:xfrm>
            <a:off x="6253014" y="2995910"/>
            <a:ext cx="104924"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592" name="Oval 591"/>
          <p:cNvSpPr/>
          <p:nvPr/>
        </p:nvSpPr>
        <p:spPr bwMode="auto">
          <a:xfrm>
            <a:off x="6052096" y="3056186"/>
            <a:ext cx="103808" cy="101576"/>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608" name="Oval 607"/>
          <p:cNvSpPr/>
          <p:nvPr/>
        </p:nvSpPr>
        <p:spPr bwMode="auto">
          <a:xfrm>
            <a:off x="5397996" y="4932537"/>
            <a:ext cx="103808" cy="102691"/>
          </a:xfrm>
          <a:prstGeom prst="ellipse">
            <a:avLst/>
          </a:prstGeom>
          <a:solidFill>
            <a:schemeClr val="accent6">
              <a:lumMod val="75000"/>
            </a:schemeClr>
          </a:solidFill>
          <a:ln w="158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endParaRPr lang="en-US" dirty="0"/>
          </a:p>
        </p:txBody>
      </p:sp>
      <p:sp>
        <p:nvSpPr>
          <p:cNvPr id="658" name="TextBox 657"/>
          <p:cNvSpPr txBox="1"/>
          <p:nvPr/>
        </p:nvSpPr>
        <p:spPr bwMode="auto">
          <a:xfrm>
            <a:off x="5473898" y="5121176"/>
            <a:ext cx="1067098" cy="430883"/>
          </a:xfrm>
          <a:prstGeom prst="rect">
            <a:avLst/>
          </a:prstGeom>
          <a:noFill/>
        </p:spPr>
        <p:txBody>
          <a:bodyPr lIns="91435" tIns="45718" rIns="91435" bIns="45718">
            <a:spAutoFit/>
          </a:bodyPr>
          <a:lstStyle/>
          <a:p>
            <a:pPr>
              <a:defRPr/>
            </a:pPr>
            <a:r>
              <a:rPr lang="en-US" sz="1100" dirty="0">
                <a:solidFill>
                  <a:schemeClr val="accent6">
                    <a:lumMod val="50000"/>
                  </a:schemeClr>
                </a:solidFill>
                <a:cs typeface="Arial" charset="0"/>
              </a:rPr>
              <a:t>Early Childhood</a:t>
            </a:r>
          </a:p>
        </p:txBody>
      </p:sp>
      <p:sp>
        <p:nvSpPr>
          <p:cNvPr id="14516" name="TextBox 658"/>
          <p:cNvSpPr txBox="1">
            <a:spLocks noChangeArrowheads="1"/>
          </p:cNvSpPr>
          <p:nvPr/>
        </p:nvSpPr>
        <p:spPr bwMode="auto">
          <a:xfrm>
            <a:off x="6781800" y="5146849"/>
            <a:ext cx="1067098" cy="261606"/>
          </a:xfrm>
          <a:prstGeom prst="rect">
            <a:avLst/>
          </a:prstGeom>
          <a:noFill/>
          <a:ln w="9525">
            <a:noFill/>
            <a:miter lim="800000"/>
            <a:headEnd/>
            <a:tailEnd/>
          </a:ln>
        </p:spPr>
        <p:txBody>
          <a:bodyPr lIns="91435" tIns="45718" rIns="91435" bIns="45718">
            <a:spAutoFit/>
          </a:bodyPr>
          <a:lstStyle/>
          <a:p>
            <a:pPr algn="ctr"/>
            <a:r>
              <a:rPr lang="en-US" sz="1100" dirty="0">
                <a:solidFill>
                  <a:srgbClr val="C45B58"/>
                </a:solidFill>
                <a:cs typeface="Arial" pitchFamily="34" charset="0"/>
              </a:rPr>
              <a:t>K - 12</a:t>
            </a:r>
          </a:p>
        </p:txBody>
      </p:sp>
      <p:sp>
        <p:nvSpPr>
          <p:cNvPr id="660" name="TextBox 659"/>
          <p:cNvSpPr txBox="1"/>
          <p:nvPr/>
        </p:nvSpPr>
        <p:spPr bwMode="auto">
          <a:xfrm>
            <a:off x="7772400" y="5070947"/>
            <a:ext cx="987624" cy="430883"/>
          </a:xfrm>
          <a:prstGeom prst="rect">
            <a:avLst/>
          </a:prstGeom>
          <a:noFill/>
        </p:spPr>
        <p:txBody>
          <a:bodyPr wrap="square" lIns="91435" tIns="45718" rIns="91435" bIns="45718">
            <a:spAutoFit/>
          </a:bodyPr>
          <a:lstStyle/>
          <a:p>
            <a:pPr algn="ctr">
              <a:defRPr/>
            </a:pPr>
            <a:r>
              <a:rPr lang="en-US" sz="1100" b="1" dirty="0">
                <a:solidFill>
                  <a:schemeClr val="accent5"/>
                </a:solidFill>
                <a:cs typeface="Arial" charset="0"/>
              </a:rPr>
              <a:t>Community Colleges</a:t>
            </a:r>
          </a:p>
        </p:txBody>
      </p:sp>
      <p:sp>
        <p:nvSpPr>
          <p:cNvPr id="661" name="TextBox 660"/>
          <p:cNvSpPr txBox="1"/>
          <p:nvPr/>
        </p:nvSpPr>
        <p:spPr bwMode="auto">
          <a:xfrm>
            <a:off x="8559924" y="5146849"/>
            <a:ext cx="507876" cy="261606"/>
          </a:xfrm>
          <a:prstGeom prst="rect">
            <a:avLst/>
          </a:prstGeom>
          <a:noFill/>
        </p:spPr>
        <p:txBody>
          <a:bodyPr lIns="91435" tIns="45718" rIns="91435" bIns="45718">
            <a:spAutoFit/>
          </a:bodyPr>
          <a:lstStyle/>
          <a:p>
            <a:pPr>
              <a:defRPr/>
            </a:pPr>
            <a:r>
              <a:rPr lang="en-US" sz="1100" dirty="0">
                <a:solidFill>
                  <a:schemeClr val="accent4">
                    <a:lumMod val="75000"/>
                  </a:schemeClr>
                </a:solidFill>
                <a:cs typeface="Arial" charset="0"/>
              </a:rPr>
              <a:t>OUS</a:t>
            </a:r>
          </a:p>
        </p:txBody>
      </p:sp>
      <p:cxnSp>
        <p:nvCxnSpPr>
          <p:cNvPr id="671" name="Straight Arrow Connector 670"/>
          <p:cNvCxnSpPr/>
          <p:nvPr/>
        </p:nvCxnSpPr>
        <p:spPr bwMode="auto">
          <a:xfrm>
            <a:off x="2861965" y="2406551"/>
            <a:ext cx="838275" cy="2232"/>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72" name="Straight Arrow Connector 671"/>
          <p:cNvCxnSpPr/>
          <p:nvPr/>
        </p:nvCxnSpPr>
        <p:spPr bwMode="auto">
          <a:xfrm flipH="1">
            <a:off x="4988347" y="2383111"/>
            <a:ext cx="838274" cy="1116"/>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86" name="Straight Arrow Connector 685"/>
          <p:cNvCxnSpPr/>
          <p:nvPr/>
        </p:nvCxnSpPr>
        <p:spPr bwMode="auto">
          <a:xfrm rot="10800000" flipV="1">
            <a:off x="5358929" y="5614541"/>
            <a:ext cx="2134195" cy="838275"/>
          </a:xfrm>
          <a:prstGeom prst="straightConnector1">
            <a:avLst/>
          </a:prstGeom>
          <a:ln w="28575">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89" name="Straight Arrow Connector 688"/>
          <p:cNvCxnSpPr/>
          <p:nvPr/>
        </p:nvCxnSpPr>
        <p:spPr bwMode="auto">
          <a:xfrm rot="-180000">
            <a:off x="1481213" y="5496223"/>
            <a:ext cx="1752451" cy="990079"/>
          </a:xfrm>
          <a:prstGeom prst="straightConnector1">
            <a:avLst/>
          </a:prstGeom>
          <a:ln w="28575">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1" name="Rounded Rectangle 320"/>
          <p:cNvSpPr/>
          <p:nvPr/>
        </p:nvSpPr>
        <p:spPr bwMode="auto">
          <a:xfrm>
            <a:off x="3691310" y="1447800"/>
            <a:ext cx="1447725" cy="482130"/>
          </a:xfrm>
          <a:prstGeom prst="roundRect">
            <a:avLst/>
          </a:prstGeom>
          <a:solidFill>
            <a:schemeClr val="bg1">
              <a:lumMod val="75000"/>
            </a:schemeClr>
          </a:solidFill>
          <a:ln w="25400"/>
        </p:spPr>
        <p:style>
          <a:lnRef idx="1">
            <a:schemeClr val="dk1"/>
          </a:lnRef>
          <a:fillRef idx="2">
            <a:schemeClr val="dk1"/>
          </a:fillRef>
          <a:effectRef idx="1">
            <a:schemeClr val="dk1"/>
          </a:effectRef>
          <a:fontRef idx="minor">
            <a:schemeClr val="dk1"/>
          </a:fontRef>
        </p:style>
        <p:txBody>
          <a:bodyPr lIns="91414" tIns="45706" rIns="91414" bIns="45706" anchor="ctr"/>
          <a:lstStyle/>
          <a:p>
            <a:pPr algn="ctr" fontAlgn="auto">
              <a:spcBef>
                <a:spcPts val="0"/>
              </a:spcBef>
              <a:spcAft>
                <a:spcPts val="0"/>
              </a:spcAft>
              <a:defRPr/>
            </a:pPr>
            <a:r>
              <a:rPr lang="en-US" sz="1100" dirty="0">
                <a:solidFill>
                  <a:schemeClr val="tx1"/>
                </a:solidFill>
              </a:rPr>
              <a:t>SYSTEM-WIDE</a:t>
            </a:r>
          </a:p>
          <a:p>
            <a:pPr algn="ctr" fontAlgn="auto">
              <a:spcBef>
                <a:spcPts val="0"/>
              </a:spcBef>
              <a:spcAft>
                <a:spcPts val="0"/>
              </a:spcAft>
              <a:defRPr/>
            </a:pPr>
            <a:r>
              <a:rPr lang="en-US" sz="1100" dirty="0">
                <a:solidFill>
                  <a:schemeClr val="tx1"/>
                </a:solidFill>
              </a:rPr>
              <a:t>POLICIES &amp; SUPPORT</a:t>
            </a:r>
          </a:p>
        </p:txBody>
      </p:sp>
      <p:grpSp>
        <p:nvGrpSpPr>
          <p:cNvPr id="8" name="Group 323"/>
          <p:cNvGrpSpPr>
            <a:grpSpLocks/>
          </p:cNvGrpSpPr>
          <p:nvPr/>
        </p:nvGrpSpPr>
        <p:grpSpPr bwMode="auto">
          <a:xfrm>
            <a:off x="3988222" y="5022950"/>
            <a:ext cx="847204" cy="1614041"/>
            <a:chOff x="3979863" y="5029200"/>
            <a:chExt cx="847725" cy="1614488"/>
          </a:xfrm>
        </p:grpSpPr>
        <p:sp>
          <p:nvSpPr>
            <p:cNvPr id="613" name="Rounded Rectangle 612"/>
            <p:cNvSpPr/>
            <p:nvPr/>
          </p:nvSpPr>
          <p:spPr bwMode="auto">
            <a:xfrm>
              <a:off x="3987681" y="6400287"/>
              <a:ext cx="838791" cy="243401"/>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Data Systems</a:t>
              </a:r>
            </a:p>
          </p:txBody>
        </p:sp>
        <p:sp>
          <p:nvSpPr>
            <p:cNvPr id="615" name="Rounded Rectangle 614"/>
            <p:cNvSpPr/>
            <p:nvPr/>
          </p:nvSpPr>
          <p:spPr bwMode="auto">
            <a:xfrm>
              <a:off x="3987681" y="5714743"/>
              <a:ext cx="838791" cy="265732"/>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Assessments</a:t>
              </a:r>
            </a:p>
          </p:txBody>
        </p:sp>
        <p:sp>
          <p:nvSpPr>
            <p:cNvPr id="654" name="Rounded Rectangle 653"/>
            <p:cNvSpPr/>
            <p:nvPr/>
          </p:nvSpPr>
          <p:spPr bwMode="auto">
            <a:xfrm>
              <a:off x="3989915" y="5029200"/>
              <a:ext cx="837673" cy="267965"/>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Pathways</a:t>
              </a:r>
            </a:p>
          </p:txBody>
        </p:sp>
        <p:sp>
          <p:nvSpPr>
            <p:cNvPr id="322" name="Rounded Rectangle 321"/>
            <p:cNvSpPr/>
            <p:nvPr/>
          </p:nvSpPr>
          <p:spPr bwMode="auto">
            <a:xfrm>
              <a:off x="3980980" y="5367506"/>
              <a:ext cx="838791" cy="271314"/>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Standards and Policies</a:t>
              </a:r>
            </a:p>
          </p:txBody>
        </p:sp>
        <p:sp>
          <p:nvSpPr>
            <p:cNvPr id="323" name="Rounded Rectangle 322"/>
            <p:cNvSpPr/>
            <p:nvPr/>
          </p:nvSpPr>
          <p:spPr bwMode="auto">
            <a:xfrm>
              <a:off x="3979863" y="6059748"/>
              <a:ext cx="837673" cy="264615"/>
            </a:xfrm>
            <a:prstGeom prst="roundRect">
              <a:avLst/>
            </a:prstGeom>
            <a:solidFill>
              <a:schemeClr val="accent2">
                <a:lumMod val="75000"/>
              </a:schemeClr>
            </a:solidFill>
            <a:ln>
              <a:solidFill>
                <a:schemeClr val="accent2">
                  <a:lumMod val="50000"/>
                </a:schemeClr>
              </a:solidFill>
              <a:round/>
            </a:ln>
            <a:effectLst/>
          </p:spPr>
          <p:style>
            <a:lnRef idx="2">
              <a:schemeClr val="accent2">
                <a:shade val="50000"/>
              </a:schemeClr>
            </a:lnRef>
            <a:fillRef idx="1">
              <a:schemeClr val="accent2"/>
            </a:fillRef>
            <a:effectRef idx="0">
              <a:schemeClr val="accent2"/>
            </a:effectRef>
            <a:fontRef idx="minor">
              <a:schemeClr val="lt1"/>
            </a:fontRef>
          </p:style>
          <p:txBody>
            <a:bodyPr lIns="91419" tIns="45709" rIns="91419" bIns="45709" anchor="ctr"/>
            <a:lstStyle/>
            <a:p>
              <a:pPr algn="ctr" fontAlgn="auto">
                <a:spcBef>
                  <a:spcPts val="0"/>
                </a:spcBef>
                <a:spcAft>
                  <a:spcPts val="0"/>
                </a:spcAft>
                <a:defRPr/>
              </a:pPr>
              <a:r>
                <a:rPr lang="en-US" sz="900" dirty="0"/>
                <a:t>Audit</a:t>
              </a:r>
            </a:p>
          </p:txBody>
        </p:sp>
      </p:grpSp>
      <p:sp>
        <p:nvSpPr>
          <p:cNvPr id="327" name="Rounded Rectangle 326"/>
          <p:cNvSpPr/>
          <p:nvPr/>
        </p:nvSpPr>
        <p:spPr bwMode="auto">
          <a:xfrm>
            <a:off x="5214938" y="541363"/>
            <a:ext cx="1033462" cy="323701"/>
          </a:xfrm>
          <a:prstGeom prst="roundRect">
            <a:avLst/>
          </a:prstGeom>
          <a:solidFill>
            <a:schemeClr val="bg1"/>
          </a:solidFill>
          <a:ln>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1100" b="1" dirty="0">
                <a:solidFill>
                  <a:schemeClr val="tx1"/>
                </a:solidFill>
              </a:rPr>
              <a:t>Legislature</a:t>
            </a:r>
          </a:p>
        </p:txBody>
      </p:sp>
      <p:cxnSp>
        <p:nvCxnSpPr>
          <p:cNvPr id="329" name="Straight Arrow Connector 328"/>
          <p:cNvCxnSpPr/>
          <p:nvPr/>
        </p:nvCxnSpPr>
        <p:spPr bwMode="auto">
          <a:xfrm>
            <a:off x="3767212" y="694283"/>
            <a:ext cx="1294805" cy="1117"/>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1" name="Rounded Rectangle 330"/>
          <p:cNvSpPr/>
          <p:nvPr/>
        </p:nvSpPr>
        <p:spPr bwMode="auto">
          <a:xfrm>
            <a:off x="3886647" y="812601"/>
            <a:ext cx="1032495" cy="228824"/>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Budgets</a:t>
            </a:r>
          </a:p>
        </p:txBody>
      </p:sp>
      <p:sp>
        <p:nvSpPr>
          <p:cNvPr id="332" name="Rounded Rectangle 331"/>
          <p:cNvSpPr/>
          <p:nvPr/>
        </p:nvSpPr>
        <p:spPr bwMode="auto">
          <a:xfrm>
            <a:off x="3886647" y="1091654"/>
            <a:ext cx="1032495" cy="228824"/>
          </a:xfrm>
          <a:prstGeom prst="round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14" tIns="45706" rIns="91414" bIns="45706" anchor="ctr"/>
          <a:lstStyle/>
          <a:p>
            <a:pPr algn="ctr" fontAlgn="auto">
              <a:spcBef>
                <a:spcPts val="0"/>
              </a:spcBef>
              <a:spcAft>
                <a:spcPts val="0"/>
              </a:spcAft>
              <a:defRPr/>
            </a:pPr>
            <a:r>
              <a:rPr lang="en-US" sz="900" dirty="0">
                <a:solidFill>
                  <a:schemeClr val="tx1"/>
                </a:solidFill>
              </a:rPr>
              <a:t>Statutory Policies</a:t>
            </a:r>
          </a:p>
        </p:txBody>
      </p:sp>
      <p:sp>
        <p:nvSpPr>
          <p:cNvPr id="328" name="Rounded Rectangle 327"/>
          <p:cNvSpPr/>
          <p:nvPr/>
        </p:nvSpPr>
        <p:spPr bwMode="auto">
          <a:xfrm>
            <a:off x="2210098" y="4106540"/>
            <a:ext cx="761256" cy="266774"/>
          </a:xfrm>
          <a:prstGeom prst="roundRect">
            <a:avLst/>
          </a:prstGeom>
          <a:solidFill>
            <a:schemeClr val="accent1"/>
          </a:solidFill>
          <a:ln>
            <a:solidFill>
              <a:schemeClr val="accent1">
                <a:lumMod val="75000"/>
              </a:schemeClr>
            </a:solidFill>
          </a:ln>
        </p:spPr>
        <p:style>
          <a:lnRef idx="2">
            <a:schemeClr val="dk1"/>
          </a:lnRef>
          <a:fillRef idx="1">
            <a:schemeClr val="lt1"/>
          </a:fillRef>
          <a:effectRef idx="0">
            <a:schemeClr val="dk1"/>
          </a:effectRef>
          <a:fontRef idx="minor">
            <a:schemeClr val="dk1"/>
          </a:fontRef>
        </p:style>
        <p:txBody>
          <a:bodyPr lIns="91414" tIns="45706" rIns="91414" bIns="45706" anchor="ctr"/>
          <a:lstStyle/>
          <a:p>
            <a:pPr algn="ctr" fontAlgn="auto">
              <a:spcBef>
                <a:spcPts val="0"/>
              </a:spcBef>
              <a:spcAft>
                <a:spcPts val="0"/>
              </a:spcAft>
              <a:defRPr/>
            </a:pPr>
            <a:r>
              <a:rPr lang="en-US" sz="900" dirty="0">
                <a:solidFill>
                  <a:schemeClr val="bg1"/>
                </a:solidFill>
              </a:rPr>
              <a:t>HB 3418 Taskforce </a:t>
            </a:r>
          </a:p>
        </p:txBody>
      </p:sp>
      <p:cxnSp>
        <p:nvCxnSpPr>
          <p:cNvPr id="333" name="Straight Connector 332"/>
          <p:cNvCxnSpPr>
            <a:endCxn id="328" idx="0"/>
          </p:cNvCxnSpPr>
          <p:nvPr/>
        </p:nvCxnSpPr>
        <p:spPr bwMode="auto">
          <a:xfrm rot="5400000">
            <a:off x="2061642" y="3577456"/>
            <a:ext cx="1058168" cy="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1"/>
          <p:cNvSpPr>
            <a:spLocks noGrp="1"/>
          </p:cNvSpPr>
          <p:nvPr>
            <p:ph type="title"/>
          </p:nvPr>
        </p:nvSpPr>
        <p:spPr>
          <a:xfrm>
            <a:off x="304800" y="1110784"/>
            <a:ext cx="8382000" cy="674031"/>
          </a:xfrm>
        </p:spPr>
        <p:txBody>
          <a:bodyPr/>
          <a:lstStyle/>
          <a:p>
            <a:pPr algn="ctr"/>
            <a:r>
              <a:rPr lang="en-US" b="1" dirty="0" smtClean="0">
                <a:solidFill>
                  <a:srgbClr val="0070C0"/>
                </a:solidFill>
              </a:rPr>
              <a:t>Oregon accountability system</a:t>
            </a:r>
          </a:p>
        </p:txBody>
      </p:sp>
      <p:sp>
        <p:nvSpPr>
          <p:cNvPr id="3" name="Content Placeholder 2"/>
          <p:cNvSpPr>
            <a:spLocks noGrp="1"/>
          </p:cNvSpPr>
          <p:nvPr>
            <p:ph idx="1"/>
          </p:nvPr>
        </p:nvSpPr>
        <p:spPr>
          <a:xfrm>
            <a:off x="457200" y="1798637"/>
            <a:ext cx="8229600" cy="4983163"/>
          </a:xfrm>
        </p:spPr>
        <p:txBody>
          <a:bodyPr>
            <a:normAutofit fontScale="92500" lnSpcReduction="20000"/>
          </a:bodyPr>
          <a:lstStyle/>
          <a:p>
            <a:pPr marL="0" indent="0">
              <a:buFont typeface="Arial" pitchFamily="34" charset="0"/>
              <a:buNone/>
              <a:defRPr/>
            </a:pPr>
            <a:r>
              <a:rPr lang="en-US" sz="2800" dirty="0" smtClean="0"/>
              <a:t>Waiver from certain NCLB provisions filed in January, approved on July 18, 2012. Achievement compacts are the anchor for the accountability system: </a:t>
            </a:r>
          </a:p>
          <a:p>
            <a:pPr>
              <a:buFont typeface="Arial" pitchFamily="34" charset="0"/>
              <a:buChar char="•"/>
              <a:defRPr/>
            </a:pPr>
            <a:r>
              <a:rPr lang="en-US" sz="2800" dirty="0" smtClean="0"/>
              <a:t>At a district level </a:t>
            </a:r>
          </a:p>
          <a:p>
            <a:pPr>
              <a:buFont typeface="Arial" pitchFamily="34" charset="0"/>
              <a:buChar char="•"/>
              <a:defRPr/>
            </a:pPr>
            <a:r>
              <a:rPr lang="en-US" sz="2800" dirty="0" smtClean="0"/>
              <a:t>About support, collective impact and prioritizing investments </a:t>
            </a:r>
          </a:p>
          <a:p>
            <a:pPr>
              <a:buFont typeface="Arial" pitchFamily="34" charset="0"/>
              <a:buChar char="•"/>
              <a:defRPr/>
            </a:pPr>
            <a:r>
              <a:rPr lang="en-US" dirty="0" smtClean="0"/>
              <a:t>A system to set goals and incentivize annual progress, aligned with 40/40/20</a:t>
            </a:r>
          </a:p>
          <a:p>
            <a:pPr marL="400050" lvl="1">
              <a:buFont typeface="Arial" pitchFamily="34" charset="0"/>
              <a:buChar char="•"/>
              <a:defRPr/>
            </a:pPr>
            <a:r>
              <a:rPr lang="en-US" dirty="0" smtClean="0"/>
              <a:t>Achievement compacts are high level snapshots, not the only tool in Oregon’s accountability system.</a:t>
            </a:r>
          </a:p>
          <a:p>
            <a:pPr marL="400050" lvl="1">
              <a:defRPr/>
            </a:pPr>
            <a:endParaRPr lang="en-US" sz="2600" dirty="0" smtClean="0">
              <a:hlinkClick r:id="rId2"/>
            </a:endParaRPr>
          </a:p>
          <a:p>
            <a:pPr marL="400050" lvl="1">
              <a:defRPr/>
            </a:pPr>
            <a:r>
              <a:rPr lang="en-US" sz="2600" dirty="0" smtClean="0">
                <a:hlinkClick r:id="rId2"/>
              </a:rPr>
              <a:t>http://www.ode.state.or.us/search/page/?id=3475</a:t>
            </a:r>
            <a:endParaRPr lang="en-US" sz="2600" dirty="0" smtClean="0"/>
          </a:p>
          <a:p>
            <a:pPr>
              <a:defRPr/>
            </a:pPr>
            <a:endParaRPr lang="en-US" dirty="0"/>
          </a:p>
        </p:txBody>
      </p:sp>
    </p:spTree>
  </p:cSld>
  <p:clrMapOvr>
    <a:masterClrMapping/>
  </p:clrMapOvr>
  <p:transition spd="slow">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ounded Rectangle 1"/>
          <p:cNvSpPr/>
          <p:nvPr/>
        </p:nvSpPr>
        <p:spPr>
          <a:xfrm>
            <a:off x="304800" y="304800"/>
            <a:ext cx="8534400" cy="61722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ounded Rectangle 2"/>
          <p:cNvSpPr/>
          <p:nvPr/>
        </p:nvSpPr>
        <p:spPr>
          <a:xfrm>
            <a:off x="1752600" y="1447800"/>
            <a:ext cx="6858000" cy="4876800"/>
          </a:xfrm>
          <a:prstGeom prst="round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ounded Rectangle 3"/>
          <p:cNvSpPr/>
          <p:nvPr/>
        </p:nvSpPr>
        <p:spPr>
          <a:xfrm>
            <a:off x="2971800" y="2362200"/>
            <a:ext cx="5486400" cy="37338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ed Rectangle 4"/>
          <p:cNvSpPr/>
          <p:nvPr/>
        </p:nvSpPr>
        <p:spPr>
          <a:xfrm>
            <a:off x="4648200" y="3352800"/>
            <a:ext cx="3657600" cy="2438400"/>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0" name="TextBox 5"/>
          <p:cNvSpPr txBox="1">
            <a:spLocks noChangeArrowheads="1"/>
          </p:cNvSpPr>
          <p:nvPr/>
        </p:nvSpPr>
        <p:spPr bwMode="auto">
          <a:xfrm>
            <a:off x="1295400" y="533400"/>
            <a:ext cx="6553200" cy="708025"/>
          </a:xfrm>
          <a:prstGeom prst="rect">
            <a:avLst/>
          </a:prstGeom>
          <a:noFill/>
          <a:ln w="9525">
            <a:noFill/>
            <a:miter lim="800000"/>
            <a:headEnd/>
            <a:tailEnd/>
          </a:ln>
        </p:spPr>
        <p:txBody>
          <a:bodyPr>
            <a:spAutoFit/>
          </a:bodyPr>
          <a:lstStyle/>
          <a:p>
            <a:r>
              <a:rPr lang="en-US" sz="4000" dirty="0">
                <a:solidFill>
                  <a:schemeClr val="bg1"/>
                </a:solidFill>
              </a:rPr>
              <a:t>Achievement Compact</a:t>
            </a:r>
          </a:p>
        </p:txBody>
      </p:sp>
      <p:sp>
        <p:nvSpPr>
          <p:cNvPr id="6151" name="TextBox 6"/>
          <p:cNvSpPr txBox="1">
            <a:spLocks noChangeArrowheads="1"/>
          </p:cNvSpPr>
          <p:nvPr/>
        </p:nvSpPr>
        <p:spPr bwMode="auto">
          <a:xfrm>
            <a:off x="5181600" y="3505200"/>
            <a:ext cx="2819400" cy="461963"/>
          </a:xfrm>
          <a:prstGeom prst="rect">
            <a:avLst/>
          </a:prstGeom>
          <a:noFill/>
          <a:ln w="9525">
            <a:noFill/>
            <a:miter lim="800000"/>
            <a:headEnd/>
            <a:tailEnd/>
          </a:ln>
        </p:spPr>
        <p:txBody>
          <a:bodyPr>
            <a:spAutoFit/>
          </a:bodyPr>
          <a:lstStyle/>
          <a:p>
            <a:r>
              <a:rPr lang="en-US" sz="2400" dirty="0">
                <a:solidFill>
                  <a:schemeClr val="bg1"/>
                </a:solidFill>
              </a:rPr>
              <a:t>Student-level data</a:t>
            </a:r>
          </a:p>
        </p:txBody>
      </p:sp>
      <p:sp>
        <p:nvSpPr>
          <p:cNvPr id="6152" name="TextBox 7"/>
          <p:cNvSpPr txBox="1">
            <a:spLocks noChangeArrowheads="1"/>
          </p:cNvSpPr>
          <p:nvPr/>
        </p:nvSpPr>
        <p:spPr bwMode="auto">
          <a:xfrm>
            <a:off x="3124200" y="2514600"/>
            <a:ext cx="5181600" cy="492125"/>
          </a:xfrm>
          <a:prstGeom prst="rect">
            <a:avLst/>
          </a:prstGeom>
          <a:noFill/>
          <a:ln w="9525">
            <a:noFill/>
            <a:miter lim="800000"/>
            <a:headEnd/>
            <a:tailEnd/>
          </a:ln>
        </p:spPr>
        <p:txBody>
          <a:bodyPr>
            <a:spAutoFit/>
          </a:bodyPr>
          <a:lstStyle/>
          <a:p>
            <a:r>
              <a:rPr lang="en-US" sz="2600">
                <a:solidFill>
                  <a:schemeClr val="bg1"/>
                </a:solidFill>
              </a:rPr>
              <a:t>Priority/Focus/Model Designation</a:t>
            </a:r>
          </a:p>
        </p:txBody>
      </p:sp>
      <p:sp>
        <p:nvSpPr>
          <p:cNvPr id="6153" name="TextBox 8"/>
          <p:cNvSpPr txBox="1">
            <a:spLocks noChangeArrowheads="1"/>
          </p:cNvSpPr>
          <p:nvPr/>
        </p:nvSpPr>
        <p:spPr bwMode="auto">
          <a:xfrm>
            <a:off x="2362200" y="1600200"/>
            <a:ext cx="5715000" cy="584200"/>
          </a:xfrm>
          <a:prstGeom prst="rect">
            <a:avLst/>
          </a:prstGeom>
          <a:noFill/>
          <a:ln w="9525">
            <a:noFill/>
            <a:miter lim="800000"/>
            <a:headEnd/>
            <a:tailEnd/>
          </a:ln>
        </p:spPr>
        <p:txBody>
          <a:bodyPr>
            <a:spAutoFit/>
          </a:bodyPr>
          <a:lstStyle/>
          <a:p>
            <a:r>
              <a:rPr lang="en-US" sz="3200" dirty="0">
                <a:solidFill>
                  <a:schemeClr val="bg1"/>
                </a:solidFill>
              </a:rPr>
              <a:t>School &amp; District Report Card</a:t>
            </a:r>
          </a:p>
        </p:txBody>
      </p:sp>
      <p:sp>
        <p:nvSpPr>
          <p:cNvPr id="10" name="TextBox 9"/>
          <p:cNvSpPr txBox="1"/>
          <p:nvPr/>
        </p:nvSpPr>
        <p:spPr>
          <a:xfrm>
            <a:off x="381000" y="1752600"/>
            <a:ext cx="1295400" cy="1316038"/>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p>
          <a:p>
            <a:pPr algn="ctr">
              <a:defRPr/>
            </a:pPr>
            <a:r>
              <a:rPr lang="en-US" sz="1200" b="1" dirty="0"/>
              <a:t>Policymakers  -- </a:t>
            </a:r>
          </a:p>
          <a:p>
            <a:pPr algn="ctr">
              <a:defRPr/>
            </a:pPr>
            <a:r>
              <a:rPr lang="en-US" sz="1200" b="1" dirty="0"/>
              <a:t>State &amp; District</a:t>
            </a:r>
            <a:endParaRPr lang="en-US" sz="1200" dirty="0"/>
          </a:p>
          <a:p>
            <a:pPr>
              <a:defRPr/>
            </a:pPr>
            <a:endParaRPr lang="en-US" sz="1200" dirty="0"/>
          </a:p>
        </p:txBody>
      </p:sp>
      <p:sp>
        <p:nvSpPr>
          <p:cNvPr id="11" name="TextBox 10"/>
          <p:cNvSpPr txBox="1"/>
          <p:nvPr/>
        </p:nvSpPr>
        <p:spPr>
          <a:xfrm>
            <a:off x="381000" y="3384550"/>
            <a:ext cx="1295400" cy="1504950"/>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nchor="ctr">
            <a:spAutoFit/>
          </a:bodyPr>
          <a:lstStyle/>
          <a:p>
            <a:pPr algn="ctr">
              <a:defRPr/>
            </a:pPr>
            <a:r>
              <a:rPr lang="en-US" sz="1200" b="1" dirty="0"/>
              <a:t>Guide budget &amp; policy setting at state &amp; local level to improve achievement</a:t>
            </a:r>
          </a:p>
        </p:txBody>
      </p:sp>
      <p:sp>
        <p:nvSpPr>
          <p:cNvPr id="12" name="TextBox 11"/>
          <p:cNvSpPr txBox="1"/>
          <p:nvPr/>
        </p:nvSpPr>
        <p:spPr>
          <a:xfrm>
            <a:off x="1905000" y="2438400"/>
            <a:ext cx="914400" cy="1103313"/>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endParaRPr lang="en-US" sz="1200" b="1" dirty="0"/>
          </a:p>
          <a:p>
            <a:pPr algn="ctr">
              <a:defRPr/>
            </a:pPr>
            <a:r>
              <a:rPr lang="en-US" sz="1200" b="1" dirty="0"/>
              <a:t>Parents &amp; </a:t>
            </a:r>
          </a:p>
          <a:p>
            <a:pPr algn="ctr">
              <a:defRPr/>
            </a:pPr>
            <a:r>
              <a:rPr lang="en-US" sz="1200" b="1" dirty="0"/>
              <a:t>Public</a:t>
            </a:r>
          </a:p>
          <a:p>
            <a:pPr>
              <a:defRPr/>
            </a:pPr>
            <a:endParaRPr lang="en-US" sz="1200" dirty="0"/>
          </a:p>
        </p:txBody>
      </p:sp>
      <p:sp>
        <p:nvSpPr>
          <p:cNvPr id="14" name="TextBox 13"/>
          <p:cNvSpPr txBox="1"/>
          <p:nvPr/>
        </p:nvSpPr>
        <p:spPr>
          <a:xfrm>
            <a:off x="1828800" y="3657600"/>
            <a:ext cx="1066800" cy="1855788"/>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Provide ratings &amp; i</a:t>
            </a:r>
            <a:r>
              <a:rPr lang="en-US" sz="1100" b="1" dirty="0"/>
              <a:t>nformation</a:t>
            </a:r>
            <a:r>
              <a:rPr lang="en-US" sz="1200" b="1" dirty="0"/>
              <a:t> about school &amp; district quality</a:t>
            </a:r>
          </a:p>
          <a:p>
            <a:pPr>
              <a:defRPr/>
            </a:pPr>
            <a:endParaRPr lang="en-US" sz="1200" dirty="0"/>
          </a:p>
          <a:p>
            <a:pPr>
              <a:defRPr/>
            </a:pPr>
            <a:endParaRPr lang="en-US" sz="1200" dirty="0"/>
          </a:p>
        </p:txBody>
      </p:sp>
      <p:sp>
        <p:nvSpPr>
          <p:cNvPr id="15" name="TextBox 14"/>
          <p:cNvSpPr txBox="1"/>
          <p:nvPr/>
        </p:nvSpPr>
        <p:spPr>
          <a:xfrm>
            <a:off x="3200400" y="4343400"/>
            <a:ext cx="1295400" cy="1316038"/>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Focus state &amp; district school improvement efforts.</a:t>
            </a:r>
          </a:p>
          <a:p>
            <a:pPr>
              <a:defRPr/>
            </a:pPr>
            <a:endParaRPr lang="en-US" sz="1200" dirty="0"/>
          </a:p>
        </p:txBody>
      </p:sp>
      <p:sp>
        <p:nvSpPr>
          <p:cNvPr id="16" name="TextBox 15"/>
          <p:cNvSpPr txBox="1"/>
          <p:nvPr/>
        </p:nvSpPr>
        <p:spPr>
          <a:xfrm>
            <a:off x="5486400" y="4876800"/>
            <a:ext cx="1905000" cy="511175"/>
          </a:xfrm>
          <a:prstGeom prst="roundRect">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a:spAutoFit/>
          </a:bodyPr>
          <a:lstStyle/>
          <a:p>
            <a:pPr algn="ctr">
              <a:defRPr/>
            </a:pPr>
            <a:r>
              <a:rPr lang="en-US" sz="1200" b="1" dirty="0"/>
              <a:t>Inform teaching &amp; learning</a:t>
            </a:r>
          </a:p>
        </p:txBody>
      </p:sp>
      <p:sp>
        <p:nvSpPr>
          <p:cNvPr id="17" name="TextBox 16"/>
          <p:cNvSpPr txBox="1"/>
          <p:nvPr/>
        </p:nvSpPr>
        <p:spPr>
          <a:xfrm>
            <a:off x="3200400" y="3325813"/>
            <a:ext cx="1219200" cy="919162"/>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nchor="ctr">
            <a:spAutoFit/>
          </a:bodyPr>
          <a:lstStyle/>
          <a:p>
            <a:pPr algn="ctr">
              <a:defRPr/>
            </a:pPr>
            <a:endParaRPr lang="en-US" sz="1200" b="1" dirty="0"/>
          </a:p>
          <a:p>
            <a:pPr algn="ctr">
              <a:defRPr/>
            </a:pPr>
            <a:r>
              <a:rPr lang="en-US" sz="1200" b="1" dirty="0"/>
              <a:t>Educators &amp; Community</a:t>
            </a:r>
          </a:p>
          <a:p>
            <a:pPr algn="ctr">
              <a:defRPr/>
            </a:pPr>
            <a:endParaRPr lang="en-US" sz="1200" dirty="0"/>
          </a:p>
        </p:txBody>
      </p:sp>
      <p:sp>
        <p:nvSpPr>
          <p:cNvPr id="19" name="TextBox 18"/>
          <p:cNvSpPr txBox="1"/>
          <p:nvPr/>
        </p:nvSpPr>
        <p:spPr>
          <a:xfrm>
            <a:off x="5486400" y="4114800"/>
            <a:ext cx="1905000" cy="511175"/>
          </a:xfrm>
          <a:prstGeom prst="round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1200" b="1" dirty="0"/>
              <a:t>Students, Families, &amp; Teachers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4800" y="457200"/>
          <a:ext cx="8534398" cy="6038797"/>
        </p:xfrm>
        <a:graphic>
          <a:graphicData uri="http://schemas.openxmlformats.org/drawingml/2006/table">
            <a:tbl>
              <a:tblPr/>
              <a:tblGrid>
                <a:gridCol w="1375640"/>
                <a:gridCol w="603954"/>
                <a:gridCol w="35598"/>
                <a:gridCol w="678769"/>
                <a:gridCol w="711953"/>
                <a:gridCol w="699887"/>
                <a:gridCol w="687820"/>
                <a:gridCol w="760223"/>
                <a:gridCol w="736088"/>
                <a:gridCol w="675754"/>
                <a:gridCol w="784356"/>
                <a:gridCol w="784356"/>
              </a:tblGrid>
              <a:tr h="172309">
                <a:tc gridSpan="12">
                  <a:txBody>
                    <a:bodyPr/>
                    <a:lstStyle/>
                    <a:p>
                      <a:pPr algn="l" fontAlgn="b"/>
                      <a:r>
                        <a:rPr lang="en-US" sz="1050" b="1" i="0" u="none" strike="noStrike" dirty="0">
                          <a:solidFill>
                            <a:srgbClr val="FFFFFF"/>
                          </a:solidFill>
                          <a:latin typeface="Perpetua"/>
                        </a:rPr>
                        <a:t>College and Career Ready:  Are students completing high school ready for college or career?</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2041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0980">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gridSpan="2">
                  <a:txBody>
                    <a:bodyPr/>
                    <a:lstStyle/>
                    <a:p>
                      <a:pPr algn="ctr" fontAlgn="b"/>
                      <a:r>
                        <a:rPr lang="en-US" sz="800" b="0" i="0" u="none" strike="noStrike">
                          <a:solidFill>
                            <a:srgbClr val="000000"/>
                          </a:solidFill>
                          <a:latin typeface="Franklin Gothic Book"/>
                        </a:rPr>
                        <a:t>9th graders of 2006-07</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2007-08</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2008-09</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2009-10</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9th graders of 2012-13**</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800" b="0" i="0" u="none" strike="noStrike">
                          <a:solidFill>
                            <a:srgbClr val="000000"/>
                          </a:solidFill>
                          <a:latin typeface="Franklin Gothic Book"/>
                        </a:rPr>
                        <a:t>Dis- advantaged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147">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63160">
                <a:tc>
                  <a:txBody>
                    <a:bodyPr/>
                    <a:lstStyle/>
                    <a:p>
                      <a:pPr algn="l" fontAlgn="b"/>
                      <a:r>
                        <a:rPr lang="en-US" sz="800" b="0" i="0" u="none" strike="noStrike">
                          <a:solidFill>
                            <a:srgbClr val="000000"/>
                          </a:solidFill>
                          <a:latin typeface="Franklin Gothic Book"/>
                        </a:rPr>
                        <a:t>4-Year Cohort Graduation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206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5-year Cohort Graduation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5-Year Completion</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69547">
                <a:tc>
                  <a:txBody>
                    <a:bodyPr/>
                    <a:lstStyle/>
                    <a:p>
                      <a:pPr algn="l" fontAlgn="b"/>
                      <a:r>
                        <a:rPr lang="en-US" sz="800" b="0" i="0" u="none" strike="noStrike">
                          <a:solidFill>
                            <a:srgbClr val="000000"/>
                          </a:solidFill>
                          <a:latin typeface="Franklin Gothic Book"/>
                        </a:rPr>
                        <a:t>Post-Secondary Enrollment</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1" u="none" strike="noStrike">
                          <a:solidFill>
                            <a:srgbClr val="FF0000"/>
                          </a:solidFill>
                          <a:latin typeface="Franklin Gothic Book"/>
                        </a:rPr>
                        <a:t>Pending</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fontAlgn="b"/>
                      <a:r>
                        <a:rPr lang="en-US" sz="800" b="0" i="1" u="none" strike="noStrike">
                          <a:solidFill>
                            <a:srgbClr val="FF0000"/>
                          </a:solidFill>
                          <a:latin typeface="Franklin Gothic Book"/>
                        </a:rPr>
                        <a:t>Pending</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72309">
                <a:tc>
                  <a:txBody>
                    <a:bodyPr/>
                    <a:lstStyle/>
                    <a:p>
                      <a:pPr algn="l" fontAlgn="b"/>
                      <a:r>
                        <a:rPr lang="en-US" sz="800" b="0" i="0" u="none" strike="noStrike">
                          <a:solidFill>
                            <a:srgbClr val="000000"/>
                          </a:solidFill>
                          <a:latin typeface="Franklin Gothic Book"/>
                        </a:rPr>
                        <a:t>Earning 9+ College Credits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33147">
                <a:tc gridSpan="6">
                  <a:txBody>
                    <a:bodyPr/>
                    <a:lstStyle/>
                    <a:p>
                      <a:pPr algn="l" fontAlgn="b"/>
                      <a:r>
                        <a:rPr lang="en-US" sz="800" b="0" i="0" u="none" strike="noStrike">
                          <a:solidFill>
                            <a:srgbClr val="000000"/>
                          </a:solidFill>
                          <a:latin typeface="Franklin Gothic Book"/>
                        </a:rPr>
                        <a:t>Disadvantaged is aggregate of disadvantaged student groups (details on pp. 2-4)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r>
              <a:tr h="148812">
                <a:tc gridSpan="12">
                  <a:txBody>
                    <a:bodyPr/>
                    <a:lstStyle/>
                    <a:p>
                      <a:pPr algn="l" fontAlgn="b"/>
                      <a:r>
                        <a:rPr lang="en-US" sz="800" b="0" i="0" u="none" strike="noStrike">
                          <a:solidFill>
                            <a:srgbClr val="000000"/>
                          </a:solidFill>
                          <a:latin typeface="Franklin Gothic Book"/>
                        </a:rPr>
                        <a:t>Gray shaded boxes are district-provided projections and goals    **2012-13 goals are optional</a:t>
                      </a:r>
                    </a:p>
                  </a:txBody>
                  <a:tcPr marL="5099" marR="5099" marT="5099"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309">
                <a:tc gridSpan="12">
                  <a:txBody>
                    <a:bodyPr/>
                    <a:lstStyle/>
                    <a:p>
                      <a:pPr algn="l" fontAlgn="b"/>
                      <a:r>
                        <a:rPr lang="en-US" sz="1050" b="1" i="0" u="none" strike="noStrike" dirty="0">
                          <a:solidFill>
                            <a:srgbClr val="FFFFFF"/>
                          </a:solidFill>
                          <a:latin typeface="Perpetua"/>
                        </a:rPr>
                        <a:t>Progression:  Are students making sufficient progress toward college and career readiness?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1407E"/>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447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gridSpan="2">
                  <a:txBody>
                    <a:bodyPr/>
                    <a:lstStyle/>
                    <a:p>
                      <a:pPr algn="ctr" fontAlgn="ctr"/>
                      <a:r>
                        <a:rPr lang="en-US" sz="800" b="0" i="0" u="none" strike="noStrike">
                          <a:solidFill>
                            <a:srgbClr val="000000"/>
                          </a:solidFill>
                          <a:latin typeface="Franklin Gothic Book"/>
                        </a:rPr>
                        <a:t>2009-10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2010-11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2011-12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dirty="0">
                          <a:solidFill>
                            <a:srgbClr val="000000"/>
                          </a:solidFill>
                          <a:latin typeface="Franklin Gothic Book"/>
                        </a:rPr>
                        <a:t>2012-13 Goal All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4-Year Goal (2015-16)**</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314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40980">
                <a:tc>
                  <a:txBody>
                    <a:bodyPr/>
                    <a:lstStyle/>
                    <a:p>
                      <a:pPr algn="l" fontAlgn="b"/>
                      <a:r>
                        <a:rPr lang="en-US" sz="800" b="0" i="0" u="none" strike="noStrike">
                          <a:solidFill>
                            <a:srgbClr val="000000"/>
                          </a:solidFill>
                          <a:latin typeface="Franklin Gothic Book"/>
                        </a:rPr>
                        <a:t>Ready for School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1">
                  <a:txBody>
                    <a:bodyPr/>
                    <a:lstStyle/>
                    <a:p>
                      <a:pPr algn="l" fontAlgn="b"/>
                      <a:r>
                        <a:rPr lang="en-US" sz="800" b="0" i="0" u="none" strike="noStrike">
                          <a:solidFill>
                            <a:srgbClr val="000000"/>
                          </a:solidFill>
                          <a:latin typeface="Franklin Gothic Book"/>
                        </a:rPr>
                        <a:t>Kindergarten readiness assessment under development</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5434">
                <a:tc>
                  <a:txBody>
                    <a:bodyPr/>
                    <a:lstStyle/>
                    <a:p>
                      <a:pPr algn="l" fontAlgn="b"/>
                      <a:r>
                        <a:rPr lang="en-US" sz="800" b="0" i="0" u="none" strike="noStrike">
                          <a:solidFill>
                            <a:srgbClr val="000000"/>
                          </a:solidFill>
                          <a:latin typeface="Franklin Gothic Book"/>
                        </a:rPr>
                        <a:t>3rd Gr. Reading Proficiency</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F253F"/>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3rd Gr. Math Proficiency</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6th Grade On-Track</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64477">
                <a:tc>
                  <a:txBody>
                    <a:bodyPr/>
                    <a:lstStyle/>
                    <a:p>
                      <a:pPr algn="l" fontAlgn="b"/>
                      <a:r>
                        <a:rPr lang="en-US" sz="800" b="0" i="0" u="none" strike="noStrike">
                          <a:solidFill>
                            <a:srgbClr val="000000"/>
                          </a:solidFill>
                          <a:latin typeface="Franklin Gothic Book"/>
                        </a:rPr>
                        <a:t>9th Grade On-Track</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gridSpan="5">
                  <a:txBody>
                    <a:bodyPr/>
                    <a:lstStyle/>
                    <a:p>
                      <a:pPr algn="l" fontAlgn="b"/>
                      <a:r>
                        <a:rPr lang="en-US" sz="800" b="0" i="0" u="none" strike="noStrike">
                          <a:solidFill>
                            <a:srgbClr val="000000"/>
                          </a:solidFill>
                          <a:latin typeface="Franklin Gothic Book"/>
                        </a:rPr>
                        <a:t>*Estimate based on most recent available data    **2016 Goals are optional</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309">
                <a:tc gridSpan="12">
                  <a:txBody>
                    <a:bodyPr/>
                    <a:lstStyle/>
                    <a:p>
                      <a:pPr algn="l" fontAlgn="b"/>
                      <a:r>
                        <a:rPr lang="en-US" sz="1050" b="1" i="0" u="none" strike="noStrike" dirty="0">
                          <a:solidFill>
                            <a:srgbClr val="FFFFFF"/>
                          </a:solidFill>
                          <a:latin typeface="Perpetua"/>
                        </a:rPr>
                        <a:t>Equity:  Are students succeeding across all buildings and populations?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7676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4477">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800" b="0" i="0" u="none" strike="noStrike">
                          <a:solidFill>
                            <a:srgbClr val="000000"/>
                          </a:solidFill>
                          <a:latin typeface="Franklin Gothic Book"/>
                        </a:rPr>
                        <a:t>2009-10</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2010-11</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2011-12</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2012-13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0" i="0" u="none" strike="noStrike">
                          <a:solidFill>
                            <a:srgbClr val="000000"/>
                          </a:solidFill>
                          <a:latin typeface="Franklin Gothic Book"/>
                        </a:rPr>
                        <a:t>4-Year Goal (2015-16)**</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40980">
                <a:tc>
                  <a:txBody>
                    <a:bodyPr/>
                    <a:lstStyle/>
                    <a:p>
                      <a:pPr algn="l" fontAlgn="b"/>
                      <a:r>
                        <a:rPr lang="en-US" sz="800" b="0" i="0" u="none" strike="noStrike">
                          <a:solidFill>
                            <a:srgbClr val="000000"/>
                          </a:solidFill>
                          <a:latin typeface="Franklin Gothic Book"/>
                        </a:rPr>
                        <a:t>Priority &amp; Focus Schools*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2">
                  <a:txBody>
                    <a:bodyPr/>
                    <a:lstStyle/>
                    <a:p>
                      <a:pPr algn="r"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800" b="0" i="1" u="none" strike="noStrike">
                          <a:solidFill>
                            <a:srgbClr val="FF0000"/>
                          </a:solidFill>
                          <a:latin typeface="Franklin Gothic Book"/>
                        </a:rPr>
                        <a:t>Required</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hMerge="1">
                  <a:txBody>
                    <a:bodyPr/>
                    <a:lstStyle/>
                    <a:p>
                      <a:endParaRPr lang="en-US"/>
                    </a:p>
                  </a:txBody>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r>
              <a:tr h="140980">
                <a:tc gridSpan="9">
                  <a:txBody>
                    <a:bodyPr/>
                    <a:lstStyle/>
                    <a:p>
                      <a:pPr algn="l" fontAlgn="b"/>
                      <a:r>
                        <a:rPr lang="en-US" sz="800" b="0" i="0" u="none" strike="noStrike">
                          <a:solidFill>
                            <a:srgbClr val="000000"/>
                          </a:solidFill>
                          <a:latin typeface="Franklin Gothic Book"/>
                        </a:rPr>
                        <a:t>DISAGGREGATED DATA AND GOALS FOR EACH DISADVANTAGED STUDENT GROUP LISTED ON PP 2-4</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r>
              <a:tr h="195805">
                <a:tc gridSpan="12">
                  <a:txBody>
                    <a:bodyPr/>
                    <a:lstStyle/>
                    <a:p>
                      <a:pPr algn="l" fontAlgn="t"/>
                      <a:r>
                        <a:rPr lang="en-US" sz="800" b="0" i="0" u="none" strike="noStrike">
                          <a:solidFill>
                            <a:srgbClr val="000000"/>
                          </a:solidFill>
                          <a:latin typeface="Franklin Gothic Book"/>
                        </a:rPr>
                        <a:t>*Prior to 2012-13, school in federal AYP "Need Improvement" status    **4-year Goals are optional </a:t>
                      </a:r>
                    </a:p>
                  </a:txBody>
                  <a:tcPr marL="5099" marR="5099" marT="5099"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72309">
                <a:tc gridSpan="12">
                  <a:txBody>
                    <a:bodyPr/>
                    <a:lstStyle/>
                    <a:p>
                      <a:pPr algn="l" fontAlgn="b"/>
                      <a:r>
                        <a:rPr lang="en-US" sz="1050" b="1" i="0" u="none" strike="noStrike" dirty="0">
                          <a:solidFill>
                            <a:srgbClr val="FFFFFF"/>
                          </a:solidFill>
                          <a:latin typeface="Perpetua"/>
                        </a:rPr>
                        <a:t>Local Priorities: What other measures reflect key priorities in the district? (optional, up to 3)</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813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8463">
                <a:tc>
                  <a:txBody>
                    <a:bodyPr/>
                    <a:lstStyle/>
                    <a:p>
                      <a:pPr algn="ctr" fontAlgn="ctr"/>
                      <a:r>
                        <a:rPr lang="en-US" sz="800" b="0" i="0" u="none" strike="noStrike">
                          <a:solidFill>
                            <a:srgbClr val="000000"/>
                          </a:solidFill>
                          <a:latin typeface="Franklin Gothic Book"/>
                        </a:rPr>
                        <a:t> </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Year</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1-Year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4-Year Goal**</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Dis- advantaged</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gridSpan="2">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hMerge="1">
                  <a:txBody>
                    <a:bodyPr/>
                    <a:lstStyle/>
                    <a:p>
                      <a:endParaRPr lang="en-US"/>
                    </a:p>
                  </a:txBody>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b"/>
                      <a:r>
                        <a:rPr lang="en-US" sz="800" b="0" i="0" u="none" strike="noStrike">
                          <a:solidFill>
                            <a:srgbClr val="000000"/>
                          </a:solidFill>
                          <a:latin typeface="Franklin Gothic Book"/>
                        </a:rPr>
                        <a:t>Optional</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140980">
                <a:tc>
                  <a:txBody>
                    <a:bodyPr/>
                    <a:lstStyle/>
                    <a:p>
                      <a:pPr algn="l" fontAlgn="b"/>
                      <a:r>
                        <a:rPr lang="en-US" sz="800" b="0" i="0" u="none" strike="noStrike">
                          <a:solidFill>
                            <a:srgbClr val="000000"/>
                          </a:solidFill>
                          <a:latin typeface="Franklin Gothic Book"/>
                        </a:rPr>
                        <a:t>**4-year Goal optional</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309">
                <a:tc gridSpan="12">
                  <a:txBody>
                    <a:bodyPr/>
                    <a:lstStyle/>
                    <a:p>
                      <a:pPr algn="l" fontAlgn="b"/>
                      <a:r>
                        <a:rPr lang="en-US" sz="1050" b="1" i="0" u="none" strike="noStrike" dirty="0">
                          <a:solidFill>
                            <a:srgbClr val="FFFFFF"/>
                          </a:solidFill>
                          <a:latin typeface="Perpetua"/>
                        </a:rPr>
                        <a:t>Investment: What is the public investment in the district? (does not include capital investments)</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772A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0141">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r"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2010-11</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2011-12*</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solidFill>
                            <a:srgbClr val="000000"/>
                          </a:solidFill>
                          <a:latin typeface="Franklin Gothic Book"/>
                        </a:rPr>
                        <a:t>2012-13*</a:t>
                      </a:r>
                    </a:p>
                  </a:txBody>
                  <a:tcPr marL="5099" marR="5099" marT="50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ctr"/>
                      <a:r>
                        <a:rPr lang="en-US" sz="800" b="0" i="0" u="none" strike="noStrike">
                          <a:solidFill>
                            <a:srgbClr val="000000"/>
                          </a:solidFill>
                          <a:latin typeface="Franklin Gothic Book"/>
                        </a:rPr>
                        <a:t> 2012-13 QEM calculation of</a:t>
                      </a:r>
                    </a:p>
                  </a:txBody>
                  <a:tcPr marL="5099" marR="5099" marT="5099"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r>
              <a:tr h="148812">
                <a:tc gridSpan="4">
                  <a:txBody>
                    <a:bodyPr/>
                    <a:lstStyle/>
                    <a:p>
                      <a:pPr algn="l" fontAlgn="b"/>
                      <a:r>
                        <a:rPr lang="en-US" sz="800" b="0" i="0" u="none" strike="noStrike">
                          <a:solidFill>
                            <a:srgbClr val="000000"/>
                          </a:solidFill>
                          <a:latin typeface="Franklin Gothic Book"/>
                        </a:rPr>
                        <a:t>Formula Revenue</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District Share</a:t>
                      </a: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r>
              <a:tr h="184748">
                <a:tc gridSpan="2">
                  <a:txBody>
                    <a:bodyPr/>
                    <a:lstStyle/>
                    <a:p>
                      <a:pPr algn="l" fontAlgn="b"/>
                      <a:r>
                        <a:rPr lang="en-US" sz="800" b="0" i="0" u="none" strike="noStrike" dirty="0">
                          <a:solidFill>
                            <a:srgbClr val="000000"/>
                          </a:solidFill>
                          <a:latin typeface="Franklin Gothic Book"/>
                        </a:rPr>
                        <a:t>Local Revenue not passed through formula</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gridSpan="3">
                  <a:txBody>
                    <a:bodyPr/>
                    <a:lstStyle/>
                    <a:p>
                      <a:pPr algn="ctr" fontAlgn="b"/>
                      <a:r>
                        <a:rPr lang="en-US" sz="800" b="0" i="0" u="none" strike="noStrike" dirty="0">
                          <a:solidFill>
                            <a:srgbClr val="000000"/>
                          </a:solidFill>
                          <a:latin typeface="Franklin Gothic Book"/>
                        </a:rPr>
                        <a:t>District Official</a:t>
                      </a:r>
                    </a:p>
                  </a:txBody>
                  <a:tcPr marL="5099" marR="5099" marT="5099"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0980">
                <a:tc gridSpan="2">
                  <a:txBody>
                    <a:bodyPr/>
                    <a:lstStyle/>
                    <a:p>
                      <a:pPr algn="l" fontAlgn="b"/>
                      <a:r>
                        <a:rPr lang="en-US" sz="800" b="0" i="0" u="none" strike="noStrike">
                          <a:solidFill>
                            <a:srgbClr val="000000"/>
                          </a:solidFill>
                          <a:latin typeface="Franklin Gothic Book"/>
                        </a:rPr>
                        <a:t>Federal Revenue</a:t>
                      </a:r>
                    </a:p>
                  </a:txBody>
                  <a:tcPr marL="5099" marR="5099" marT="509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b"/>
                      <a:endParaRPr lang="en-US" sz="800" b="0" i="0" u="none" strike="noStrike">
                        <a:solidFill>
                          <a:srgbClr val="000000"/>
                        </a:solidFill>
                        <a:latin typeface="Franklin Gothic Book"/>
                      </a:endParaRP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l" fontAlgn="b"/>
                      <a:r>
                        <a:rPr lang="en-US" sz="800" b="0" i="0" u="none" strike="noStrike">
                          <a:solidFill>
                            <a:srgbClr val="000000"/>
                          </a:solidFill>
                          <a:latin typeface="Franklin Gothic Book"/>
                        </a:rPr>
                        <a:t> </a:t>
                      </a:r>
                    </a:p>
                  </a:txBody>
                  <a:tcPr marL="5099" marR="5099" marT="509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r>
              <a:tr h="156644">
                <a:tc gridSpan="4">
                  <a:txBody>
                    <a:bodyPr/>
                    <a:lstStyle/>
                    <a:p>
                      <a:pPr algn="l" fontAlgn="b"/>
                      <a:r>
                        <a:rPr lang="en-US" sz="800" b="0" i="0" u="none" strike="noStrike">
                          <a:solidFill>
                            <a:srgbClr val="000000"/>
                          </a:solidFill>
                          <a:latin typeface="Franklin Gothic Book"/>
                        </a:rPr>
                        <a:t>State Grants not passed through formula</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800" b="0" i="0" u="none" strike="noStrike">
                          <a:solidFill>
                            <a:srgbClr val="C00000"/>
                          </a:solidFill>
                          <a:latin typeface="Franklin Gothic Book"/>
                        </a:rPr>
                        <a:t> </a:t>
                      </a:r>
                    </a:p>
                  </a:txBody>
                  <a:tcPr marL="5099" marR="5099" marT="50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endParaRPr lang="en-US" sz="800" b="0" i="0" u="none" strike="noStrike">
                        <a:solidFill>
                          <a:srgbClr val="000000"/>
                        </a:solidFill>
                        <a:latin typeface="Franklin Gothic Book"/>
                      </a:endParaRPr>
                    </a:p>
                  </a:txBody>
                  <a:tcPr marL="5099" marR="5099" marT="509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Franklin Gothic Book"/>
                        </a:rPr>
                        <a:t> </a:t>
                      </a:r>
                    </a:p>
                  </a:txBody>
                  <a:tcPr marL="5099" marR="5099" marT="5099" marB="0" anchor="b">
                    <a:lnL>
                      <a:noFill/>
                    </a:lnL>
                    <a:lnR>
                      <a:noFill/>
                    </a:lnR>
                    <a:lnT>
                      <a:noFill/>
                    </a:lnT>
                    <a:lnB w="12700" cap="flat" cmpd="sng" algn="ctr">
                      <a:solidFill>
                        <a:srgbClr val="000000"/>
                      </a:solidFill>
                      <a:prstDash val="solid"/>
                      <a:round/>
                      <a:headEnd type="none" w="med" len="med"/>
                      <a:tailEnd type="none" w="med" len="med"/>
                    </a:lnB>
                  </a:tcPr>
                </a:tc>
              </a:tr>
              <a:tr h="140980">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a:txBody>
                    <a:bodyPr/>
                    <a:lstStyle/>
                    <a:p>
                      <a:pPr algn="l" fontAlgn="b"/>
                      <a:endParaRPr lang="en-US" sz="800" b="0" i="0" u="none" strike="noStrike">
                        <a:solidFill>
                          <a:srgbClr val="000000"/>
                        </a:solidFill>
                        <a:latin typeface="Franklin Gothic Book"/>
                      </a:endParaRPr>
                    </a:p>
                  </a:txBody>
                  <a:tcPr marL="5099" marR="5099" marT="5099" marB="0" anchor="b">
                    <a:lnL>
                      <a:noFill/>
                    </a:lnL>
                    <a:lnR>
                      <a:noFill/>
                    </a:lnR>
                    <a:lnT>
                      <a:noFill/>
                    </a:lnT>
                    <a:lnB>
                      <a:noFill/>
                    </a:lnB>
                  </a:tcPr>
                </a:tc>
                <a:tc gridSpan="3">
                  <a:txBody>
                    <a:bodyPr/>
                    <a:lstStyle/>
                    <a:p>
                      <a:pPr algn="ctr" fontAlgn="b"/>
                      <a:r>
                        <a:rPr lang="en-US" sz="800" b="0" i="0" u="none" strike="noStrike">
                          <a:solidFill>
                            <a:srgbClr val="000000"/>
                          </a:solidFill>
                          <a:latin typeface="Franklin Gothic Book"/>
                        </a:rPr>
                        <a:t>OEIB Chief Education Officer</a:t>
                      </a:r>
                    </a:p>
                  </a:txBody>
                  <a:tcPr marL="5099" marR="5099" marT="5099"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33147">
                <a:tc gridSpan="12">
                  <a:txBody>
                    <a:bodyPr/>
                    <a:lstStyle/>
                    <a:p>
                      <a:pPr algn="l" fontAlgn="b"/>
                      <a:r>
                        <a:rPr lang="en-US" sz="800" b="0" i="0" u="none" strike="noStrike" dirty="0">
                          <a:solidFill>
                            <a:srgbClr val="000000"/>
                          </a:solidFill>
                          <a:latin typeface="Franklin Gothic Book"/>
                        </a:rPr>
                        <a:t>NOTE: The gray fields for current and past data are optional, as are the tan fields for local priorities. Districts </a:t>
                      </a:r>
                      <a:r>
                        <a:rPr lang="en-US" sz="800" b="0" i="0" u="none" strike="noStrike" dirty="0" smtClean="0">
                          <a:solidFill>
                            <a:srgbClr val="000000"/>
                          </a:solidFill>
                          <a:latin typeface="Franklin Gothic Book"/>
                        </a:rPr>
                        <a:t>should </a:t>
                      </a:r>
                      <a:r>
                        <a:rPr lang="en-US" sz="800" b="0" i="0" u="none" strike="noStrike" dirty="0">
                          <a:solidFill>
                            <a:srgbClr val="000000"/>
                          </a:solidFill>
                          <a:latin typeface="Franklin Gothic Book"/>
                        </a:rPr>
                        <a:t>fill in the blue fields with their targets, provided student counts are six or more.</a:t>
                      </a:r>
                    </a:p>
                  </a:txBody>
                  <a:tcPr marL="5099" marR="5099" marT="509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9593" name="TextBox 5"/>
          <p:cNvSpPr txBox="1">
            <a:spLocks noChangeArrowheads="1"/>
          </p:cNvSpPr>
          <p:nvPr/>
        </p:nvSpPr>
        <p:spPr bwMode="auto">
          <a:xfrm>
            <a:off x="2362200" y="152400"/>
            <a:ext cx="3962400" cy="276225"/>
          </a:xfrm>
          <a:prstGeom prst="rect">
            <a:avLst/>
          </a:prstGeom>
          <a:noFill/>
          <a:ln w="9525">
            <a:noFill/>
            <a:miter lim="800000"/>
            <a:headEnd/>
            <a:tailEnd/>
          </a:ln>
        </p:spPr>
        <p:txBody>
          <a:bodyPr>
            <a:spAutoFit/>
          </a:bodyPr>
          <a:lstStyle/>
          <a:p>
            <a:pPr algn="ctr" fontAlgn="base">
              <a:spcBef>
                <a:spcPct val="0"/>
              </a:spcBef>
              <a:spcAft>
                <a:spcPct val="0"/>
              </a:spcAft>
            </a:pPr>
            <a:r>
              <a:rPr lang="en-US" sz="1200">
                <a:solidFill>
                  <a:prstClr val="black"/>
                </a:solidFill>
                <a:cs typeface="Arial" pitchFamily="34" charset="0"/>
              </a:rPr>
              <a:t>Final K-12/ESD Achievement Compact Template</a:t>
            </a:r>
          </a:p>
        </p:txBody>
      </p:sp>
      <p:sp>
        <p:nvSpPr>
          <p:cNvPr id="7" name="Slide Number Placeholder 6"/>
          <p:cNvSpPr>
            <a:spLocks noGrp="1"/>
          </p:cNvSpPr>
          <p:nvPr>
            <p:ph type="sldNum" sz="quarter" idx="12"/>
          </p:nvPr>
        </p:nvSpPr>
        <p:spPr/>
        <p:txBody>
          <a:bodyPr/>
          <a:lstStyle/>
          <a:p>
            <a:pPr>
              <a:defRPr/>
            </a:pPr>
            <a:fld id="{C725EAA9-1F3D-40ED-905D-0E4D0F075A59}" type="slidenum">
              <a:rPr lang="en-US" smtClean="0">
                <a:solidFill>
                  <a:prstClr val="black">
                    <a:tint val="75000"/>
                  </a:prstClr>
                </a:solidFill>
              </a:rPr>
              <a:pPr>
                <a:defRPr/>
              </a:pPr>
              <a:t>23</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endParaRPr lang="en-US" smtClean="0"/>
          </a:p>
        </p:txBody>
      </p:sp>
      <p:pic>
        <p:nvPicPr>
          <p:cNvPr id="18436" name="Picture 2"/>
          <p:cNvPicPr>
            <a:picLocks noChangeAspect="1" noChangeArrowheads="1"/>
          </p:cNvPicPr>
          <p:nvPr/>
        </p:nvPicPr>
        <p:blipFill>
          <a:blip r:embed="rId2" cstate="print"/>
          <a:srcRect/>
          <a:stretch>
            <a:fillRect/>
          </a:stretch>
        </p:blipFill>
        <p:spPr bwMode="auto">
          <a:xfrm>
            <a:off x="0" y="0"/>
            <a:ext cx="12220575" cy="867727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09102B44-4B05-4F5B-B8EE-6E6DED2F302C}" type="slidenum">
              <a:rPr lang="en-US" smtClean="0">
                <a:solidFill>
                  <a:prstClr val="black">
                    <a:tint val="75000"/>
                  </a:prstClr>
                </a:solidFill>
              </a:rPr>
              <a:pPr>
                <a:defRPr/>
              </a:pPr>
              <a:t>24</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smtClean="0"/>
          </a:p>
        </p:txBody>
      </p:sp>
      <p:sp>
        <p:nvSpPr>
          <p:cNvPr id="19459" name="Content Placeholder 2"/>
          <p:cNvSpPr>
            <a:spLocks noGrp="1"/>
          </p:cNvSpPr>
          <p:nvPr>
            <p:ph idx="1"/>
          </p:nvPr>
        </p:nvSpPr>
        <p:spPr/>
        <p:txBody>
          <a:bodyPr/>
          <a:lstStyle/>
          <a:p>
            <a:endParaRPr lang="en-US" smtClean="0"/>
          </a:p>
        </p:txBody>
      </p:sp>
      <p:sp>
        <p:nvSpPr>
          <p:cNvPr id="4" name="Slide Number Placeholder 3"/>
          <p:cNvSpPr>
            <a:spLocks noGrp="1"/>
          </p:cNvSpPr>
          <p:nvPr>
            <p:ph type="sldNum" sz="quarter" idx="12"/>
          </p:nvPr>
        </p:nvSpPr>
        <p:spPr/>
        <p:txBody>
          <a:bodyPr/>
          <a:lstStyle/>
          <a:p>
            <a:pPr>
              <a:defRPr/>
            </a:pPr>
            <a:fld id="{EC141317-20C8-43C8-8446-C6B1C22FEA44}" type="slidenum">
              <a:rPr lang="en-US" smtClean="0">
                <a:solidFill>
                  <a:prstClr val="black">
                    <a:tint val="75000"/>
                  </a:prstClr>
                </a:solidFill>
              </a:rPr>
              <a:pPr>
                <a:defRPr/>
              </a:pPr>
              <a:t>25</a:t>
            </a:fld>
            <a:endParaRPr lang="en-US" dirty="0">
              <a:solidFill>
                <a:prstClr val="black">
                  <a:tint val="75000"/>
                </a:prstClr>
              </a:solidFill>
            </a:endParaRPr>
          </a:p>
        </p:txBody>
      </p:sp>
      <p:pic>
        <p:nvPicPr>
          <p:cNvPr id="19461" name="Picture 2" descr="C:\Users\sames\Desktop\Ach Compact screen shot.png"/>
          <p:cNvPicPr>
            <a:picLocks noChangeAspect="1" noChangeArrowheads="1"/>
          </p:cNvPicPr>
          <p:nvPr/>
        </p:nvPicPr>
        <p:blipFill>
          <a:blip r:embed="rId2" cstate="print"/>
          <a:srcRect/>
          <a:stretch>
            <a:fillRect/>
          </a:stretch>
        </p:blipFill>
        <p:spPr bwMode="auto">
          <a:xfrm>
            <a:off x="0" y="152400"/>
            <a:ext cx="9324975" cy="693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5700"/>
            <a:ext cx="3008313" cy="520700"/>
          </a:xfrm>
        </p:spPr>
        <p:txBody>
          <a:bodyPr/>
          <a:lstStyle/>
          <a:p>
            <a:pPr algn="ctr"/>
            <a:r>
              <a:rPr lang="en-US" dirty="0" smtClean="0"/>
              <a:t>Changing Policy Landscape</a:t>
            </a:r>
            <a:endParaRPr lang="en-US" dirty="0"/>
          </a:p>
        </p:txBody>
      </p:sp>
      <p:sp>
        <p:nvSpPr>
          <p:cNvPr id="4" name="Text Placeholder 3"/>
          <p:cNvSpPr>
            <a:spLocks noGrp="1"/>
          </p:cNvSpPr>
          <p:nvPr>
            <p:ph type="body" sz="half" idx="2"/>
          </p:nvPr>
        </p:nvSpPr>
        <p:spPr>
          <a:xfrm>
            <a:off x="228600" y="1671221"/>
            <a:ext cx="4343400" cy="4958179"/>
          </a:xfrm>
        </p:spPr>
        <p:txBody>
          <a:bodyPr>
            <a:normAutofit lnSpcReduction="10000"/>
          </a:bodyPr>
          <a:lstStyle/>
          <a:p>
            <a:r>
              <a:rPr lang="en-US" u="sng" dirty="0" smtClean="0"/>
              <a:t>Federal Policy</a:t>
            </a:r>
          </a:p>
          <a:p>
            <a:pPr>
              <a:buFont typeface="Arial" pitchFamily="34" charset="0"/>
              <a:buChar char="•"/>
            </a:pPr>
            <a:r>
              <a:rPr lang="en-US" dirty="0" smtClean="0"/>
              <a:t>All states focus on preparing “college and career ready” graduates</a:t>
            </a:r>
          </a:p>
          <a:p>
            <a:pPr>
              <a:buFont typeface="Arial" pitchFamily="34" charset="0"/>
              <a:buChar char="•"/>
            </a:pPr>
            <a:endParaRPr lang="en-US" dirty="0" smtClean="0"/>
          </a:p>
          <a:p>
            <a:pPr>
              <a:buFont typeface="Arial" pitchFamily="34" charset="0"/>
              <a:buChar char="•"/>
            </a:pPr>
            <a:r>
              <a:rPr lang="en-US" dirty="0" smtClean="0"/>
              <a:t>National Common Core Standards and Assessments</a:t>
            </a:r>
          </a:p>
          <a:p>
            <a:pPr>
              <a:buFont typeface="Arial" pitchFamily="34" charset="0"/>
              <a:buChar char="•"/>
            </a:pPr>
            <a:endParaRPr lang="en-US" dirty="0" smtClean="0"/>
          </a:p>
          <a:p>
            <a:pPr>
              <a:buFont typeface="Arial" pitchFamily="34" charset="0"/>
              <a:buChar char="•"/>
            </a:pPr>
            <a:r>
              <a:rPr lang="en-US" dirty="0" smtClean="0"/>
              <a:t>New Assessment Systems based upon growth over time</a:t>
            </a:r>
          </a:p>
          <a:p>
            <a:pPr>
              <a:buFont typeface="Arial" pitchFamily="34" charset="0"/>
              <a:buChar char="•"/>
            </a:pPr>
            <a:endParaRPr lang="en-US" dirty="0" smtClean="0"/>
          </a:p>
          <a:p>
            <a:pPr>
              <a:buFont typeface="Arial" pitchFamily="34" charset="0"/>
              <a:buChar char="•"/>
            </a:pPr>
            <a:r>
              <a:rPr lang="en-US" dirty="0" smtClean="0"/>
              <a:t>Teacher and administrator evaluations include evidence of student growth</a:t>
            </a:r>
          </a:p>
          <a:p>
            <a:pPr>
              <a:buFont typeface="Arial" pitchFamily="34" charset="0"/>
              <a:buChar char="•"/>
            </a:pPr>
            <a:endParaRPr lang="en-US" dirty="0" smtClean="0"/>
          </a:p>
          <a:p>
            <a:pPr>
              <a:buFont typeface="Arial" pitchFamily="34" charset="0"/>
              <a:buChar char="•"/>
            </a:pPr>
            <a:r>
              <a:rPr lang="en-US" dirty="0" smtClean="0"/>
              <a:t>Reward excellence and aggressively intervene around school improvement</a:t>
            </a:r>
          </a:p>
          <a:p>
            <a:pPr>
              <a:buFont typeface="Arial" pitchFamily="34" charset="0"/>
              <a:buChar char="•"/>
            </a:pPr>
            <a:endParaRPr lang="en-US" dirty="0" smtClean="0"/>
          </a:p>
          <a:p>
            <a:pPr>
              <a:buFont typeface="Arial" pitchFamily="34" charset="0"/>
              <a:buChar char="•"/>
            </a:pPr>
            <a:r>
              <a:rPr lang="en-US" dirty="0" smtClean="0"/>
              <a:t>Promote a culture of college readiness and support</a:t>
            </a:r>
          </a:p>
          <a:p>
            <a:pPr>
              <a:buFont typeface="Arial" pitchFamily="34" charset="0"/>
              <a:buChar char="•"/>
            </a:pPr>
            <a:endParaRPr lang="en-US" dirty="0" smtClean="0"/>
          </a:p>
          <a:p>
            <a:pPr>
              <a:buFont typeface="Arial" pitchFamily="34" charset="0"/>
              <a:buChar char="•"/>
            </a:pPr>
            <a:r>
              <a:rPr lang="en-US" dirty="0" smtClean="0"/>
              <a:t>Race to the Top Grants</a:t>
            </a:r>
          </a:p>
          <a:p>
            <a:pPr>
              <a:buFont typeface="Arial" pitchFamily="34" charset="0"/>
              <a:buChar char="•"/>
            </a:pPr>
            <a:endParaRPr lang="en-US" dirty="0" smtClean="0"/>
          </a:p>
          <a:p>
            <a:pPr>
              <a:buFont typeface="Arial" pitchFamily="34" charset="0"/>
              <a:buChar char="•"/>
            </a:pPr>
            <a:r>
              <a:rPr lang="en-US" dirty="0" smtClean="0"/>
              <a:t>Turnaround Strategies and Innovation grants</a:t>
            </a:r>
            <a:endParaRPr lang="en-US" dirty="0"/>
          </a:p>
        </p:txBody>
      </p:sp>
      <p:pic>
        <p:nvPicPr>
          <p:cNvPr id="14337" name="Picture 1"/>
          <p:cNvPicPr>
            <a:picLocks noGrp="1" noChangeAspect="1" noChangeArrowheads="1"/>
          </p:cNvPicPr>
          <p:nvPr>
            <p:ph idx="1"/>
          </p:nvPr>
        </p:nvPicPr>
        <p:blipFill>
          <a:blip r:embed="rId2" cstate="print"/>
          <a:srcRect/>
          <a:stretch>
            <a:fillRect/>
          </a:stretch>
        </p:blipFill>
        <p:spPr bwMode="auto">
          <a:xfrm>
            <a:off x="4670069" y="1143000"/>
            <a:ext cx="4473931" cy="57150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457200" y="1905000"/>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382000" cy="4315027"/>
          </a:xfrm>
        </p:spPr>
        <p:txBody>
          <a:bodyPr/>
          <a:lstStyle/>
          <a:p>
            <a:pPr marL="514350" indent="-514350">
              <a:buFont typeface="+mj-lt"/>
              <a:buAutoNum type="arabicPeriod"/>
            </a:pPr>
            <a:r>
              <a:rPr lang="en-US" dirty="0" smtClean="0"/>
              <a:t>Flexibility Regarding the 2013–2014 Timeline for Determining Adequate Yearly Progress (AYP)</a:t>
            </a:r>
          </a:p>
          <a:p>
            <a:pPr marL="514350" indent="-514350">
              <a:buFont typeface="+mj-lt"/>
              <a:buAutoNum type="arabicPeriod"/>
            </a:pPr>
            <a:r>
              <a:rPr lang="en-US" dirty="0" smtClean="0"/>
              <a:t>Flexibility in Implementation of School Improvement Requirements</a:t>
            </a:r>
          </a:p>
          <a:p>
            <a:pPr marL="514350" indent="-514350">
              <a:buFont typeface="+mj-lt"/>
              <a:buAutoNum type="arabicPeriod"/>
            </a:pPr>
            <a:r>
              <a:rPr lang="en-US" dirty="0" smtClean="0"/>
              <a:t>Flexibility in Implementation of LEA Improvement Requirements</a:t>
            </a:r>
          </a:p>
          <a:p>
            <a:pPr marL="514350" indent="-514350">
              <a:buFont typeface="+mj-lt"/>
              <a:buAutoNum type="arabicPeriod"/>
            </a:pPr>
            <a:r>
              <a:rPr lang="en-US" dirty="0" smtClean="0"/>
              <a:t>Flexibility for Rural LEAs</a:t>
            </a:r>
          </a:p>
          <a:p>
            <a:pPr marL="514350" indent="-514350">
              <a:buFont typeface="+mj-lt"/>
              <a:buAutoNum type="arabicPeriod"/>
            </a:pPr>
            <a:r>
              <a:rPr lang="en-US" dirty="0" smtClean="0"/>
              <a:t>Flexibility for Schoolwide Programs</a:t>
            </a:r>
            <a:endParaRPr lang="en-US" dirty="0"/>
          </a:p>
        </p:txBody>
      </p:sp>
      <p:sp>
        <p:nvSpPr>
          <p:cNvPr id="4" name="Title 1"/>
          <p:cNvSpPr>
            <a:spLocks noGrp="1"/>
          </p:cNvSpPr>
          <p:nvPr>
            <p:ph type="title"/>
          </p:nvPr>
        </p:nvSpPr>
        <p:spPr/>
        <p:txBody>
          <a:bodyPr/>
          <a:lstStyle/>
          <a:p>
            <a:pPr algn="ctr"/>
            <a:r>
              <a:rPr lang="en-US" dirty="0" smtClean="0"/>
              <a:t>Flexibility Waiver Proposal</a:t>
            </a:r>
            <a:endParaRPr lang="en-US" dirty="0"/>
          </a:p>
        </p:txBody>
      </p:sp>
    </p:spTree>
  </p:cSld>
  <p:clrMapOvr>
    <a:masterClrMapping/>
  </p:clrMapOvr>
  <p:transition spd="slow">
    <p:zoom/>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Flexibility Waiver Proposal</a:t>
            </a:r>
            <a:endParaRPr lang="en-US" dirty="0"/>
          </a:p>
        </p:txBody>
      </p:sp>
      <p:sp>
        <p:nvSpPr>
          <p:cNvPr id="3" name="Content Placeholder 2"/>
          <p:cNvSpPr>
            <a:spLocks noGrp="1"/>
          </p:cNvSpPr>
          <p:nvPr>
            <p:ph idx="1"/>
          </p:nvPr>
        </p:nvSpPr>
        <p:spPr>
          <a:xfrm>
            <a:off x="457200" y="1981200"/>
            <a:ext cx="8458200" cy="3453253"/>
          </a:xfrm>
        </p:spPr>
        <p:txBody>
          <a:bodyPr/>
          <a:lstStyle/>
          <a:p>
            <a:pPr marL="514350" indent="-514350">
              <a:buFont typeface="+mj-lt"/>
              <a:buAutoNum type="arabicPeriod" startAt="6"/>
            </a:pPr>
            <a:r>
              <a:rPr lang="en-US" dirty="0" smtClean="0"/>
              <a:t>Flexibility to Support School Improvement</a:t>
            </a:r>
          </a:p>
          <a:p>
            <a:pPr marL="514350" indent="-514350">
              <a:buFont typeface="+mj-lt"/>
              <a:buAutoNum type="arabicPeriod" startAt="6"/>
            </a:pPr>
            <a:r>
              <a:rPr lang="en-US" dirty="0" smtClean="0"/>
              <a:t>Flexibility for Reward Schools</a:t>
            </a:r>
          </a:p>
          <a:p>
            <a:pPr marL="514350" indent="-514350">
              <a:buFont typeface="+mj-lt"/>
              <a:buAutoNum type="arabicPeriod" startAt="6"/>
            </a:pPr>
            <a:r>
              <a:rPr lang="en-US" dirty="0" smtClean="0"/>
              <a:t>Flexibility Regarding Highly Qualified Teacher (HQT) Improvement Plans</a:t>
            </a:r>
          </a:p>
          <a:p>
            <a:pPr marL="514350" indent="-514350">
              <a:buFont typeface="+mj-lt"/>
              <a:buAutoNum type="arabicPeriod" startAt="6"/>
            </a:pPr>
            <a:r>
              <a:rPr lang="en-US" dirty="0" smtClean="0"/>
              <a:t>Flexibility to Transfer Certain Funds</a:t>
            </a:r>
          </a:p>
          <a:p>
            <a:pPr marL="514350" indent="-514350">
              <a:buFont typeface="+mj-lt"/>
              <a:buAutoNum type="arabicPeriod" startAt="6"/>
            </a:pPr>
            <a:r>
              <a:rPr lang="en-US" dirty="0" smtClean="0"/>
              <a:t>Flexibility to Use School Improvement Grant (SIG) Funds to Support Priority Schools</a:t>
            </a:r>
            <a:endParaRPr lang="en-US" dirty="0"/>
          </a:p>
        </p:txBody>
      </p:sp>
    </p:spTree>
  </p:cSld>
  <p:clrMapOvr>
    <a:masterClrMapping/>
  </p:clrMapOvr>
  <p:transition spd="slow">
    <p:zoom/>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0166"/>
            <a:ext cx="8686800" cy="674031"/>
          </a:xfrm>
        </p:spPr>
        <p:txBody>
          <a:bodyPr/>
          <a:lstStyle/>
          <a:p>
            <a:pPr algn="ctr"/>
            <a:r>
              <a:rPr lang="en-US" dirty="0" smtClean="0"/>
              <a:t>High School in the US</a:t>
            </a:r>
            <a:endParaRPr lang="en-US" dirty="0"/>
          </a:p>
        </p:txBody>
      </p:sp>
      <p:sp>
        <p:nvSpPr>
          <p:cNvPr id="3" name="Content Placeholder 2"/>
          <p:cNvSpPr>
            <a:spLocks noGrp="1"/>
          </p:cNvSpPr>
          <p:nvPr>
            <p:ph idx="1"/>
          </p:nvPr>
        </p:nvSpPr>
        <p:spPr>
          <a:xfrm>
            <a:off x="457200" y="2209800"/>
            <a:ext cx="8153400" cy="4401205"/>
          </a:xfrm>
        </p:spPr>
        <p:txBody>
          <a:bodyPr/>
          <a:lstStyle/>
          <a:p>
            <a:pPr>
              <a:buFont typeface="Arial" pitchFamily="34" charset="0"/>
              <a:buChar char="•"/>
            </a:pPr>
            <a:r>
              <a:rPr lang="en-US" dirty="0" smtClean="0"/>
              <a:t>Talk to a partner</a:t>
            </a:r>
          </a:p>
          <a:p>
            <a:pPr>
              <a:buFont typeface="Arial" pitchFamily="34" charset="0"/>
              <a:buChar char="•"/>
            </a:pPr>
            <a:r>
              <a:rPr lang="en-US" dirty="0" smtClean="0"/>
              <a:t>Where did you go to high school? More than one place?</a:t>
            </a:r>
          </a:p>
          <a:p>
            <a:pPr>
              <a:buFont typeface="Arial" pitchFamily="34" charset="0"/>
              <a:buChar char="•"/>
            </a:pPr>
            <a:r>
              <a:rPr lang="en-US" dirty="0" smtClean="0"/>
              <a:t>How many years did it take to finish?</a:t>
            </a:r>
          </a:p>
          <a:p>
            <a:pPr>
              <a:buFont typeface="Arial" pitchFamily="34" charset="0"/>
              <a:buChar char="•"/>
            </a:pPr>
            <a:r>
              <a:rPr lang="en-US" dirty="0" smtClean="0"/>
              <a:t>What core courses did you take to graduate?</a:t>
            </a:r>
          </a:p>
          <a:p>
            <a:pPr>
              <a:buFont typeface="Arial" pitchFamily="34" charset="0"/>
              <a:buChar char="•"/>
            </a:pPr>
            <a:r>
              <a:rPr lang="en-US" dirty="0" smtClean="0"/>
              <a:t>How did you know you had finished? What did you have to do to show that you were ready to graduate?</a:t>
            </a:r>
          </a:p>
          <a:p>
            <a:pPr>
              <a:buFont typeface="Arial" pitchFamily="34" charset="0"/>
              <a:buChar char="•"/>
            </a:pPr>
            <a:r>
              <a:rPr lang="en-US" dirty="0" smtClean="0"/>
              <a:t>Report to the group</a:t>
            </a:r>
            <a:endParaRPr lang="en-US" dirty="0"/>
          </a:p>
        </p:txBody>
      </p:sp>
    </p:spTree>
  </p:cSld>
  <p:clrMapOvr>
    <a:masterClrMapping/>
  </p:clrMapOvr>
  <p:transition spd="slow">
    <p:zoom/>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981200"/>
            <a:ext cx="8534400" cy="4876800"/>
          </a:xfrm>
        </p:spPr>
        <p:txBody>
          <a:bodyPr>
            <a:normAutofit fontScale="85000" lnSpcReduction="10000"/>
          </a:bodyPr>
          <a:lstStyle/>
          <a:p>
            <a:pPr lvl="0">
              <a:buFont typeface="Arial" pitchFamily="34" charset="0"/>
              <a:buChar char="•"/>
            </a:pPr>
            <a:r>
              <a:rPr lang="en-US" u="sng" dirty="0" smtClean="0"/>
              <a:t>College- and Career-Ready Expectations for All Students</a:t>
            </a:r>
            <a:endParaRPr lang="en-US" dirty="0" smtClean="0"/>
          </a:p>
          <a:p>
            <a:pPr lvl="2">
              <a:buFont typeface="Arial" pitchFamily="34" charset="0"/>
              <a:buChar char="•"/>
            </a:pPr>
            <a:r>
              <a:rPr lang="en-US" dirty="0" smtClean="0"/>
              <a:t>college- and career-ready standards </a:t>
            </a:r>
          </a:p>
          <a:p>
            <a:pPr lvl="2">
              <a:buFont typeface="Arial" pitchFamily="34" charset="0"/>
              <a:buChar char="•"/>
            </a:pPr>
            <a:r>
              <a:rPr lang="en-US" dirty="0" smtClean="0"/>
              <a:t>high-quality assessments</a:t>
            </a:r>
          </a:p>
          <a:p>
            <a:pPr lvl="2">
              <a:buFont typeface="Arial" pitchFamily="34" charset="0"/>
              <a:buChar char="•"/>
            </a:pPr>
            <a:r>
              <a:rPr lang="en-US" dirty="0" smtClean="0"/>
              <a:t>student growth in at least grades 3-8 and at least once in high school</a:t>
            </a:r>
          </a:p>
          <a:p>
            <a:pPr lvl="0">
              <a:buFont typeface="Arial" pitchFamily="34" charset="0"/>
              <a:buChar char="•"/>
            </a:pPr>
            <a:r>
              <a:rPr lang="en-US" u="sng" dirty="0" smtClean="0"/>
              <a:t>State-Developed Differentiated Recognition, Accountability, and Support</a:t>
            </a:r>
            <a:endParaRPr lang="en-US" dirty="0" smtClean="0"/>
          </a:p>
          <a:p>
            <a:pPr lvl="2">
              <a:buFont typeface="Arial" pitchFamily="34" charset="0"/>
              <a:buChar char="•"/>
            </a:pPr>
            <a:r>
              <a:rPr lang="en-US" dirty="0" smtClean="0"/>
              <a:t>“next generation” systems of accountability focused on growth, capacity building, and intervention on the lowest performing schools</a:t>
            </a:r>
          </a:p>
          <a:p>
            <a:pPr lvl="2">
              <a:buFont typeface="Arial" pitchFamily="34" charset="0"/>
              <a:buChar char="•"/>
            </a:pPr>
            <a:r>
              <a:rPr lang="en-US" dirty="0" smtClean="0"/>
              <a:t>State identifies “</a:t>
            </a:r>
            <a:r>
              <a:rPr lang="en-US" u="sng" dirty="0" smtClean="0"/>
              <a:t>P</a:t>
            </a:r>
            <a:r>
              <a:rPr lang="en-US" dirty="0" smtClean="0"/>
              <a:t>ersistently </a:t>
            </a:r>
            <a:r>
              <a:rPr lang="en-US" u="sng" dirty="0" smtClean="0"/>
              <a:t>L</a:t>
            </a:r>
            <a:r>
              <a:rPr lang="en-US" dirty="0" smtClean="0"/>
              <a:t>ow </a:t>
            </a:r>
            <a:r>
              <a:rPr lang="en-US" u="sng" dirty="0" smtClean="0"/>
              <a:t>A</a:t>
            </a:r>
            <a:r>
              <a:rPr lang="en-US" dirty="0" smtClean="0"/>
              <a:t>chieving” for targeted intervention</a:t>
            </a:r>
            <a:endParaRPr lang="en-US" dirty="0"/>
          </a:p>
        </p:txBody>
      </p:sp>
    </p:spTree>
  </p:cSld>
  <p:clrMapOvr>
    <a:masterClrMapping/>
  </p:clrMapOvr>
  <p:transition spd="slow">
    <p:zoom/>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668337"/>
          </a:xfrm>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752600"/>
            <a:ext cx="8534400" cy="4979825"/>
          </a:xfrm>
        </p:spPr>
        <p:txBody>
          <a:bodyPr/>
          <a:lstStyle/>
          <a:p>
            <a:pPr lvl="0" algn="ctr"/>
            <a:r>
              <a:rPr lang="en-US" sz="2000" u="sng" dirty="0" smtClean="0"/>
              <a:t>Supporting Effective Instruction and Leadership </a:t>
            </a:r>
            <a:endParaRPr lang="en-US" sz="2000" dirty="0" smtClean="0"/>
          </a:p>
          <a:p>
            <a:r>
              <a:rPr lang="en-US" sz="2000" dirty="0" smtClean="0"/>
              <a:t>Teacher and principal evaluation and support systems that:</a:t>
            </a:r>
          </a:p>
          <a:p>
            <a:pPr>
              <a:buFont typeface="+mj-lt"/>
              <a:buAutoNum type="arabicPeriod"/>
            </a:pPr>
            <a:r>
              <a:rPr lang="en-US" sz="1800" dirty="0" smtClean="0"/>
              <a:t>will be used for continual improvement of instruction; </a:t>
            </a:r>
          </a:p>
          <a:p>
            <a:pPr>
              <a:buFont typeface="+mj-lt"/>
              <a:buAutoNum type="arabicPeriod"/>
            </a:pPr>
            <a:r>
              <a:rPr lang="en-US" sz="1800" dirty="0" smtClean="0"/>
              <a:t>meaningfully differentiate performance using at least three performance levels;</a:t>
            </a:r>
          </a:p>
          <a:p>
            <a:pPr>
              <a:buFont typeface="+mj-lt"/>
              <a:buAutoNum type="arabicPeriod"/>
            </a:pPr>
            <a:r>
              <a:rPr lang="en-US" sz="1800" dirty="0" smtClean="0"/>
              <a:t>use multiple valid measures in determining performance levels, including as a significant factor data on student growth for all students (including English Learners and students with disabilities), and other measures of professional practice (which may be gathered through multiple formats and sources, such as observations based on rigorous teacher performance standards, teacher portfolios, and student and parent surveys);</a:t>
            </a:r>
          </a:p>
          <a:p>
            <a:pPr>
              <a:buFont typeface="+mj-lt"/>
              <a:buAutoNum type="arabicPeriod"/>
            </a:pPr>
            <a:r>
              <a:rPr lang="en-US" sz="1800" dirty="0" smtClean="0"/>
              <a:t>evaluate teachers and principals on a regular basis;</a:t>
            </a:r>
          </a:p>
          <a:p>
            <a:pPr>
              <a:buFont typeface="+mj-lt"/>
              <a:buAutoNum type="arabicPeriod"/>
            </a:pPr>
            <a:r>
              <a:rPr lang="en-US" sz="1800" dirty="0" smtClean="0"/>
              <a:t>provide clear, timely, and useful feedback, including feedback that identifies needs and guides professional development; and</a:t>
            </a:r>
          </a:p>
          <a:p>
            <a:pPr>
              <a:buFont typeface="+mj-lt"/>
              <a:buAutoNum type="arabicPeriod"/>
            </a:pPr>
            <a:r>
              <a:rPr lang="en-US" sz="1800" dirty="0" smtClean="0"/>
              <a:t>will be used to inform personnel decisions</a:t>
            </a:r>
            <a:endParaRPr lang="en-US" sz="1800" dirty="0"/>
          </a:p>
        </p:txBody>
      </p:sp>
    </p:spTree>
  </p:cSld>
  <p:clrMapOvr>
    <a:masterClrMapping/>
  </p:clrMapOvr>
  <p:transition spd="slow">
    <p:zoom/>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Four Basic Principles </a:t>
            </a:r>
            <a:endParaRPr lang="en-US" dirty="0"/>
          </a:p>
        </p:txBody>
      </p:sp>
      <p:sp>
        <p:nvSpPr>
          <p:cNvPr id="3" name="Content Placeholder 2"/>
          <p:cNvSpPr>
            <a:spLocks noGrp="1"/>
          </p:cNvSpPr>
          <p:nvPr>
            <p:ph idx="1"/>
          </p:nvPr>
        </p:nvSpPr>
        <p:spPr>
          <a:xfrm>
            <a:off x="457200" y="1981200"/>
            <a:ext cx="8534400" cy="4228850"/>
          </a:xfrm>
        </p:spPr>
        <p:txBody>
          <a:bodyPr/>
          <a:lstStyle/>
          <a:p>
            <a:pPr lvl="0"/>
            <a:r>
              <a:rPr lang="en-US" u="sng" dirty="0" smtClean="0"/>
              <a:t>Reducing Duplication and Unnecessary Burden</a:t>
            </a:r>
            <a:endParaRPr lang="en-US" dirty="0" smtClean="0"/>
          </a:p>
          <a:p>
            <a:pPr>
              <a:buFont typeface="Arial" pitchFamily="34" charset="0"/>
              <a:buChar char="•"/>
            </a:pPr>
            <a:r>
              <a:rPr lang="en-US" dirty="0" smtClean="0"/>
              <a:t>State agency must remove duplicative and burdensome reporting requirements that have little or no impact on student outcomes</a:t>
            </a:r>
          </a:p>
          <a:p>
            <a:endParaRPr lang="en-US" dirty="0" smtClean="0"/>
          </a:p>
          <a:p>
            <a:pPr>
              <a:buFont typeface="Arial" pitchFamily="34" charset="0"/>
              <a:buChar char="•"/>
            </a:pPr>
            <a:r>
              <a:rPr lang="en-US" dirty="0" smtClean="0"/>
              <a:t>State agency must evaluate and, based on that evaluation, revise its own administrative requirements to reduce duplication and unnecessary burden on LEAs and schools</a:t>
            </a:r>
            <a:endParaRPr lang="en-US" dirty="0"/>
          </a:p>
        </p:txBody>
      </p:sp>
    </p:spTree>
  </p:cSld>
  <p:clrMapOvr>
    <a:masterClrMapping/>
  </p:clrMapOvr>
  <p:transition spd="slow">
    <p:zoom/>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Implications for Schools?</a:t>
            </a:r>
            <a:endParaRPr lang="en-US" dirty="0"/>
          </a:p>
        </p:txBody>
      </p:sp>
      <p:sp>
        <p:nvSpPr>
          <p:cNvPr id="3" name="Content Placeholder 2"/>
          <p:cNvSpPr>
            <a:spLocks noGrp="1"/>
          </p:cNvSpPr>
          <p:nvPr>
            <p:ph idx="1"/>
          </p:nvPr>
        </p:nvSpPr>
        <p:spPr>
          <a:xfrm>
            <a:off x="457200" y="2057400"/>
            <a:ext cx="7848600" cy="5176802"/>
          </a:xfrm>
        </p:spPr>
        <p:txBody>
          <a:bodyPr/>
          <a:lstStyle/>
          <a:p>
            <a:pPr>
              <a:buFont typeface="Arial" pitchFamily="34" charset="0"/>
              <a:buChar char="•"/>
            </a:pPr>
            <a:r>
              <a:rPr lang="en-US" dirty="0" smtClean="0"/>
              <a:t>Local board policies?</a:t>
            </a:r>
          </a:p>
          <a:p>
            <a:pPr>
              <a:buFont typeface="Arial" pitchFamily="34" charset="0"/>
              <a:buChar char="•"/>
            </a:pPr>
            <a:r>
              <a:rPr lang="en-US" dirty="0" smtClean="0"/>
              <a:t>Curriculum and Instruction?</a:t>
            </a:r>
          </a:p>
          <a:p>
            <a:pPr>
              <a:buFont typeface="Arial" pitchFamily="34" charset="0"/>
              <a:buChar char="•"/>
            </a:pPr>
            <a:r>
              <a:rPr lang="en-US" dirty="0" smtClean="0"/>
              <a:t>Student Assessment?</a:t>
            </a:r>
          </a:p>
          <a:p>
            <a:pPr>
              <a:buFont typeface="Arial" pitchFamily="34" charset="0"/>
              <a:buChar char="•"/>
            </a:pPr>
            <a:r>
              <a:rPr lang="en-US" dirty="0" smtClean="0"/>
              <a:t>Professional Development?</a:t>
            </a:r>
          </a:p>
          <a:p>
            <a:pPr>
              <a:buFont typeface="Arial" pitchFamily="34" charset="0"/>
              <a:buChar char="•"/>
            </a:pPr>
            <a:r>
              <a:rPr lang="en-US" dirty="0" smtClean="0"/>
              <a:t>Funding and Resource Allocation?</a:t>
            </a:r>
          </a:p>
          <a:p>
            <a:pPr>
              <a:buFont typeface="Arial" pitchFamily="34" charset="0"/>
              <a:buChar char="•"/>
            </a:pPr>
            <a:r>
              <a:rPr lang="en-US" dirty="0" smtClean="0"/>
              <a:t>Employee Evaluation Systems?</a:t>
            </a:r>
          </a:p>
          <a:p>
            <a:pPr>
              <a:buFont typeface="Arial" pitchFamily="34" charset="0"/>
              <a:buChar char="•"/>
            </a:pPr>
            <a:r>
              <a:rPr lang="en-US" dirty="0" smtClean="0"/>
              <a:t>Communications?</a:t>
            </a:r>
          </a:p>
          <a:p>
            <a:pPr>
              <a:buFont typeface="Arial" pitchFamily="34" charset="0"/>
              <a:buChar char="•"/>
            </a:pPr>
            <a:r>
              <a:rPr lang="en-US" dirty="0" smtClean="0"/>
              <a:t>What else?</a:t>
            </a:r>
          </a:p>
          <a:p>
            <a:endParaRPr lang="en-US" dirty="0" smtClean="0"/>
          </a:p>
          <a:p>
            <a:endParaRPr lang="en-US" dirty="0"/>
          </a:p>
        </p:txBody>
      </p:sp>
    </p:spTree>
  </p:cSld>
  <p:clrMapOvr>
    <a:masterClrMapping/>
  </p:clrMapOvr>
  <p:transition spd="slow">
    <p:zoom/>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Do We Respond?</a:t>
            </a:r>
            <a:endParaRPr lang="en-US" dirty="0"/>
          </a:p>
        </p:txBody>
      </p:sp>
      <p:sp>
        <p:nvSpPr>
          <p:cNvPr id="5" name="Content Placeholder 4"/>
          <p:cNvSpPr>
            <a:spLocks noGrp="1"/>
          </p:cNvSpPr>
          <p:nvPr>
            <p:ph idx="1"/>
          </p:nvPr>
        </p:nvSpPr>
        <p:spPr>
          <a:xfrm>
            <a:off x="457200" y="1905000"/>
            <a:ext cx="8382000" cy="4953000"/>
          </a:xfrm>
        </p:spPr>
        <p:txBody>
          <a:bodyPr>
            <a:normAutofit lnSpcReduction="10000"/>
          </a:bodyPr>
          <a:lstStyle/>
          <a:p>
            <a:pPr>
              <a:buFont typeface="Arial" pitchFamily="34" charset="0"/>
              <a:buChar char="•"/>
            </a:pPr>
            <a:r>
              <a:rPr lang="en-US" dirty="0" smtClean="0"/>
              <a:t>Low graduation rates are a system issue, not just a high school issue. System Alignment</a:t>
            </a:r>
          </a:p>
          <a:p>
            <a:pPr>
              <a:buFont typeface="Arial" pitchFamily="34" charset="0"/>
              <a:buChar char="•"/>
            </a:pPr>
            <a:r>
              <a:rPr lang="en-US" dirty="0" smtClean="0"/>
              <a:t>Early literacy</a:t>
            </a:r>
          </a:p>
          <a:p>
            <a:pPr>
              <a:buFont typeface="Arial" pitchFamily="34" charset="0"/>
              <a:buChar char="•"/>
            </a:pPr>
            <a:r>
              <a:rPr lang="en-US" dirty="0" smtClean="0"/>
              <a:t>Critical importance of the middle grades and adequate preparation for transition to high school</a:t>
            </a:r>
          </a:p>
          <a:p>
            <a:pPr lvl="2">
              <a:buFont typeface="Arial" pitchFamily="34" charset="0"/>
              <a:buChar char="•"/>
            </a:pPr>
            <a:r>
              <a:rPr lang="en-US" dirty="0" smtClean="0"/>
              <a:t>Summer transition programs</a:t>
            </a:r>
          </a:p>
          <a:p>
            <a:pPr>
              <a:buFont typeface="Arial" pitchFamily="34" charset="0"/>
              <a:buChar char="•"/>
            </a:pPr>
            <a:r>
              <a:rPr lang="en-US" dirty="0" smtClean="0"/>
              <a:t>Attainment of rigorous content is expected of all and the system will provide flexibility and support to assist students in achievement of those expectations.</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Promising Practices in Oregon</a:t>
            </a:r>
            <a:endParaRPr lang="en-US" dirty="0"/>
          </a:p>
        </p:txBody>
      </p:sp>
      <p:sp>
        <p:nvSpPr>
          <p:cNvPr id="3" name="Content Placeholder 2"/>
          <p:cNvSpPr>
            <a:spLocks noGrp="1"/>
          </p:cNvSpPr>
          <p:nvPr>
            <p:ph idx="1"/>
          </p:nvPr>
        </p:nvSpPr>
        <p:spPr>
          <a:xfrm>
            <a:off x="457200" y="2057400"/>
            <a:ext cx="8534400" cy="4800600"/>
          </a:xfrm>
        </p:spPr>
        <p:txBody>
          <a:bodyPr>
            <a:normAutofit lnSpcReduction="10000"/>
          </a:bodyPr>
          <a:lstStyle/>
          <a:p>
            <a:pPr>
              <a:buFont typeface="Arial" pitchFamily="34" charset="0"/>
              <a:buChar char="•"/>
            </a:pPr>
            <a:r>
              <a:rPr lang="en-US" dirty="0" smtClean="0"/>
              <a:t>Proficiency based instruction</a:t>
            </a:r>
          </a:p>
          <a:p>
            <a:pPr lvl="1">
              <a:buFont typeface="Arial" pitchFamily="34" charset="0"/>
              <a:buChar char="•"/>
            </a:pPr>
            <a:r>
              <a:rPr lang="en-US" dirty="0" smtClean="0"/>
              <a:t>Students clearly understand what is expected and get ongoing help</a:t>
            </a:r>
          </a:p>
          <a:p>
            <a:pPr>
              <a:buFont typeface="Arial" pitchFamily="34" charset="0"/>
              <a:buChar char="•"/>
            </a:pPr>
            <a:r>
              <a:rPr lang="en-US" dirty="0" smtClean="0"/>
              <a:t>Dual Credit, early college access, transferability of credits</a:t>
            </a:r>
          </a:p>
          <a:p>
            <a:pPr>
              <a:buFont typeface="Arial" pitchFamily="34" charset="0"/>
              <a:buChar char="•"/>
            </a:pPr>
            <a:r>
              <a:rPr lang="en-US" dirty="0" smtClean="0"/>
              <a:t>Applied learning and opportunities to engage in authentic experiences</a:t>
            </a:r>
          </a:p>
          <a:p>
            <a:pPr>
              <a:buFont typeface="Arial" pitchFamily="34" charset="0"/>
              <a:buChar char="•"/>
            </a:pPr>
            <a:r>
              <a:rPr lang="en-US" dirty="0" smtClean="0"/>
              <a:t>Early intervention around attendance and credit accrual</a:t>
            </a:r>
          </a:p>
          <a:p>
            <a:pPr>
              <a:buFont typeface="Arial" pitchFamily="34" charset="0"/>
              <a:buChar char="•"/>
            </a:pPr>
            <a:r>
              <a:rPr lang="en-US" dirty="0" smtClean="0"/>
              <a:t>Integrated systems of student support, smaller environments, interagency collaboration</a:t>
            </a:r>
          </a:p>
          <a:p>
            <a:pPr>
              <a:buFont typeface="Arial" pitchFamily="34" charset="0"/>
              <a:buChar char="•"/>
            </a:pPr>
            <a:endParaRPr lang="en-US" dirty="0" smtClean="0"/>
          </a:p>
          <a:p>
            <a:pPr lvl="1">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Tools Do We Need?</a:t>
            </a:r>
            <a:endParaRPr lang="en-US" dirty="0"/>
          </a:p>
        </p:txBody>
      </p:sp>
      <p:sp>
        <p:nvSpPr>
          <p:cNvPr id="3" name="Content Placeholder 2"/>
          <p:cNvSpPr>
            <a:spLocks noGrp="1"/>
          </p:cNvSpPr>
          <p:nvPr>
            <p:ph idx="1"/>
          </p:nvPr>
        </p:nvSpPr>
        <p:spPr>
          <a:xfrm>
            <a:off x="457200" y="1981200"/>
            <a:ext cx="8305800" cy="4315027"/>
          </a:xfrm>
        </p:spPr>
        <p:txBody>
          <a:bodyPr/>
          <a:lstStyle/>
          <a:p>
            <a:r>
              <a:rPr lang="en-US" u="sng" dirty="0" smtClean="0"/>
              <a:t>Data systems </a:t>
            </a:r>
          </a:p>
          <a:p>
            <a:pPr>
              <a:buFont typeface="Arial" pitchFamily="34" charset="0"/>
              <a:buChar char="•"/>
            </a:pPr>
            <a:r>
              <a:rPr lang="en-US" dirty="0" smtClean="0"/>
              <a:t>Robust, integrated data systems that provide parents, teachers and administrators with clear and accurate progress information</a:t>
            </a:r>
          </a:p>
          <a:p>
            <a:pPr>
              <a:buFont typeface="Arial" pitchFamily="34" charset="0"/>
              <a:buChar char="•"/>
            </a:pPr>
            <a:r>
              <a:rPr lang="en-US" dirty="0" smtClean="0"/>
              <a:t>“Early warning systems” around grades, attendance and credit. </a:t>
            </a:r>
          </a:p>
          <a:p>
            <a:pPr>
              <a:buFont typeface="Arial" pitchFamily="34" charset="0"/>
              <a:buChar char="•"/>
            </a:pPr>
            <a:r>
              <a:rPr lang="en-US" dirty="0" smtClean="0"/>
              <a:t>Clear and meaningful school and district  accountability measures</a:t>
            </a:r>
          </a:p>
          <a:p>
            <a:pPr>
              <a:buFont typeface="Arial" pitchFamily="34" charset="0"/>
              <a:buChar char="•"/>
            </a:pPr>
            <a:r>
              <a:rPr lang="en-US" dirty="0" smtClean="0"/>
              <a:t>Link across all levels of the enterprise</a:t>
            </a:r>
            <a:endParaRPr lang="en-US" dirty="0"/>
          </a:p>
        </p:txBody>
      </p:sp>
    </p:spTree>
  </p:cSld>
  <p:clrMapOvr>
    <a:masterClrMapping/>
  </p:clrMapOvr>
  <p:transition spd="slow">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txBox="1">
            <a:spLocks/>
          </p:cNvSpPr>
          <p:nvPr/>
        </p:nvSpPr>
        <p:spPr>
          <a:xfrm>
            <a:off x="457200" y="1243013"/>
            <a:ext cx="8686800" cy="668337"/>
          </a:xfrm>
          <a:prstGeom prst="rect">
            <a:avLst/>
          </a:prstGeom>
        </p:spPr>
        <p:txBody>
          <a:bodyPr/>
          <a:lstStyle/>
          <a:p>
            <a:pPr fontAlgn="base">
              <a:lnSpc>
                <a:spcPct val="90000"/>
              </a:lnSpc>
              <a:spcBef>
                <a:spcPct val="0"/>
              </a:spcBef>
              <a:spcAft>
                <a:spcPct val="0"/>
              </a:spcAft>
              <a:defRPr/>
            </a:pPr>
            <a:r>
              <a:rPr lang="en-US" sz="4200" b="1" kern="0">
                <a:solidFill>
                  <a:srgbClr val="006600"/>
                </a:solidFill>
              </a:rPr>
              <a:t>What Tools Do We Need?</a:t>
            </a:r>
            <a:endParaRPr lang="en-US" sz="4200" b="1" kern="0" dirty="0">
              <a:solidFill>
                <a:srgbClr val="006600"/>
              </a:solidFill>
            </a:endParaRPr>
          </a:p>
        </p:txBody>
      </p:sp>
      <p:sp>
        <p:nvSpPr>
          <p:cNvPr id="6" name="Content Placeholder 5"/>
          <p:cNvSpPr>
            <a:spLocks noGrp="1"/>
          </p:cNvSpPr>
          <p:nvPr>
            <p:ph idx="1"/>
          </p:nvPr>
        </p:nvSpPr>
        <p:spPr>
          <a:xfrm>
            <a:off x="457200" y="1981200"/>
            <a:ext cx="8382000" cy="4745915"/>
          </a:xfrm>
        </p:spPr>
        <p:txBody>
          <a:bodyPr/>
          <a:lstStyle/>
          <a:p>
            <a:r>
              <a:rPr lang="en-US" u="sng" dirty="0" smtClean="0"/>
              <a:t>Clear and High Expectations and Standards</a:t>
            </a:r>
          </a:p>
          <a:p>
            <a:pPr>
              <a:buFont typeface="Arial" pitchFamily="34" charset="0"/>
              <a:buChar char="•"/>
            </a:pPr>
            <a:r>
              <a:rPr lang="en-US" dirty="0" smtClean="0"/>
              <a:t>Course alignment for readiness to transition to the next level of education</a:t>
            </a:r>
          </a:p>
          <a:p>
            <a:pPr>
              <a:buFont typeface="Arial" pitchFamily="34" charset="0"/>
              <a:buChar char="•"/>
            </a:pPr>
            <a:r>
              <a:rPr lang="en-US" dirty="0" smtClean="0"/>
              <a:t>Early and meaningful intervention on chronic absenteeism</a:t>
            </a:r>
          </a:p>
          <a:p>
            <a:pPr>
              <a:buFont typeface="Arial" pitchFamily="34" charset="0"/>
              <a:buChar char="•"/>
            </a:pPr>
            <a:r>
              <a:rPr lang="en-US" dirty="0" smtClean="0"/>
              <a:t>Clarification of “College and Career Ready” proficiencies and agreement across the system of what students need to know and be able to do</a:t>
            </a:r>
          </a:p>
          <a:p>
            <a:pPr>
              <a:buFont typeface="Arial" pitchFamily="34" charset="0"/>
              <a:buChar char="•"/>
            </a:pPr>
            <a:r>
              <a:rPr lang="en-US" dirty="0" smtClean="0"/>
              <a:t>Engage parents and communities </a:t>
            </a:r>
          </a:p>
        </p:txBody>
      </p:sp>
    </p:spTree>
  </p:cSld>
  <p:clrMapOvr>
    <a:masterClrMapping/>
  </p:clrMapOvr>
  <p:transition spd="slow">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0" y="1752600"/>
            <a:ext cx="9144000" cy="4948202"/>
          </a:xfrm>
        </p:spPr>
        <p:txBody>
          <a:bodyPr/>
          <a:lstStyle/>
          <a:p>
            <a:r>
              <a:rPr lang="en-US" u="sng" dirty="0" smtClean="0"/>
              <a:t>Focus on Teaching and Learning</a:t>
            </a:r>
          </a:p>
          <a:p>
            <a:pPr>
              <a:buFont typeface="Arial" pitchFamily="34" charset="0"/>
              <a:buChar char="•"/>
            </a:pPr>
            <a:r>
              <a:rPr lang="en-US" dirty="0" smtClean="0"/>
              <a:t>Opportunities for teachers to work collaboratively across grade levels, i.e., creating social capital at the school level</a:t>
            </a:r>
          </a:p>
          <a:p>
            <a:pPr>
              <a:buFont typeface="Arial" pitchFamily="34" charset="0"/>
              <a:buChar char="•"/>
            </a:pPr>
            <a:r>
              <a:rPr lang="en-US" dirty="0" smtClean="0"/>
              <a:t>Support ongoing, high quality professional development and professional learning communities</a:t>
            </a:r>
          </a:p>
          <a:p>
            <a:pPr>
              <a:buFont typeface="Arial" pitchFamily="34" charset="0"/>
              <a:buChar char="•"/>
            </a:pPr>
            <a:r>
              <a:rPr lang="en-US" dirty="0" smtClean="0"/>
              <a:t>Adequate technology and materials to engage students</a:t>
            </a:r>
          </a:p>
          <a:p>
            <a:pPr>
              <a:buFont typeface="Arial" pitchFamily="34" charset="0"/>
              <a:buChar char="•"/>
            </a:pPr>
            <a:r>
              <a:rPr lang="en-US" dirty="0" smtClean="0"/>
              <a:t>Flexible use of time, “double dosing” and ways to respond to the needs of students</a:t>
            </a:r>
            <a:endParaRPr lang="en-US" dirty="0"/>
          </a:p>
        </p:txBody>
      </p:sp>
    </p:spTree>
  </p:cSld>
  <p:clrMapOvr>
    <a:masterClrMapping/>
  </p:clrMapOvr>
  <p:transition spd="slow">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457200" y="2057400"/>
            <a:ext cx="8534400" cy="4228850"/>
          </a:xfrm>
        </p:spPr>
        <p:txBody>
          <a:bodyPr/>
          <a:lstStyle/>
          <a:p>
            <a:r>
              <a:rPr lang="en-US" u="sng" dirty="0" smtClean="0"/>
              <a:t>Meaningful support for students</a:t>
            </a:r>
          </a:p>
          <a:p>
            <a:pPr>
              <a:buFont typeface="Arial" pitchFamily="34" charset="0"/>
              <a:buChar char="•"/>
            </a:pPr>
            <a:r>
              <a:rPr lang="en-US" dirty="0" smtClean="0"/>
              <a:t>Career pathways integrated with post-secondary connections</a:t>
            </a:r>
          </a:p>
          <a:p>
            <a:pPr>
              <a:buFont typeface="Arial" pitchFamily="34" charset="0"/>
              <a:buChar char="•"/>
            </a:pPr>
            <a:r>
              <a:rPr lang="en-US" dirty="0" smtClean="0"/>
              <a:t>Multiple opportunities to stay connected, e.g., credit retrieval, summer programs, night school, online courses, etc.</a:t>
            </a:r>
          </a:p>
          <a:p>
            <a:pPr>
              <a:buFont typeface="Arial" pitchFamily="34" charset="0"/>
              <a:buChar char="•"/>
            </a:pPr>
            <a:r>
              <a:rPr lang="en-US" dirty="0" smtClean="0"/>
              <a:t>Community engagement and collaboration with community based organizations and partnership development</a:t>
            </a:r>
            <a:endParaRPr lang="en-US" dirty="0"/>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Standard High School?</a:t>
            </a:r>
            <a:endParaRPr lang="en-US" dirty="0"/>
          </a:p>
        </p:txBody>
      </p:sp>
      <p:sp>
        <p:nvSpPr>
          <p:cNvPr id="3" name="Content Placeholder 2"/>
          <p:cNvSpPr>
            <a:spLocks noGrp="1"/>
          </p:cNvSpPr>
          <p:nvPr>
            <p:ph idx="1"/>
          </p:nvPr>
        </p:nvSpPr>
        <p:spPr>
          <a:xfrm>
            <a:off x="457200" y="2057400"/>
            <a:ext cx="8153400" cy="4042898"/>
          </a:xfrm>
        </p:spPr>
        <p:txBody>
          <a:bodyPr/>
          <a:lstStyle/>
          <a:p>
            <a:pPr>
              <a:buFont typeface="Arial" pitchFamily="34" charset="0"/>
              <a:buChar char="•"/>
            </a:pPr>
            <a:r>
              <a:rPr lang="en-US" dirty="0" smtClean="0"/>
              <a:t>Authority is not constitutional</a:t>
            </a:r>
          </a:p>
          <a:p>
            <a:pPr>
              <a:buFont typeface="Arial" pitchFamily="34" charset="0"/>
              <a:buChar char="•"/>
            </a:pPr>
            <a:r>
              <a:rPr lang="en-US" dirty="0" smtClean="0"/>
              <a:t>The provision of public education is a state responsibility.</a:t>
            </a:r>
          </a:p>
          <a:p>
            <a:pPr>
              <a:buFont typeface="Arial" pitchFamily="34" charset="0"/>
              <a:buChar char="•"/>
            </a:pPr>
            <a:r>
              <a:rPr lang="en-US" dirty="0" smtClean="0"/>
              <a:t>Federal authority is limited to enforcement of civil rights laws and the provision of supplemental funds for the “General Welfare.</a:t>
            </a:r>
            <a:endParaRPr lang="en-US" dirty="0"/>
          </a:p>
        </p:txBody>
      </p:sp>
    </p:spTree>
  </p:cSld>
  <p:clrMapOvr>
    <a:masterClrMapping/>
  </p:clrMapOvr>
  <p:transition spd="slow">
    <p:zoom/>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3013"/>
            <a:ext cx="9144000" cy="668337"/>
          </a:xfrm>
        </p:spPr>
        <p:txBody>
          <a:bodyPr/>
          <a:lstStyle/>
          <a:p>
            <a:pPr algn="ctr"/>
            <a:r>
              <a:rPr lang="en-US" dirty="0" smtClean="0"/>
              <a:t>What Tools Do We Need?</a:t>
            </a:r>
            <a:endParaRPr lang="en-US" dirty="0"/>
          </a:p>
        </p:txBody>
      </p:sp>
      <p:sp>
        <p:nvSpPr>
          <p:cNvPr id="3" name="Content Placeholder 2"/>
          <p:cNvSpPr>
            <a:spLocks noGrp="1"/>
          </p:cNvSpPr>
          <p:nvPr>
            <p:ph idx="1"/>
          </p:nvPr>
        </p:nvSpPr>
        <p:spPr>
          <a:xfrm>
            <a:off x="457200" y="2057401"/>
            <a:ext cx="7924800" cy="4648200"/>
          </a:xfrm>
        </p:spPr>
        <p:txBody>
          <a:bodyPr>
            <a:normAutofit lnSpcReduction="10000"/>
          </a:bodyPr>
          <a:lstStyle/>
          <a:p>
            <a:r>
              <a:rPr lang="en-US" u="sng" dirty="0" smtClean="0"/>
              <a:t>Better Research</a:t>
            </a:r>
          </a:p>
          <a:p>
            <a:pPr>
              <a:buFont typeface="Arial" pitchFamily="34" charset="0"/>
              <a:buChar char="•"/>
            </a:pPr>
            <a:r>
              <a:rPr lang="en-US" dirty="0" smtClean="0"/>
              <a:t>What does “college and career ready” mean for instruction?</a:t>
            </a:r>
          </a:p>
          <a:p>
            <a:pPr>
              <a:buFont typeface="Arial" pitchFamily="34" charset="0"/>
              <a:buChar char="•"/>
            </a:pPr>
            <a:r>
              <a:rPr lang="en-US" dirty="0" smtClean="0"/>
              <a:t>What are the key data indicators that tell us students are on track and our schools are delivering quality instruction?</a:t>
            </a:r>
          </a:p>
          <a:p>
            <a:pPr>
              <a:buFont typeface="Arial" pitchFamily="34" charset="0"/>
              <a:buChar char="•"/>
            </a:pPr>
            <a:r>
              <a:rPr lang="en-US" dirty="0" smtClean="0"/>
              <a:t>How do we adapt our instruction to meet the needs of diverse populations?</a:t>
            </a:r>
          </a:p>
          <a:p>
            <a:pPr>
              <a:buFont typeface="Arial" pitchFamily="34" charset="0"/>
              <a:buChar char="•"/>
            </a:pPr>
            <a:r>
              <a:rPr lang="en-US" dirty="0" smtClean="0"/>
              <a:t>How do we make better use of the data we have available?</a:t>
            </a:r>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8872"/>
            <a:ext cx="8686800" cy="1255728"/>
          </a:xfrm>
        </p:spPr>
        <p:txBody>
          <a:bodyPr/>
          <a:lstStyle/>
          <a:p>
            <a:pPr algn="ctr"/>
            <a:r>
              <a:rPr lang="en-US" dirty="0" smtClean="0"/>
              <a:t>A Promising Strategy: Cradle-to-Career Initiatives</a:t>
            </a:r>
            <a:endParaRPr lang="en-US" dirty="0"/>
          </a:p>
        </p:txBody>
      </p:sp>
      <p:sp>
        <p:nvSpPr>
          <p:cNvPr id="3" name="Content Placeholder 2"/>
          <p:cNvSpPr>
            <a:spLocks noGrp="1"/>
          </p:cNvSpPr>
          <p:nvPr>
            <p:ph idx="1"/>
          </p:nvPr>
        </p:nvSpPr>
        <p:spPr>
          <a:xfrm>
            <a:off x="457200" y="2438400"/>
            <a:ext cx="8458200" cy="4419600"/>
          </a:xfrm>
        </p:spPr>
        <p:txBody>
          <a:bodyPr>
            <a:normAutofit lnSpcReduction="10000"/>
          </a:bodyPr>
          <a:lstStyle/>
          <a:p>
            <a:pPr>
              <a:buFont typeface="Arial" pitchFamily="34" charset="0"/>
              <a:buChar char="•"/>
            </a:pPr>
            <a:r>
              <a:rPr lang="en-US" dirty="0" smtClean="0"/>
              <a:t>Clear Common Agenda</a:t>
            </a:r>
          </a:p>
          <a:p>
            <a:pPr>
              <a:buFont typeface="Arial" pitchFamily="34" charset="0"/>
              <a:buChar char="•"/>
            </a:pPr>
            <a:r>
              <a:rPr lang="en-US" dirty="0" smtClean="0"/>
              <a:t>Agreement on Key Indicators</a:t>
            </a:r>
          </a:p>
          <a:p>
            <a:pPr>
              <a:buFont typeface="Arial" pitchFamily="34" charset="0"/>
              <a:buChar char="•"/>
            </a:pPr>
            <a:r>
              <a:rPr lang="en-US" dirty="0" smtClean="0"/>
              <a:t>Longitudinal Data Frameworks that integrate traditional academic indicators with social and community-based outcomes</a:t>
            </a:r>
          </a:p>
          <a:p>
            <a:pPr>
              <a:buFont typeface="Arial" pitchFamily="34" charset="0"/>
              <a:buChar char="•"/>
            </a:pPr>
            <a:r>
              <a:rPr lang="en-US" dirty="0" smtClean="0"/>
              <a:t>Cross-organizational collaboration and communication</a:t>
            </a:r>
          </a:p>
          <a:p>
            <a:pPr>
              <a:buFont typeface="Arial" pitchFamily="34" charset="0"/>
              <a:buChar char="•"/>
            </a:pPr>
            <a:r>
              <a:rPr lang="en-US" dirty="0" smtClean="0"/>
              <a:t>“Backbone” organization</a:t>
            </a:r>
          </a:p>
          <a:p>
            <a:pPr>
              <a:buFont typeface="Arial" pitchFamily="34" charset="0"/>
              <a:buChar char="•"/>
            </a:pPr>
            <a:r>
              <a:rPr lang="en-US" dirty="0" smtClean="0"/>
              <a:t>Capitalize on university-community partnership</a:t>
            </a: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ransition spd="slow">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Changing Policy Landscape</a:t>
            </a:r>
            <a:endParaRPr lang="en-US" dirty="0"/>
          </a:p>
        </p:txBody>
      </p:sp>
      <p:sp>
        <p:nvSpPr>
          <p:cNvPr id="3" name="Content Placeholder 2"/>
          <p:cNvSpPr>
            <a:spLocks noGrp="1"/>
          </p:cNvSpPr>
          <p:nvPr>
            <p:ph idx="1"/>
          </p:nvPr>
        </p:nvSpPr>
        <p:spPr>
          <a:xfrm>
            <a:off x="457200" y="1905000"/>
            <a:ext cx="8229600" cy="4724401"/>
          </a:xfrm>
        </p:spPr>
        <p:txBody>
          <a:bodyPr>
            <a:normAutofit fontScale="77500" lnSpcReduction="20000"/>
          </a:bodyPr>
          <a:lstStyle/>
          <a:p>
            <a:r>
              <a:rPr lang="en-US" dirty="0" smtClean="0"/>
              <a:t>Key Shifts:</a:t>
            </a:r>
          </a:p>
          <a:p>
            <a:pPr>
              <a:buFont typeface="Arial" pitchFamily="34" charset="0"/>
              <a:buChar char="•"/>
            </a:pPr>
            <a:r>
              <a:rPr lang="en-US" dirty="0" smtClean="0"/>
              <a:t>College-ready is the new target, not grade level benchmarks. </a:t>
            </a:r>
          </a:p>
          <a:p>
            <a:pPr>
              <a:buFont typeface="Arial" pitchFamily="34" charset="0"/>
              <a:buChar char="•"/>
            </a:pPr>
            <a:r>
              <a:rPr lang="en-US" dirty="0" smtClean="0"/>
              <a:t>Cradle-to-Career system alignment</a:t>
            </a:r>
          </a:p>
          <a:p>
            <a:pPr>
              <a:buFont typeface="Arial" pitchFamily="34" charset="0"/>
              <a:buChar char="•"/>
            </a:pPr>
            <a:r>
              <a:rPr lang="en-US" dirty="0" smtClean="0"/>
              <a:t>Focus on system goals and outcomes</a:t>
            </a:r>
          </a:p>
          <a:p>
            <a:pPr>
              <a:buFont typeface="Arial" pitchFamily="34" charset="0"/>
              <a:buChar char="•"/>
            </a:pPr>
            <a:r>
              <a:rPr lang="en-US" dirty="0" smtClean="0"/>
              <a:t>Rigorous content for all students and required evidence of student growth</a:t>
            </a:r>
          </a:p>
          <a:p>
            <a:pPr>
              <a:buFont typeface="Arial" pitchFamily="34" charset="0"/>
              <a:buChar char="•"/>
            </a:pPr>
            <a:r>
              <a:rPr lang="en-US" dirty="0" smtClean="0"/>
              <a:t>Institutional boundaries are blurred between PK-12 and higher education and community</a:t>
            </a:r>
          </a:p>
          <a:p>
            <a:pPr>
              <a:buFont typeface="Arial" pitchFamily="34" charset="0"/>
              <a:buChar char="•"/>
            </a:pPr>
            <a:r>
              <a:rPr lang="en-US" dirty="0" smtClean="0"/>
              <a:t>Focus on evidence of proficiency</a:t>
            </a:r>
          </a:p>
          <a:p>
            <a:pPr>
              <a:buFont typeface="Arial" pitchFamily="34" charset="0"/>
              <a:buChar char="•"/>
            </a:pPr>
            <a:r>
              <a:rPr lang="en-US" dirty="0" smtClean="0"/>
              <a:t>Equity issues of race, language, poverty, gender, ability, culture must be addressed</a:t>
            </a:r>
          </a:p>
          <a:p>
            <a:pPr>
              <a:buFont typeface="Arial" pitchFamily="34" charset="0"/>
              <a:buChar char="•"/>
            </a:pPr>
            <a:r>
              <a:rPr lang="en-US" dirty="0" smtClean="0"/>
              <a:t>Data-driven decision making and measures of quality; what is the evidence?</a:t>
            </a:r>
          </a:p>
          <a:p>
            <a:pPr>
              <a:buFont typeface="Arial" pitchFamily="34" charset="0"/>
              <a:buChar char="•"/>
            </a:pPr>
            <a:endParaRPr lang="en-US" dirty="0"/>
          </a:p>
        </p:txBody>
      </p:sp>
      <p:pic>
        <p:nvPicPr>
          <p:cNvPr id="13313" name="Picture 1"/>
          <p:cNvPicPr>
            <a:picLocks noChangeAspect="1" noChangeArrowheads="1"/>
          </p:cNvPicPr>
          <p:nvPr/>
        </p:nvPicPr>
        <p:blipFill>
          <a:blip r:embed="rId2" cstate="print"/>
          <a:srcRect/>
          <a:stretch>
            <a:fillRect/>
          </a:stretch>
        </p:blipFill>
        <p:spPr bwMode="auto">
          <a:xfrm>
            <a:off x="0" y="1143000"/>
            <a:ext cx="9144000" cy="5715000"/>
          </a:xfrm>
          <a:prstGeom prst="rect">
            <a:avLst/>
          </a:prstGeom>
          <a:noFill/>
          <a:ln w="9525">
            <a:noFill/>
            <a:miter lim="800000"/>
            <a:headEnd/>
            <a:tailEnd/>
          </a:ln>
        </p:spPr>
      </p:pic>
    </p:spTree>
  </p:cSld>
  <p:clrMapOvr>
    <a:masterClrMapping/>
  </p:clrMapOvr>
  <p:transition spd="slow">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04788" y="142875"/>
            <a:ext cx="8734425"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2" cstate="print"/>
          <a:srcRect/>
          <a:stretch>
            <a:fillRect/>
          </a:stretch>
        </p:blipFill>
        <p:spPr bwMode="auto">
          <a:xfrm>
            <a:off x="0" y="0"/>
            <a:ext cx="9515475" cy="735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2684"/>
            <a:ext cx="8229600" cy="674031"/>
          </a:xfrm>
        </p:spPr>
        <p:txBody>
          <a:bodyPr/>
          <a:lstStyle/>
          <a:p>
            <a:pPr algn="ctr"/>
            <a:r>
              <a:rPr lang="en-US" dirty="0" smtClean="0"/>
              <a:t>Data Indicators, 2010</a:t>
            </a:r>
            <a:endParaRPr lang="en-US" dirty="0"/>
          </a:p>
        </p:txBody>
      </p:sp>
      <p:sp>
        <p:nvSpPr>
          <p:cNvPr id="3" name="Content Placeholder 2"/>
          <p:cNvSpPr>
            <a:spLocks noGrp="1"/>
          </p:cNvSpPr>
          <p:nvPr>
            <p:ph sz="half" idx="2"/>
          </p:nvPr>
        </p:nvSpPr>
        <p:spPr>
          <a:xfrm>
            <a:off x="228600" y="2209800"/>
            <a:ext cx="4343400" cy="4495800"/>
          </a:xfrm>
        </p:spPr>
        <p:txBody>
          <a:bodyPr>
            <a:normAutofit fontScale="92500"/>
          </a:bodyPr>
          <a:lstStyle/>
          <a:p>
            <a:r>
              <a:rPr lang="en-US" sz="1600" b="1" dirty="0" smtClean="0"/>
              <a:t>Goal I: Prepared for School</a:t>
            </a:r>
          </a:p>
          <a:p>
            <a:pPr lvl="1">
              <a:buFont typeface="Arial" pitchFamily="34" charset="0"/>
              <a:buChar char="•"/>
            </a:pPr>
            <a:r>
              <a:rPr lang="en-US" sz="1600" dirty="0" smtClean="0"/>
              <a:t>Teen births</a:t>
            </a:r>
          </a:p>
          <a:p>
            <a:pPr lvl="1">
              <a:buFont typeface="Arial" pitchFamily="34" charset="0"/>
              <a:buChar char="•"/>
            </a:pPr>
            <a:r>
              <a:rPr lang="en-US" sz="1600" dirty="0" smtClean="0"/>
              <a:t>Mothers receiving pre-natal care</a:t>
            </a:r>
          </a:p>
          <a:p>
            <a:pPr lvl="1">
              <a:buFont typeface="Arial" pitchFamily="34" charset="0"/>
              <a:buChar char="•"/>
            </a:pPr>
            <a:r>
              <a:rPr lang="en-US" sz="1600" dirty="0" smtClean="0"/>
              <a:t>Level of child care provider training</a:t>
            </a:r>
          </a:p>
          <a:p>
            <a:pPr lvl="1">
              <a:buFont typeface="Arial" pitchFamily="34" charset="0"/>
              <a:buChar char="•"/>
            </a:pPr>
            <a:r>
              <a:rPr lang="en-US" sz="1600" dirty="0" smtClean="0"/>
              <a:t>Head Start participation</a:t>
            </a:r>
          </a:p>
          <a:p>
            <a:pPr lvl="1">
              <a:buFont typeface="Arial" pitchFamily="34" charset="0"/>
              <a:buChar char="•"/>
            </a:pPr>
            <a:r>
              <a:rPr lang="en-US" sz="1600" dirty="0" smtClean="0"/>
              <a:t>Full-day kindergarten participation</a:t>
            </a:r>
          </a:p>
          <a:p>
            <a:r>
              <a:rPr lang="en-US" sz="1600" b="1" dirty="0" smtClean="0"/>
              <a:t>Goal 2: Supported Inside and Outside of School</a:t>
            </a:r>
          </a:p>
          <a:p>
            <a:pPr lvl="1">
              <a:buFont typeface="Arial" pitchFamily="34" charset="0"/>
              <a:buChar char="•"/>
            </a:pPr>
            <a:r>
              <a:rPr lang="en-US" sz="1600" dirty="0" smtClean="0"/>
              <a:t>Students perception of adult support</a:t>
            </a:r>
          </a:p>
          <a:p>
            <a:pPr lvl="1">
              <a:buFont typeface="Arial" pitchFamily="34" charset="0"/>
              <a:buChar char="•"/>
            </a:pPr>
            <a:r>
              <a:rPr lang="en-US" sz="1600" dirty="0" smtClean="0"/>
              <a:t>After school support: SUN and SEI</a:t>
            </a:r>
          </a:p>
          <a:p>
            <a:r>
              <a:rPr lang="en-US" sz="1600" b="1" dirty="0" smtClean="0"/>
              <a:t>Goal 3: Succeed Academically</a:t>
            </a:r>
          </a:p>
          <a:p>
            <a:pPr lvl="1">
              <a:buFont typeface="Arial" pitchFamily="34" charset="0"/>
              <a:buChar char="•"/>
            </a:pPr>
            <a:r>
              <a:rPr lang="en-US" sz="1600" dirty="0" smtClean="0"/>
              <a:t>Increase academic achievement</a:t>
            </a:r>
          </a:p>
          <a:p>
            <a:pPr lvl="1">
              <a:buFont typeface="Arial" pitchFamily="34" charset="0"/>
              <a:buChar char="•"/>
            </a:pPr>
            <a:r>
              <a:rPr lang="en-US" sz="1600" dirty="0" smtClean="0"/>
              <a:t>Graduation from high school on time</a:t>
            </a:r>
          </a:p>
          <a:p>
            <a:pPr lvl="1">
              <a:buFont typeface="Arial" pitchFamily="34" charset="0"/>
              <a:buChar char="•"/>
            </a:pPr>
            <a:r>
              <a:rPr lang="en-US" sz="1600" dirty="0" smtClean="0"/>
              <a:t>Increasing poverty rates in the county</a:t>
            </a:r>
          </a:p>
        </p:txBody>
      </p:sp>
      <p:sp>
        <p:nvSpPr>
          <p:cNvPr id="5" name="Content Placeholder 4"/>
          <p:cNvSpPr>
            <a:spLocks noGrp="1"/>
          </p:cNvSpPr>
          <p:nvPr>
            <p:ph sz="quarter" idx="4"/>
          </p:nvPr>
        </p:nvSpPr>
        <p:spPr>
          <a:xfrm>
            <a:off x="4645025" y="2133600"/>
            <a:ext cx="4041775" cy="4419599"/>
          </a:xfrm>
        </p:spPr>
        <p:txBody>
          <a:bodyPr>
            <a:normAutofit lnSpcReduction="10000"/>
          </a:bodyPr>
          <a:lstStyle/>
          <a:p>
            <a:r>
              <a:rPr lang="en-US" sz="1600" b="1" dirty="0" smtClean="0"/>
              <a:t>Goal 4: Enrolling in Postsecondary Education</a:t>
            </a:r>
          </a:p>
          <a:p>
            <a:pPr lvl="1">
              <a:buFont typeface="Arial" pitchFamily="34" charset="0"/>
              <a:buChar char="•"/>
            </a:pPr>
            <a:r>
              <a:rPr lang="en-US" sz="1600" dirty="0" smtClean="0"/>
              <a:t>Readiness for postsecondary education or training</a:t>
            </a:r>
          </a:p>
          <a:p>
            <a:pPr lvl="1">
              <a:buFont typeface="Arial" pitchFamily="34" charset="0"/>
              <a:buChar char="•"/>
            </a:pPr>
            <a:r>
              <a:rPr lang="en-US" sz="1600" dirty="0" smtClean="0"/>
              <a:t>Enrollment in college or a training program</a:t>
            </a:r>
          </a:p>
          <a:p>
            <a:r>
              <a:rPr lang="en-US" sz="1600" b="1" dirty="0" smtClean="0"/>
              <a:t>Goal 5: Postsecondary Completion and Career Entry</a:t>
            </a:r>
          </a:p>
          <a:p>
            <a:pPr lvl="1">
              <a:buFont typeface="Arial" pitchFamily="34" charset="0"/>
              <a:buChar char="•"/>
            </a:pPr>
            <a:r>
              <a:rPr lang="en-US" sz="1600" dirty="0" smtClean="0"/>
              <a:t>Increased level of postsecondary enrollment</a:t>
            </a:r>
          </a:p>
          <a:p>
            <a:pPr lvl="1">
              <a:buFont typeface="Arial" pitchFamily="34" charset="0"/>
              <a:buChar char="•"/>
            </a:pPr>
            <a:r>
              <a:rPr lang="en-US" sz="1600" dirty="0" smtClean="0"/>
              <a:t>Increased number of postsecondary completers entering the workforce</a:t>
            </a:r>
          </a:p>
          <a:p>
            <a:pPr lvl="1">
              <a:buFont typeface="Arial" pitchFamily="34" charset="0"/>
              <a:buChar char="•"/>
            </a:pPr>
            <a:r>
              <a:rPr lang="en-US" sz="1600" dirty="0" smtClean="0"/>
              <a:t>Increased employment and income levels</a:t>
            </a:r>
          </a:p>
          <a:p>
            <a:pPr lvl="1">
              <a:buFont typeface="Arial" pitchFamily="34" charset="0"/>
              <a:buChar char="•"/>
            </a:pPr>
            <a:r>
              <a:rPr lang="en-US" sz="1600" dirty="0" smtClean="0"/>
              <a:t>Attainment of self-sufficiency and a living wage by age 25</a:t>
            </a:r>
            <a:endParaRPr lang="en-US" sz="1600" dirty="0"/>
          </a:p>
        </p:txBody>
      </p:sp>
    </p:spTree>
  </p:cSld>
  <p:clrMapOvr>
    <a:masterClrMapping/>
  </p:clrMapOvr>
  <p:transition spd="slow">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0" y="0"/>
            <a:ext cx="9515475" cy="735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295400"/>
            <a:ext cx="8686800" cy="574675"/>
          </a:xfrm>
        </p:spPr>
        <p:txBody>
          <a:bodyPr/>
          <a:lstStyle/>
          <a:p>
            <a:pPr algn="ctr"/>
            <a:r>
              <a:rPr lang="en-US" dirty="0" smtClean="0"/>
              <a:t>The Basic Legal Structure</a:t>
            </a:r>
            <a:endParaRPr lang="en-US" dirty="0"/>
          </a:p>
        </p:txBody>
      </p:sp>
      <p:sp>
        <p:nvSpPr>
          <p:cNvPr id="4" name="Content Placeholder 3"/>
          <p:cNvSpPr>
            <a:spLocks noGrp="1"/>
          </p:cNvSpPr>
          <p:nvPr>
            <p:ph idx="1"/>
          </p:nvPr>
        </p:nvSpPr>
        <p:spPr>
          <a:xfrm>
            <a:off x="533400" y="2286000"/>
            <a:ext cx="8077200" cy="4573560"/>
          </a:xfrm>
        </p:spPr>
        <p:txBody>
          <a:bodyPr/>
          <a:lstStyle/>
          <a:p>
            <a:pPr lvl="0"/>
            <a:r>
              <a:rPr lang="en-US" dirty="0" smtClean="0"/>
              <a:t>The “</a:t>
            </a:r>
            <a:r>
              <a:rPr lang="en-US" u="sng" dirty="0" smtClean="0"/>
              <a:t>General Welfare Clause”</a:t>
            </a:r>
            <a:r>
              <a:rPr lang="en-US" dirty="0" smtClean="0"/>
              <a:t>: Article I, Section 8, US Constitution</a:t>
            </a:r>
          </a:p>
          <a:p>
            <a:r>
              <a:rPr lang="en-US" b="1" dirty="0" smtClean="0"/>
              <a:t>“ 	The Congress shall have Power To lay and collect Taxes, Duties, Imposts and Excises, to pay the Debts and </a:t>
            </a:r>
            <a:r>
              <a:rPr lang="en-US" b="1" dirty="0" smtClean="0">
                <a:solidFill>
                  <a:srgbClr val="FF0000"/>
                </a:solidFill>
              </a:rPr>
              <a:t>provide for the common Defense and general Welfare of the United States</a:t>
            </a:r>
            <a:r>
              <a:rPr lang="en-US" b="1" dirty="0" smtClean="0"/>
              <a:t>; but all Duties, Imposts and Excises shall be uniform throughout the United States.”</a:t>
            </a:r>
            <a:endParaRPr lang="en-US" dirty="0" smtClean="0"/>
          </a:p>
          <a:p>
            <a:endParaRPr lang="en-US" dirty="0"/>
          </a:p>
        </p:txBody>
      </p:sp>
    </p:spTree>
  </p:cSld>
  <p:clrMapOvr>
    <a:masterClrMapping/>
  </p:clrMapOvr>
  <p:transition spd="slow">
    <p:zoom/>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295400"/>
            <a:ext cx="8686800" cy="574675"/>
          </a:xfrm>
        </p:spPr>
        <p:txBody>
          <a:bodyPr/>
          <a:lstStyle/>
          <a:p>
            <a:pPr algn="ctr"/>
            <a:r>
              <a:rPr lang="en-US" dirty="0" smtClean="0"/>
              <a:t>The Basic Legal Structure</a:t>
            </a:r>
            <a:endParaRPr lang="en-US" dirty="0"/>
          </a:p>
        </p:txBody>
      </p:sp>
      <p:sp>
        <p:nvSpPr>
          <p:cNvPr id="4" name="Content Placeholder 3"/>
          <p:cNvSpPr>
            <a:spLocks noGrp="1"/>
          </p:cNvSpPr>
          <p:nvPr>
            <p:ph idx="1"/>
          </p:nvPr>
        </p:nvSpPr>
        <p:spPr>
          <a:xfrm>
            <a:off x="533400" y="2286000"/>
            <a:ext cx="8077200" cy="3367076"/>
          </a:xfrm>
        </p:spPr>
        <p:txBody>
          <a:bodyPr/>
          <a:lstStyle/>
          <a:p>
            <a:pPr lvl="0"/>
            <a:r>
              <a:rPr lang="en-US" smtClean="0"/>
              <a:t>The Tenth </a:t>
            </a:r>
            <a:r>
              <a:rPr lang="en-US" dirty="0" smtClean="0"/>
              <a:t>Amendment:</a:t>
            </a:r>
          </a:p>
          <a:p>
            <a:pPr lvl="0"/>
            <a:endParaRPr lang="en-US" dirty="0" smtClean="0"/>
          </a:p>
          <a:p>
            <a:pPr lvl="0"/>
            <a:r>
              <a:rPr lang="en-US" b="1" dirty="0" smtClean="0"/>
              <a:t>“	Powers not delegated to the United States by the Constitution nor prohibited by it to the states, </a:t>
            </a:r>
            <a:r>
              <a:rPr lang="en-US" b="1" dirty="0" smtClean="0">
                <a:solidFill>
                  <a:srgbClr val="FF0000"/>
                </a:solidFill>
              </a:rPr>
              <a:t>are reserved to the states </a:t>
            </a:r>
            <a:r>
              <a:rPr lang="en-US" b="1" dirty="0" smtClean="0"/>
              <a:t>respectively or to the people.”</a:t>
            </a:r>
            <a:endParaRPr lang="en-US" dirty="0" smtClean="0"/>
          </a:p>
          <a:p>
            <a:endParaRPr lang="en-US" dirty="0"/>
          </a:p>
        </p:txBody>
      </p:sp>
    </p:spTree>
  </p:cSld>
  <p:clrMapOvr>
    <a:masterClrMapping/>
  </p:clrMapOvr>
  <p:transition spd="slow">
    <p:zoom/>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133600"/>
            <a:ext cx="8077200" cy="4573560"/>
          </a:xfrm>
        </p:spPr>
        <p:txBody>
          <a:bodyPr/>
          <a:lstStyle/>
          <a:p>
            <a:r>
              <a:rPr lang="en-US" dirty="0" smtClean="0"/>
              <a:t>The Fourteenth Amendment</a:t>
            </a:r>
            <a:endParaRPr lang="en-US" b="1" dirty="0" smtClean="0"/>
          </a:p>
          <a:p>
            <a:r>
              <a:rPr lang="en-US" b="1" dirty="0" smtClean="0"/>
              <a:t>“	No State shall make or enforce any law which shall abridge the privileges or immunities of citizens of the United States; nor shall any state deprive any person of life, liberty or property without </a:t>
            </a:r>
            <a:r>
              <a:rPr lang="en-US" b="1" dirty="0" smtClean="0">
                <a:solidFill>
                  <a:srgbClr val="FF0000"/>
                </a:solidFill>
              </a:rPr>
              <a:t>due process </a:t>
            </a:r>
            <a:r>
              <a:rPr lang="en-US" b="1" dirty="0" smtClean="0"/>
              <a:t>of law; nor deny to any person within its jurisdiction the </a:t>
            </a:r>
            <a:r>
              <a:rPr lang="en-US" b="1" dirty="0" smtClean="0">
                <a:solidFill>
                  <a:srgbClr val="FF0000"/>
                </a:solidFill>
              </a:rPr>
              <a:t>equal protection of the laws</a:t>
            </a:r>
            <a:r>
              <a:rPr lang="en-US" b="1" dirty="0" smtClean="0"/>
              <a:t>.”</a:t>
            </a:r>
            <a:endParaRPr lang="en-US" dirty="0" smtClean="0"/>
          </a:p>
          <a:p>
            <a:r>
              <a:rPr lang="en-US" dirty="0" smtClean="0"/>
              <a:t> </a:t>
            </a:r>
            <a:endParaRPr lang="en-US" dirty="0"/>
          </a:p>
        </p:txBody>
      </p:sp>
      <p:sp>
        <p:nvSpPr>
          <p:cNvPr id="4" name="Title 2"/>
          <p:cNvSpPr txBox="1">
            <a:spLocks/>
          </p:cNvSpPr>
          <p:nvPr/>
        </p:nvSpPr>
        <p:spPr bwMode="auto">
          <a:xfrm>
            <a:off x="457200" y="1295400"/>
            <a:ext cx="8686800" cy="574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algn="ctr" eaLnBrk="0" fontAlgn="base" hangingPunct="0">
              <a:lnSpc>
                <a:spcPct val="90000"/>
              </a:lnSpc>
              <a:spcBef>
                <a:spcPct val="0"/>
              </a:spcBef>
              <a:spcAft>
                <a:spcPct val="0"/>
              </a:spcAft>
              <a:defRPr/>
            </a:pPr>
            <a:r>
              <a:rPr lang="en-US" sz="3600" b="1" kern="0">
                <a:solidFill>
                  <a:srgbClr val="006600"/>
                </a:solidFill>
                <a:ea typeface="ＭＳ Ｐゴシック" pitchFamily="-111" charset="-128"/>
              </a:rPr>
              <a:t>The Basic Legal Structure</a:t>
            </a:r>
            <a:endParaRPr lang="en-US" sz="3600" b="1" kern="0" dirty="0">
              <a:solidFill>
                <a:srgbClr val="006600"/>
              </a:solidFill>
              <a:ea typeface="ＭＳ Ｐゴシック" pitchFamily="-111" charset="-128"/>
            </a:endParaRPr>
          </a:p>
        </p:txBody>
      </p:sp>
    </p:spTree>
  </p:cSld>
  <p:clrMapOvr>
    <a:masterClrMapping/>
  </p:clrMapOvr>
  <p:transition spd="slow">
    <p:zoom/>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auto">
          <a:xfrm>
            <a:off x="381000" y="1828800"/>
            <a:ext cx="3505200" cy="464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a:solidFill>
                <a:srgbClr val="000000"/>
              </a:solidFill>
              <a:ea typeface="ＭＳ Ｐゴシック" pitchFamily="-111" charset="-128"/>
            </a:endParaRPr>
          </a:p>
        </p:txBody>
      </p:sp>
      <p:pic>
        <p:nvPicPr>
          <p:cNvPr id="21506" name="Picture 2"/>
          <p:cNvPicPr>
            <a:picLocks noGrp="1" noChangeAspect="1" noChangeArrowheads="1"/>
          </p:cNvPicPr>
          <p:nvPr>
            <p:ph idx="1"/>
          </p:nvPr>
        </p:nvPicPr>
        <p:blipFill>
          <a:blip r:embed="rId2" cstate="print"/>
          <a:srcRect/>
          <a:stretch>
            <a:fillRect/>
          </a:stretch>
        </p:blipFill>
        <p:spPr bwMode="auto">
          <a:xfrm>
            <a:off x="457200" y="1874157"/>
            <a:ext cx="3429000" cy="4602843"/>
          </a:xfrm>
          <a:prstGeom prst="rect">
            <a:avLst/>
          </a:prstGeom>
          <a:noFill/>
          <a:ln w="9525">
            <a:noFill/>
            <a:miter lim="800000"/>
            <a:headEnd/>
            <a:tailEnd/>
          </a:ln>
        </p:spPr>
      </p:pic>
      <p:sp>
        <p:nvSpPr>
          <p:cNvPr id="2" name="Title 1"/>
          <p:cNvSpPr>
            <a:spLocks noGrp="1"/>
          </p:cNvSpPr>
          <p:nvPr>
            <p:ph type="title"/>
          </p:nvPr>
        </p:nvSpPr>
        <p:spPr/>
        <p:txBody>
          <a:bodyPr/>
          <a:lstStyle/>
          <a:p>
            <a:pPr algn="ctr"/>
            <a:r>
              <a:rPr lang="en-US" dirty="0" smtClean="0"/>
              <a:t>The Committee of Ten</a:t>
            </a:r>
            <a:endParaRPr lang="en-US" dirty="0"/>
          </a:p>
        </p:txBody>
      </p:sp>
      <p:sp>
        <p:nvSpPr>
          <p:cNvPr id="8" name="TextBox 7"/>
          <p:cNvSpPr txBox="1"/>
          <p:nvPr/>
        </p:nvSpPr>
        <p:spPr>
          <a:xfrm>
            <a:off x="4191000" y="1952685"/>
            <a:ext cx="4419600" cy="4524315"/>
          </a:xfrm>
          <a:prstGeom prst="rect">
            <a:avLst/>
          </a:prstGeom>
          <a:noFill/>
        </p:spPr>
        <p:txBody>
          <a:bodyPr wrap="square" rtlCol="0">
            <a:spAutoFit/>
          </a:bodyPr>
          <a:lstStyle/>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Charles Elliot, President, Harvard University</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William Harris, Commissioner of Education, Washington, DC</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Angell, President, University of Michigan</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John Tetlow, Head Master, Girls Latin School, Boston</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Taylor, President, Vassar College</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Oscar Robinson, Principal, Albany HS</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Baker, President, University of Colorado</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Richard Jesse, President, University of Missouri</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James Mackenzie, Head Master, Lawrenceville School, New Jersey</a:t>
            </a:r>
          </a:p>
          <a:p>
            <a:pPr marL="342900" indent="-342900" fontAlgn="base">
              <a:spcBef>
                <a:spcPct val="0"/>
              </a:spcBef>
              <a:spcAft>
                <a:spcPct val="0"/>
              </a:spcAft>
              <a:buFont typeface="+mj-lt"/>
              <a:buAutoNum type="arabicPeriod"/>
            </a:pPr>
            <a:r>
              <a:rPr lang="en-US" sz="1600" dirty="0">
                <a:solidFill>
                  <a:srgbClr val="000000"/>
                </a:solidFill>
                <a:ea typeface="ＭＳ Ｐゴシック" pitchFamily="-111" charset="-128"/>
              </a:rPr>
              <a:t>Henry King, Professor, Oberlin College, Oberlin, Ohio</a:t>
            </a:r>
          </a:p>
        </p:txBody>
      </p:sp>
    </p:spTree>
  </p:cSld>
  <p:clrMapOvr>
    <a:masterClrMapping/>
  </p:clrMapOvr>
  <p:transition spd="slow">
    <p:zoom/>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Recommendations</a:t>
            </a:r>
            <a:endParaRPr lang="en-US" dirty="0"/>
          </a:p>
        </p:txBody>
      </p:sp>
      <p:sp>
        <p:nvSpPr>
          <p:cNvPr id="3" name="Content Placeholder 2"/>
          <p:cNvSpPr>
            <a:spLocks noGrp="1"/>
          </p:cNvSpPr>
          <p:nvPr>
            <p:ph idx="1"/>
          </p:nvPr>
        </p:nvSpPr>
        <p:spPr>
          <a:xfrm>
            <a:off x="457200" y="1981200"/>
            <a:ext cx="8382000" cy="4876800"/>
          </a:xfrm>
        </p:spPr>
        <p:txBody>
          <a:bodyPr>
            <a:normAutofit fontScale="77500" lnSpcReduction="20000"/>
          </a:bodyPr>
          <a:lstStyle/>
          <a:p>
            <a:pPr>
              <a:buFont typeface="Arial" pitchFamily="34" charset="0"/>
              <a:buChar char="•"/>
            </a:pPr>
            <a:r>
              <a:rPr lang="en-US" dirty="0" smtClean="0"/>
              <a:t>Standard school day, school year and uniform class periods</a:t>
            </a:r>
          </a:p>
          <a:p>
            <a:pPr>
              <a:buFont typeface="Arial" pitchFamily="34" charset="0"/>
              <a:buChar char="•"/>
            </a:pPr>
            <a:r>
              <a:rPr lang="en-US" dirty="0" smtClean="0"/>
              <a:t>Grade 1-8 elementary and 9-12 secondary school structure in a 12 year course of study</a:t>
            </a:r>
          </a:p>
          <a:p>
            <a:pPr>
              <a:buFont typeface="Arial" pitchFamily="34" charset="0"/>
              <a:buChar char="•"/>
            </a:pPr>
            <a:r>
              <a:rPr lang="en-US" dirty="0" smtClean="0"/>
              <a:t>Core Curriculum for </a:t>
            </a:r>
            <a:r>
              <a:rPr lang="en-US" u="sng" dirty="0" smtClean="0"/>
              <a:t>all</a:t>
            </a:r>
            <a:r>
              <a:rPr lang="en-US" dirty="0" smtClean="0"/>
              <a:t> students to include</a:t>
            </a:r>
          </a:p>
          <a:p>
            <a:pPr lvl="1">
              <a:buFont typeface="Arial" pitchFamily="34" charset="0"/>
              <a:buChar char="•"/>
            </a:pPr>
            <a:r>
              <a:rPr lang="en-US" dirty="0" smtClean="0"/>
              <a:t>English for 4 years</a:t>
            </a:r>
          </a:p>
          <a:p>
            <a:pPr lvl="1">
              <a:buFont typeface="Arial" pitchFamily="34" charset="0"/>
              <a:buChar char="•"/>
            </a:pPr>
            <a:r>
              <a:rPr lang="en-US" dirty="0" smtClean="0"/>
              <a:t>Mathematics including algebra I and II and geometry</a:t>
            </a:r>
          </a:p>
          <a:p>
            <a:pPr lvl="1">
              <a:buFont typeface="Arial" pitchFamily="34" charset="0"/>
              <a:buChar char="•"/>
            </a:pPr>
            <a:r>
              <a:rPr lang="en-US" dirty="0" smtClean="0"/>
              <a:t>Science- chemistry,  physics, botany/zoology and astronomy with labs</a:t>
            </a:r>
          </a:p>
          <a:p>
            <a:pPr lvl="1">
              <a:buFont typeface="Arial" pitchFamily="34" charset="0"/>
              <a:buChar char="•"/>
            </a:pPr>
            <a:r>
              <a:rPr lang="en-US" dirty="0" smtClean="0"/>
              <a:t>Health and Physical Education</a:t>
            </a:r>
          </a:p>
          <a:p>
            <a:pPr lvl="1">
              <a:buFont typeface="Arial" pitchFamily="34" charset="0"/>
              <a:buChar char="•"/>
            </a:pPr>
            <a:r>
              <a:rPr lang="en-US" dirty="0" smtClean="0"/>
              <a:t>History, Civil Government, Geography and Economics</a:t>
            </a:r>
          </a:p>
          <a:p>
            <a:pPr lvl="1">
              <a:buFont typeface="Arial" pitchFamily="34" charset="0"/>
              <a:buChar char="•"/>
            </a:pPr>
            <a:r>
              <a:rPr lang="en-US" dirty="0" smtClean="0"/>
              <a:t>Modern Languages; elementary electives continued in secondary school</a:t>
            </a:r>
          </a:p>
          <a:p>
            <a:pPr>
              <a:buFont typeface="Arial" pitchFamily="34" charset="0"/>
              <a:buChar char="•"/>
            </a:pPr>
            <a:r>
              <a:rPr lang="en-US" dirty="0" smtClean="0"/>
              <a:t>Professional Teacher and Administrator Preparation</a:t>
            </a:r>
            <a:endParaRPr lang="en-US" dirty="0"/>
          </a:p>
        </p:txBody>
      </p:sp>
    </p:spTree>
  </p:cSld>
  <p:clrMapOvr>
    <a:masterClrMapping/>
  </p:clrMapOvr>
  <p:transition spd="slow">
    <p:zoom/>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a:themeElements>
    <a:clrScheme name="Custom 5">
      <a:dk1>
        <a:sysClr val="windowText" lastClr="000000"/>
      </a:dk1>
      <a:lt1>
        <a:sysClr val="window" lastClr="FFFFFF"/>
      </a:lt1>
      <a:dk2>
        <a:srgbClr val="1F497D"/>
      </a:dk2>
      <a:lt2>
        <a:srgbClr val="EEECE1"/>
      </a:lt2>
      <a:accent1>
        <a:srgbClr val="17365D"/>
      </a:accent1>
      <a:accent2>
        <a:srgbClr val="953734"/>
      </a:accent2>
      <a:accent3>
        <a:srgbClr val="A0BD60"/>
      </a:accent3>
      <a:accent4>
        <a:srgbClr val="595959"/>
      </a:accent4>
      <a:accent5>
        <a:srgbClr val="366092"/>
      </a:accent5>
      <a:accent6>
        <a:srgbClr val="E36C0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Blank">
  <a:themeElements>
    <a:clrScheme name="Custom 5">
      <a:dk1>
        <a:sysClr val="windowText" lastClr="000000"/>
      </a:dk1>
      <a:lt1>
        <a:sysClr val="window" lastClr="FFFFFF"/>
      </a:lt1>
      <a:dk2>
        <a:srgbClr val="1F497D"/>
      </a:dk2>
      <a:lt2>
        <a:srgbClr val="EEECE1"/>
      </a:lt2>
      <a:accent1>
        <a:srgbClr val="17365D"/>
      </a:accent1>
      <a:accent2>
        <a:srgbClr val="953734"/>
      </a:accent2>
      <a:accent3>
        <a:srgbClr val="A0BD60"/>
      </a:accent3>
      <a:accent4>
        <a:srgbClr val="595959"/>
      </a:accent4>
      <a:accent5>
        <a:srgbClr val="366092"/>
      </a:accent5>
      <a:accent6>
        <a:srgbClr val="E36C0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3612</Words>
  <Application>Microsoft Macintosh PowerPoint</Application>
  <PresentationFormat>On-screen Show (4:3)</PresentationFormat>
  <Paragraphs>635</Paragraphs>
  <Slides>46</Slides>
  <Notes>3</Notes>
  <HiddenSlides>0</HiddenSlides>
  <MMClips>0</MMClips>
  <ScaleCrop>false</ScaleCrop>
  <HeadingPairs>
    <vt:vector size="4" baseType="variant">
      <vt:variant>
        <vt:lpstr>Design Template</vt:lpstr>
      </vt:variant>
      <vt:variant>
        <vt:i4>7</vt:i4>
      </vt:variant>
      <vt:variant>
        <vt:lpstr>Slide Titles</vt:lpstr>
      </vt:variant>
      <vt:variant>
        <vt:i4>46</vt:i4>
      </vt:variant>
    </vt:vector>
  </HeadingPairs>
  <TitlesOfParts>
    <vt:vector size="53" baseType="lpstr">
      <vt:lpstr>Office Theme</vt:lpstr>
      <vt:lpstr>Default Design</vt:lpstr>
      <vt:lpstr>1_Office Theme</vt:lpstr>
      <vt:lpstr>1_Default Design</vt:lpstr>
      <vt:lpstr>Blank</vt:lpstr>
      <vt:lpstr>2_Default Design</vt:lpstr>
      <vt:lpstr>1_Blank</vt:lpstr>
      <vt:lpstr>Emerging Trends in K-12 Education in Oregon and the U.S.</vt:lpstr>
      <vt:lpstr>OR</vt:lpstr>
      <vt:lpstr>High School in the US</vt:lpstr>
      <vt:lpstr>Why a Standard High School?</vt:lpstr>
      <vt:lpstr>The Basic Legal Structure</vt:lpstr>
      <vt:lpstr>The Basic Legal Structure</vt:lpstr>
      <vt:lpstr>Slide 7</vt:lpstr>
      <vt:lpstr>The Committee of Ten</vt:lpstr>
      <vt:lpstr>Key Recommendations</vt:lpstr>
      <vt:lpstr>Jurisdiction and Authority</vt:lpstr>
      <vt:lpstr>Jurisdiction and Authority</vt:lpstr>
      <vt:lpstr>Jurisdiction and Authority</vt:lpstr>
      <vt:lpstr>Evolution of Opportunity</vt:lpstr>
      <vt:lpstr>The Instructional Program</vt:lpstr>
      <vt:lpstr>Public Education in Oregon</vt:lpstr>
      <vt:lpstr>Changing Policy Landscape</vt:lpstr>
      <vt:lpstr>Changing Policy Landscape</vt:lpstr>
      <vt:lpstr>Oregon Restructured</vt:lpstr>
      <vt:lpstr>Structure of Governance</vt:lpstr>
      <vt:lpstr>Slide 20</vt:lpstr>
      <vt:lpstr>Oregon accountability system</vt:lpstr>
      <vt:lpstr>Slide 22</vt:lpstr>
      <vt:lpstr>Slide 23</vt:lpstr>
      <vt:lpstr>Slide 24</vt:lpstr>
      <vt:lpstr>Slide 25</vt:lpstr>
      <vt:lpstr>Changing Policy Landscape</vt:lpstr>
      <vt:lpstr>Changing Policy Landscape</vt:lpstr>
      <vt:lpstr>Flexibility Waiver Proposal</vt:lpstr>
      <vt:lpstr>Flexibility Waiver Proposal</vt:lpstr>
      <vt:lpstr>Four Basic Principles </vt:lpstr>
      <vt:lpstr>Four Basic Principles </vt:lpstr>
      <vt:lpstr>Four Basic Principles </vt:lpstr>
      <vt:lpstr>Implications for Schools?</vt:lpstr>
      <vt:lpstr>How Do We Respond?</vt:lpstr>
      <vt:lpstr>Promising Practices in Oregon</vt:lpstr>
      <vt:lpstr>What Tools Do We Need?</vt:lpstr>
      <vt:lpstr>Slide 37</vt:lpstr>
      <vt:lpstr>What Tools Do We Need?</vt:lpstr>
      <vt:lpstr>What Tools Do We Need?</vt:lpstr>
      <vt:lpstr>What Tools Do We Need?</vt:lpstr>
      <vt:lpstr>A Promising Strategy: Cradle-to-Career Initiatives</vt:lpstr>
      <vt:lpstr>Changing Policy Landscape</vt:lpstr>
      <vt:lpstr>Slide 43</vt:lpstr>
      <vt:lpstr>Slide 44</vt:lpstr>
      <vt:lpstr>Data Indicators, 2010</vt:lpstr>
      <vt:lpstr>Slide 46</vt:lpstr>
    </vt:vector>
  </TitlesOfParts>
  <Company>Portland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burk</dc:creator>
  <cp:lastModifiedBy>Gayle Thieman</cp:lastModifiedBy>
  <cp:revision>12</cp:revision>
  <dcterms:created xsi:type="dcterms:W3CDTF">2012-07-31T16:46:04Z</dcterms:created>
  <dcterms:modified xsi:type="dcterms:W3CDTF">2012-07-31T16:46:51Z</dcterms:modified>
</cp:coreProperties>
</file>