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theme/themeOverride7.xml" ContentType="application/vnd.openxmlformats-officedocument.themeOverr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theme/themeOverride5.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7.xml" ContentType="application/vnd.openxmlformats-officedocument.drawingml.chartshap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rawings/drawing5.xml" ContentType="application/vnd.openxmlformats-officedocument.drawingml.chartshapes+xml"/>
  <Override PartName="/ppt/drawings/drawing6.xml" ContentType="application/vnd.openxmlformats-officedocument.drawingml.chartshape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7" r:id="rId2"/>
    <p:sldId id="258" r:id="rId3"/>
    <p:sldId id="259" r:id="rId4"/>
    <p:sldId id="260" r:id="rId5"/>
    <p:sldId id="261" r:id="rId6"/>
    <p:sldId id="262" r:id="rId7"/>
    <p:sldId id="263" r:id="rId8"/>
    <p:sldId id="264" r:id="rId9"/>
    <p:sldId id="266" r:id="rId10"/>
    <p:sldId id="267" r:id="rId11"/>
    <p:sldId id="282" r:id="rId12"/>
    <p:sldId id="283" r:id="rId13"/>
    <p:sldId id="284" r:id="rId14"/>
    <p:sldId id="303" r:id="rId15"/>
    <p:sldId id="301" r:id="rId16"/>
    <p:sldId id="302" r:id="rId17"/>
    <p:sldId id="300" r:id="rId18"/>
    <p:sldId id="293" r:id="rId19"/>
    <p:sldId id="294" r:id="rId20"/>
    <p:sldId id="295" r:id="rId21"/>
    <p:sldId id="296" r:id="rId22"/>
    <p:sldId id="297" r:id="rId23"/>
    <p:sldId id="298" r:id="rId24"/>
    <p:sldId id="299" r:id="rId25"/>
    <p:sldId id="287" r:id="rId26"/>
    <p:sldId id="288" r:id="rId27"/>
    <p:sldId id="286" r:id="rId28"/>
    <p:sldId id="289" r:id="rId29"/>
    <p:sldId id="290" r:id="rId30"/>
    <p:sldId id="291" r:id="rId31"/>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ode-psbfs1\home\reederb\Presentations\Portland%20City%20Club%20May%202011\Growth%20in%20State%20Funding%20by%20Sector.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ode-psbfs1\home\reederb\Presentations\Portland%20City%20Club%20May%202011\Wage%20Growth.xls"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file:///\\ode-psbfs1\home\reederb\Presentations\Portland%20City%20Club%20May%202011\Wage%20Growth.xls"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oleObject" Target="file:///\\ode-psbfs1\home\reederb\Presentations\Portland%20City%20Club%20May%202011\Wage%20Growth.xls"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file:///\\ode-psbfs1\home\reederb\Presentations\Portland%20City%20Club%20May%202011\Inflation-Adj.%20Revenue.xls"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oleObject" Target="file:///\\ode-psbfs1\home\reederb\Presentations\Portland%20City%20Club%20May%202011\Inflation-Adj.%20Revenue.xls"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oleObject" Target="file:///\\ode-psbfs1\home\reederb\Presentations\Portland%20City%20Club%20May%202011\Inflation-Adj.%20Revenue.xls" TargetMode="External"/><Relationship Id="rId1" Type="http://schemas.openxmlformats.org/officeDocument/2006/relationships/themeOverride" Target="../theme/themeOverride7.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sz="2800" dirty="0"/>
              <a:t>Percent</a:t>
            </a:r>
            <a:r>
              <a:rPr lang="en-US" sz="2800" baseline="0" dirty="0"/>
              <a:t> </a:t>
            </a:r>
            <a:r>
              <a:rPr lang="en-US" sz="2800" dirty="0"/>
              <a:t>Change in State Funding</a:t>
            </a:r>
          </a:p>
          <a:p>
            <a:pPr>
              <a:defRPr/>
            </a:pPr>
            <a:r>
              <a:rPr lang="en-US" sz="1800" baseline="0" dirty="0"/>
              <a:t>1997-99 to 2009-11</a:t>
            </a:r>
          </a:p>
        </c:rich>
      </c:tx>
      <c:layout>
        <c:manualLayout>
          <c:xMode val="edge"/>
          <c:yMode val="edge"/>
          <c:x val="0.19323806746378921"/>
          <c:y val="2.469136202510655E-2"/>
        </c:manualLayout>
      </c:layout>
    </c:title>
    <c:plotArea>
      <c:layout>
        <c:manualLayout>
          <c:layoutTarget val="inner"/>
          <c:xMode val="edge"/>
          <c:yMode val="edge"/>
          <c:x val="7.3651210265383474E-2"/>
          <c:y val="0.15574352374928221"/>
          <c:w val="0.89938806260328696"/>
          <c:h val="0.69104921441606804"/>
        </c:manualLayout>
      </c:layout>
      <c:barChart>
        <c:barDir val="col"/>
        <c:grouping val="clustered"/>
        <c:ser>
          <c:idx val="0"/>
          <c:order val="0"/>
          <c:tx>
            <c:strRef>
              <c:f>Data!$A$13</c:f>
              <c:strCache>
                <c:ptCount val="1"/>
                <c:pt idx="0">
                  <c:v>Total % Change</c:v>
                </c:pt>
              </c:strCache>
            </c:strRef>
          </c:tx>
          <c:spPr>
            <a:solidFill>
              <a:schemeClr val="tx2">
                <a:lumMod val="75000"/>
              </a:schemeClr>
            </a:solidFill>
          </c:spPr>
          <c:cat>
            <c:strRef>
              <c:f>Data!$B$3:$E$3</c:f>
              <c:strCache>
                <c:ptCount val="4"/>
                <c:pt idx="0">
                  <c:v>All Education</c:v>
                </c:pt>
                <c:pt idx="1">
                  <c:v>K-12 Education</c:v>
                </c:pt>
                <c:pt idx="2">
                  <c:v>Human Services</c:v>
                </c:pt>
                <c:pt idx="3">
                  <c:v>Public Safety</c:v>
                </c:pt>
              </c:strCache>
            </c:strRef>
          </c:cat>
          <c:val>
            <c:numRef>
              <c:f>Data!$B$13:$E$13</c:f>
              <c:numCache>
                <c:formatCode>0.0%</c:formatCode>
                <c:ptCount val="4"/>
                <c:pt idx="0">
                  <c:v>0.33194870868701565</c:v>
                </c:pt>
                <c:pt idx="1">
                  <c:v>0.32033293697978688</c:v>
                </c:pt>
                <c:pt idx="2">
                  <c:v>0.84595300261096662</c:v>
                </c:pt>
                <c:pt idx="3">
                  <c:v>0.80545041635124903</c:v>
                </c:pt>
              </c:numCache>
            </c:numRef>
          </c:val>
        </c:ser>
        <c:axId val="80343040"/>
        <c:axId val="118354688"/>
      </c:barChart>
      <c:catAx>
        <c:axId val="80343040"/>
        <c:scaling>
          <c:orientation val="minMax"/>
        </c:scaling>
        <c:axPos val="b"/>
        <c:numFmt formatCode="General" sourceLinked="1"/>
        <c:tickLblPos val="nextTo"/>
        <c:crossAx val="118354688"/>
        <c:crosses val="autoZero"/>
        <c:auto val="1"/>
        <c:lblAlgn val="ctr"/>
        <c:lblOffset val="100"/>
      </c:catAx>
      <c:valAx>
        <c:axId val="118354688"/>
        <c:scaling>
          <c:orientation val="minMax"/>
        </c:scaling>
        <c:axPos val="l"/>
        <c:majorGridlines/>
        <c:numFmt formatCode="0%" sourceLinked="0"/>
        <c:tickLblPos val="nextTo"/>
        <c:crossAx val="80343040"/>
        <c:crosses val="autoZero"/>
        <c:crossBetween val="between"/>
      </c:valAx>
    </c:plotArea>
    <c:plotVisOnly val="1"/>
    <c:dispBlanksAs val="gap"/>
  </c:chart>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0.11329418432190638"/>
          <c:y val="0.10996354222845471"/>
          <c:w val="0.86424537667860757"/>
          <c:h val="0.7112008357894416"/>
        </c:manualLayout>
      </c:layout>
      <c:lineChart>
        <c:grouping val="standard"/>
        <c:ser>
          <c:idx val="0"/>
          <c:order val="0"/>
          <c:tx>
            <c:v>Oregon Avg Wage of All Workers</c:v>
          </c:tx>
          <c:spPr>
            <a:ln w="50800">
              <a:solidFill>
                <a:srgbClr val="0070C0"/>
              </a:solidFill>
              <a:prstDash val="sysDot"/>
            </a:ln>
          </c:spPr>
          <c:marker>
            <c:symbol val="none"/>
          </c:marker>
          <c:cat>
            <c:strRef>
              <c:f>Sheet1!$B$6:$B$17</c:f>
              <c:strCache>
                <c:ptCount val="12"/>
                <c:pt idx="0">
                  <c:v>1998-99</c:v>
                </c:pt>
                <c:pt idx="1">
                  <c:v>1999-00</c:v>
                </c:pt>
                <c:pt idx="2">
                  <c:v>2000-01</c:v>
                </c:pt>
                <c:pt idx="3">
                  <c:v>2001-02</c:v>
                </c:pt>
                <c:pt idx="4">
                  <c:v>2002-03</c:v>
                </c:pt>
                <c:pt idx="5">
                  <c:v>2003-04</c:v>
                </c:pt>
                <c:pt idx="6">
                  <c:v>2004-05</c:v>
                </c:pt>
                <c:pt idx="7">
                  <c:v>2005-06</c:v>
                </c:pt>
                <c:pt idx="8">
                  <c:v>2006-07</c:v>
                </c:pt>
                <c:pt idx="9">
                  <c:v>2007-08</c:v>
                </c:pt>
                <c:pt idx="10">
                  <c:v>2008-09</c:v>
                </c:pt>
                <c:pt idx="11">
                  <c:v>2009-10</c:v>
                </c:pt>
              </c:strCache>
            </c:strRef>
          </c:cat>
          <c:val>
            <c:numRef>
              <c:f>Sheet1!$H$6:$H$17</c:f>
              <c:numCache>
                <c:formatCode>0.0</c:formatCode>
                <c:ptCount val="12"/>
                <c:pt idx="0">
                  <c:v>100</c:v>
                </c:pt>
                <c:pt idx="1">
                  <c:v>106.1</c:v>
                </c:pt>
                <c:pt idx="2">
                  <c:v>107.79760000000017</c:v>
                </c:pt>
                <c:pt idx="3">
                  <c:v>109.41456400000031</c:v>
                </c:pt>
                <c:pt idx="4">
                  <c:v>112.69700092000002</c:v>
                </c:pt>
                <c:pt idx="5">
                  <c:v>116.52869895128001</c:v>
                </c:pt>
                <c:pt idx="6">
                  <c:v>120.14108861876952</c:v>
                </c:pt>
                <c:pt idx="7">
                  <c:v>125.187014340758</c:v>
                </c:pt>
                <c:pt idx="8">
                  <c:v>130.06930790004756</c:v>
                </c:pt>
                <c:pt idx="9">
                  <c:v>132.93083267384819</c:v>
                </c:pt>
                <c:pt idx="10">
                  <c:v>134.12721016791363</c:v>
                </c:pt>
                <c:pt idx="11">
                  <c:v>136.9438815814394</c:v>
                </c:pt>
              </c:numCache>
            </c:numRef>
          </c:val>
        </c:ser>
        <c:ser>
          <c:idx val="1"/>
          <c:order val="1"/>
          <c:tx>
            <c:v>Teacher Avg Salary</c:v>
          </c:tx>
          <c:spPr>
            <a:ln w="38100"/>
          </c:spPr>
          <c:marker>
            <c:symbol val="none"/>
          </c:marker>
          <c:cat>
            <c:strRef>
              <c:f>Sheet1!$B$6:$B$17</c:f>
              <c:strCache>
                <c:ptCount val="12"/>
                <c:pt idx="0">
                  <c:v>1998-99</c:v>
                </c:pt>
                <c:pt idx="1">
                  <c:v>1999-00</c:v>
                </c:pt>
                <c:pt idx="2">
                  <c:v>2000-01</c:v>
                </c:pt>
                <c:pt idx="3">
                  <c:v>2001-02</c:v>
                </c:pt>
                <c:pt idx="4">
                  <c:v>2002-03</c:v>
                </c:pt>
                <c:pt idx="5">
                  <c:v>2003-04</c:v>
                </c:pt>
                <c:pt idx="6">
                  <c:v>2004-05</c:v>
                </c:pt>
                <c:pt idx="7">
                  <c:v>2005-06</c:v>
                </c:pt>
                <c:pt idx="8">
                  <c:v>2006-07</c:v>
                </c:pt>
                <c:pt idx="9">
                  <c:v>2007-08</c:v>
                </c:pt>
                <c:pt idx="10">
                  <c:v>2008-09</c:v>
                </c:pt>
                <c:pt idx="11">
                  <c:v>2009-10</c:v>
                </c:pt>
              </c:strCache>
            </c:strRef>
          </c:cat>
          <c:val>
            <c:numRef>
              <c:f>Sheet1!$I$6:$I$17</c:f>
              <c:numCache>
                <c:formatCode>0.0</c:formatCode>
                <c:ptCount val="12"/>
                <c:pt idx="0">
                  <c:v>100</c:v>
                </c:pt>
                <c:pt idx="1">
                  <c:v>102.27951469902021</c:v>
                </c:pt>
                <c:pt idx="2">
                  <c:v>105.09330377974817</c:v>
                </c:pt>
                <c:pt idx="3">
                  <c:v>107.68310779281366</c:v>
                </c:pt>
                <c:pt idx="4">
                  <c:v>110.73870741950535</c:v>
                </c:pt>
                <c:pt idx="5">
                  <c:v>111.59356042930486</c:v>
                </c:pt>
                <c:pt idx="6">
                  <c:v>112.73915072328509</c:v>
                </c:pt>
                <c:pt idx="7">
                  <c:v>116.7615492300513</c:v>
                </c:pt>
                <c:pt idx="8">
                  <c:v>119.38637424171722</c:v>
                </c:pt>
                <c:pt idx="9">
                  <c:v>122.16285580961267</c:v>
                </c:pt>
                <c:pt idx="10">
                  <c:v>125.59962669155389</c:v>
                </c:pt>
                <c:pt idx="11">
                  <c:v>129.09939337377506</c:v>
                </c:pt>
              </c:numCache>
            </c:numRef>
          </c:val>
        </c:ser>
        <c:marker val="1"/>
        <c:axId val="142407168"/>
        <c:axId val="142408704"/>
      </c:lineChart>
      <c:catAx>
        <c:axId val="142407168"/>
        <c:scaling>
          <c:orientation val="minMax"/>
        </c:scaling>
        <c:axPos val="b"/>
        <c:tickLblPos val="nextTo"/>
        <c:crossAx val="142408704"/>
        <c:crosses val="autoZero"/>
        <c:auto val="1"/>
        <c:lblAlgn val="ctr"/>
        <c:lblOffset val="100"/>
        <c:tickLblSkip val="2"/>
      </c:catAx>
      <c:valAx>
        <c:axId val="142408704"/>
        <c:scaling>
          <c:orientation val="minMax"/>
          <c:max val="150"/>
          <c:min val="100"/>
        </c:scaling>
        <c:axPos val="l"/>
        <c:majorGridlines/>
        <c:numFmt formatCode="0" sourceLinked="0"/>
        <c:tickLblPos val="nextTo"/>
        <c:crossAx val="142407168"/>
        <c:crosses val="autoZero"/>
        <c:crossBetween val="between"/>
      </c:valAx>
    </c:plotArea>
    <c:legend>
      <c:legendPos val="b"/>
    </c:legend>
    <c:plotVisOnly val="1"/>
  </c:chart>
  <c:externalData r:id="rId2"/>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0.11329418432190644"/>
          <c:y val="0.10996354222845477"/>
          <c:w val="0.86424537667860812"/>
          <c:h val="0.7112008357894416"/>
        </c:manualLayout>
      </c:layout>
      <c:lineChart>
        <c:grouping val="standard"/>
        <c:ser>
          <c:idx val="0"/>
          <c:order val="0"/>
          <c:tx>
            <c:v>Oregon Avg Wage of All Workers</c:v>
          </c:tx>
          <c:spPr>
            <a:ln w="50800">
              <a:solidFill>
                <a:srgbClr val="0070C0"/>
              </a:solidFill>
              <a:prstDash val="sysDot"/>
            </a:ln>
          </c:spPr>
          <c:marker>
            <c:symbol val="none"/>
          </c:marker>
          <c:cat>
            <c:strRef>
              <c:f>Sheet1!$B$6:$B$17</c:f>
              <c:strCache>
                <c:ptCount val="12"/>
                <c:pt idx="0">
                  <c:v>1998-99</c:v>
                </c:pt>
                <c:pt idx="1">
                  <c:v>1999-00</c:v>
                </c:pt>
                <c:pt idx="2">
                  <c:v>2000-01</c:v>
                </c:pt>
                <c:pt idx="3">
                  <c:v>2001-02</c:v>
                </c:pt>
                <c:pt idx="4">
                  <c:v>2002-03</c:v>
                </c:pt>
                <c:pt idx="5">
                  <c:v>2003-04</c:v>
                </c:pt>
                <c:pt idx="6">
                  <c:v>2004-05</c:v>
                </c:pt>
                <c:pt idx="7">
                  <c:v>2005-06</c:v>
                </c:pt>
                <c:pt idx="8">
                  <c:v>2006-07</c:v>
                </c:pt>
                <c:pt idx="9">
                  <c:v>2007-08</c:v>
                </c:pt>
                <c:pt idx="10">
                  <c:v>2008-09</c:v>
                </c:pt>
                <c:pt idx="11">
                  <c:v>2009-10</c:v>
                </c:pt>
              </c:strCache>
            </c:strRef>
          </c:cat>
          <c:val>
            <c:numRef>
              <c:f>Sheet1!$H$6:$H$17</c:f>
              <c:numCache>
                <c:formatCode>0.0</c:formatCode>
                <c:ptCount val="12"/>
                <c:pt idx="0">
                  <c:v>100</c:v>
                </c:pt>
                <c:pt idx="1">
                  <c:v>106.1</c:v>
                </c:pt>
                <c:pt idx="2">
                  <c:v>107.79760000000017</c:v>
                </c:pt>
                <c:pt idx="3">
                  <c:v>109.41456400000031</c:v>
                </c:pt>
                <c:pt idx="4">
                  <c:v>112.69700092000002</c:v>
                </c:pt>
                <c:pt idx="5">
                  <c:v>116.52869895128001</c:v>
                </c:pt>
                <c:pt idx="6">
                  <c:v>120.14108861876952</c:v>
                </c:pt>
                <c:pt idx="7">
                  <c:v>125.187014340758</c:v>
                </c:pt>
                <c:pt idx="8">
                  <c:v>130.06930790004756</c:v>
                </c:pt>
                <c:pt idx="9">
                  <c:v>132.93083267384819</c:v>
                </c:pt>
                <c:pt idx="10">
                  <c:v>134.12721016791363</c:v>
                </c:pt>
                <c:pt idx="11">
                  <c:v>136.9438815814394</c:v>
                </c:pt>
              </c:numCache>
            </c:numRef>
          </c:val>
        </c:ser>
        <c:ser>
          <c:idx val="1"/>
          <c:order val="1"/>
          <c:tx>
            <c:v>Teacher Avg Salary</c:v>
          </c:tx>
          <c:spPr>
            <a:ln w="38100"/>
          </c:spPr>
          <c:marker>
            <c:symbol val="none"/>
          </c:marker>
          <c:cat>
            <c:strRef>
              <c:f>Sheet1!$B$6:$B$17</c:f>
              <c:strCache>
                <c:ptCount val="12"/>
                <c:pt idx="0">
                  <c:v>1998-99</c:v>
                </c:pt>
                <c:pt idx="1">
                  <c:v>1999-00</c:v>
                </c:pt>
                <c:pt idx="2">
                  <c:v>2000-01</c:v>
                </c:pt>
                <c:pt idx="3">
                  <c:v>2001-02</c:v>
                </c:pt>
                <c:pt idx="4">
                  <c:v>2002-03</c:v>
                </c:pt>
                <c:pt idx="5">
                  <c:v>2003-04</c:v>
                </c:pt>
                <c:pt idx="6">
                  <c:v>2004-05</c:v>
                </c:pt>
                <c:pt idx="7">
                  <c:v>2005-06</c:v>
                </c:pt>
                <c:pt idx="8">
                  <c:v>2006-07</c:v>
                </c:pt>
                <c:pt idx="9">
                  <c:v>2007-08</c:v>
                </c:pt>
                <c:pt idx="10">
                  <c:v>2008-09</c:v>
                </c:pt>
                <c:pt idx="11">
                  <c:v>2009-10</c:v>
                </c:pt>
              </c:strCache>
            </c:strRef>
          </c:cat>
          <c:val>
            <c:numRef>
              <c:f>Sheet1!$I$6:$I$17</c:f>
              <c:numCache>
                <c:formatCode>0.0</c:formatCode>
                <c:ptCount val="12"/>
                <c:pt idx="0">
                  <c:v>100</c:v>
                </c:pt>
                <c:pt idx="1">
                  <c:v>102.27951469902021</c:v>
                </c:pt>
                <c:pt idx="2">
                  <c:v>105.09330377974817</c:v>
                </c:pt>
                <c:pt idx="3">
                  <c:v>107.68310779281366</c:v>
                </c:pt>
                <c:pt idx="4">
                  <c:v>110.73870741950535</c:v>
                </c:pt>
                <c:pt idx="5">
                  <c:v>111.59356042930486</c:v>
                </c:pt>
                <c:pt idx="6">
                  <c:v>112.73915072328509</c:v>
                </c:pt>
                <c:pt idx="7">
                  <c:v>116.7615492300513</c:v>
                </c:pt>
                <c:pt idx="8">
                  <c:v>119.38637424171722</c:v>
                </c:pt>
                <c:pt idx="9">
                  <c:v>122.16285580961267</c:v>
                </c:pt>
                <c:pt idx="10">
                  <c:v>125.59962669155389</c:v>
                </c:pt>
                <c:pt idx="11">
                  <c:v>129.09939337377506</c:v>
                </c:pt>
              </c:numCache>
            </c:numRef>
          </c:val>
        </c:ser>
        <c:ser>
          <c:idx val="3"/>
          <c:order val="2"/>
          <c:tx>
            <c:v>Teacher Avg Compensation w/o PERS</c:v>
          </c:tx>
          <c:spPr>
            <a:ln w="38100">
              <a:prstDash val="sysDash"/>
            </a:ln>
          </c:spPr>
          <c:marker>
            <c:symbol val="none"/>
          </c:marker>
          <c:cat>
            <c:strRef>
              <c:f>Sheet1!$B$6:$B$17</c:f>
              <c:strCache>
                <c:ptCount val="12"/>
                <c:pt idx="0">
                  <c:v>1998-99</c:v>
                </c:pt>
                <c:pt idx="1">
                  <c:v>1999-00</c:v>
                </c:pt>
                <c:pt idx="2">
                  <c:v>2000-01</c:v>
                </c:pt>
                <c:pt idx="3">
                  <c:v>2001-02</c:v>
                </c:pt>
                <c:pt idx="4">
                  <c:v>2002-03</c:v>
                </c:pt>
                <c:pt idx="5">
                  <c:v>2003-04</c:v>
                </c:pt>
                <c:pt idx="6">
                  <c:v>2004-05</c:v>
                </c:pt>
                <c:pt idx="7">
                  <c:v>2005-06</c:v>
                </c:pt>
                <c:pt idx="8">
                  <c:v>2006-07</c:v>
                </c:pt>
                <c:pt idx="9">
                  <c:v>2007-08</c:v>
                </c:pt>
                <c:pt idx="10">
                  <c:v>2008-09</c:v>
                </c:pt>
                <c:pt idx="11">
                  <c:v>2009-10</c:v>
                </c:pt>
              </c:strCache>
            </c:strRef>
          </c:cat>
          <c:val>
            <c:numRef>
              <c:f>Sheet1!$K$6:$K$17</c:f>
              <c:numCache>
                <c:formatCode>0.0</c:formatCode>
                <c:ptCount val="12"/>
                <c:pt idx="0">
                  <c:v>100</c:v>
                </c:pt>
                <c:pt idx="1">
                  <c:v>102.92510820427782</c:v>
                </c:pt>
                <c:pt idx="2">
                  <c:v>106.36832291309842</c:v>
                </c:pt>
                <c:pt idx="3">
                  <c:v>109.99107837133566</c:v>
                </c:pt>
                <c:pt idx="4">
                  <c:v>114.89025501050898</c:v>
                </c:pt>
                <c:pt idx="5">
                  <c:v>118.16923833651526</c:v>
                </c:pt>
                <c:pt idx="6">
                  <c:v>120.38257916180358</c:v>
                </c:pt>
                <c:pt idx="7">
                  <c:v>125.2181401487191</c:v>
                </c:pt>
                <c:pt idx="8">
                  <c:v>128.89484299970417</c:v>
                </c:pt>
                <c:pt idx="9">
                  <c:v>133.43811173781694</c:v>
                </c:pt>
                <c:pt idx="10">
                  <c:v>138.75375839791178</c:v>
                </c:pt>
                <c:pt idx="11">
                  <c:v>144.60480199270458</c:v>
                </c:pt>
              </c:numCache>
            </c:numRef>
          </c:val>
        </c:ser>
        <c:marker val="1"/>
        <c:axId val="207434880"/>
        <c:axId val="207437184"/>
      </c:lineChart>
      <c:catAx>
        <c:axId val="207434880"/>
        <c:scaling>
          <c:orientation val="minMax"/>
        </c:scaling>
        <c:axPos val="b"/>
        <c:tickLblPos val="nextTo"/>
        <c:crossAx val="207437184"/>
        <c:crosses val="autoZero"/>
        <c:auto val="1"/>
        <c:lblAlgn val="ctr"/>
        <c:lblOffset val="100"/>
        <c:tickLblSkip val="2"/>
      </c:catAx>
      <c:valAx>
        <c:axId val="207437184"/>
        <c:scaling>
          <c:orientation val="minMax"/>
          <c:min val="100"/>
        </c:scaling>
        <c:axPos val="l"/>
        <c:majorGridlines/>
        <c:numFmt formatCode="0" sourceLinked="0"/>
        <c:tickLblPos val="nextTo"/>
        <c:crossAx val="207434880"/>
        <c:crosses val="autoZero"/>
        <c:crossBetween val="between"/>
      </c:valAx>
    </c:plotArea>
    <c:legend>
      <c:legendPos val="b"/>
    </c:legend>
    <c:plotVisOnly val="1"/>
  </c:chart>
  <c:externalData r:id="rId2"/>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0.11329418432190644"/>
          <c:y val="0.10996354222845477"/>
          <c:w val="0.86424537667860812"/>
          <c:h val="0.7112008357894416"/>
        </c:manualLayout>
      </c:layout>
      <c:lineChart>
        <c:grouping val="standard"/>
        <c:ser>
          <c:idx val="0"/>
          <c:order val="0"/>
          <c:tx>
            <c:v>Oregon Avg Wage of All Workers</c:v>
          </c:tx>
          <c:spPr>
            <a:ln w="50800">
              <a:solidFill>
                <a:srgbClr val="0070C0"/>
              </a:solidFill>
              <a:prstDash val="sysDot"/>
            </a:ln>
          </c:spPr>
          <c:marker>
            <c:symbol val="none"/>
          </c:marker>
          <c:cat>
            <c:strRef>
              <c:f>Sheet1!$B$6:$B$17</c:f>
              <c:strCache>
                <c:ptCount val="12"/>
                <c:pt idx="0">
                  <c:v>1998-99</c:v>
                </c:pt>
                <c:pt idx="1">
                  <c:v>1999-00</c:v>
                </c:pt>
                <c:pt idx="2">
                  <c:v>2000-01</c:v>
                </c:pt>
                <c:pt idx="3">
                  <c:v>2001-02</c:v>
                </c:pt>
                <c:pt idx="4">
                  <c:v>2002-03</c:v>
                </c:pt>
                <c:pt idx="5">
                  <c:v>2003-04</c:v>
                </c:pt>
                <c:pt idx="6">
                  <c:v>2004-05</c:v>
                </c:pt>
                <c:pt idx="7">
                  <c:v>2005-06</c:v>
                </c:pt>
                <c:pt idx="8">
                  <c:v>2006-07</c:v>
                </c:pt>
                <c:pt idx="9">
                  <c:v>2007-08</c:v>
                </c:pt>
                <c:pt idx="10">
                  <c:v>2008-09</c:v>
                </c:pt>
                <c:pt idx="11">
                  <c:v>2009-10</c:v>
                </c:pt>
              </c:strCache>
            </c:strRef>
          </c:cat>
          <c:val>
            <c:numRef>
              <c:f>Sheet1!$H$6:$H$17</c:f>
              <c:numCache>
                <c:formatCode>0.0</c:formatCode>
                <c:ptCount val="12"/>
                <c:pt idx="0">
                  <c:v>100</c:v>
                </c:pt>
                <c:pt idx="1">
                  <c:v>106.1</c:v>
                </c:pt>
                <c:pt idx="2">
                  <c:v>107.79760000000017</c:v>
                </c:pt>
                <c:pt idx="3">
                  <c:v>109.41456400000031</c:v>
                </c:pt>
                <c:pt idx="4">
                  <c:v>112.69700092000002</c:v>
                </c:pt>
                <c:pt idx="5">
                  <c:v>116.52869895128001</c:v>
                </c:pt>
                <c:pt idx="6">
                  <c:v>120.14108861876952</c:v>
                </c:pt>
                <c:pt idx="7">
                  <c:v>125.187014340758</c:v>
                </c:pt>
                <c:pt idx="8">
                  <c:v>130.06930790004756</c:v>
                </c:pt>
                <c:pt idx="9">
                  <c:v>132.93083267384819</c:v>
                </c:pt>
                <c:pt idx="10">
                  <c:v>134.12721016791363</c:v>
                </c:pt>
                <c:pt idx="11">
                  <c:v>136.9438815814394</c:v>
                </c:pt>
              </c:numCache>
            </c:numRef>
          </c:val>
        </c:ser>
        <c:ser>
          <c:idx val="1"/>
          <c:order val="1"/>
          <c:tx>
            <c:v>Teacher Avg Salary</c:v>
          </c:tx>
          <c:spPr>
            <a:ln w="38100"/>
          </c:spPr>
          <c:marker>
            <c:symbol val="none"/>
          </c:marker>
          <c:cat>
            <c:strRef>
              <c:f>Sheet1!$B$6:$B$17</c:f>
              <c:strCache>
                <c:ptCount val="12"/>
                <c:pt idx="0">
                  <c:v>1998-99</c:v>
                </c:pt>
                <c:pt idx="1">
                  <c:v>1999-00</c:v>
                </c:pt>
                <c:pt idx="2">
                  <c:v>2000-01</c:v>
                </c:pt>
                <c:pt idx="3">
                  <c:v>2001-02</c:v>
                </c:pt>
                <c:pt idx="4">
                  <c:v>2002-03</c:v>
                </c:pt>
                <c:pt idx="5">
                  <c:v>2003-04</c:v>
                </c:pt>
                <c:pt idx="6">
                  <c:v>2004-05</c:v>
                </c:pt>
                <c:pt idx="7">
                  <c:v>2005-06</c:v>
                </c:pt>
                <c:pt idx="8">
                  <c:v>2006-07</c:v>
                </c:pt>
                <c:pt idx="9">
                  <c:v>2007-08</c:v>
                </c:pt>
                <c:pt idx="10">
                  <c:v>2008-09</c:v>
                </c:pt>
                <c:pt idx="11">
                  <c:v>2009-10</c:v>
                </c:pt>
              </c:strCache>
            </c:strRef>
          </c:cat>
          <c:val>
            <c:numRef>
              <c:f>Sheet1!$I$6:$I$17</c:f>
              <c:numCache>
                <c:formatCode>0.0</c:formatCode>
                <c:ptCount val="12"/>
                <c:pt idx="0">
                  <c:v>100</c:v>
                </c:pt>
                <c:pt idx="1">
                  <c:v>102.27951469902021</c:v>
                </c:pt>
                <c:pt idx="2">
                  <c:v>105.09330377974817</c:v>
                </c:pt>
                <c:pt idx="3">
                  <c:v>107.68310779281366</c:v>
                </c:pt>
                <c:pt idx="4">
                  <c:v>110.73870741950535</c:v>
                </c:pt>
                <c:pt idx="5">
                  <c:v>111.59356042930486</c:v>
                </c:pt>
                <c:pt idx="6">
                  <c:v>112.73915072328509</c:v>
                </c:pt>
                <c:pt idx="7">
                  <c:v>116.7615492300513</c:v>
                </c:pt>
                <c:pt idx="8">
                  <c:v>119.38637424171722</c:v>
                </c:pt>
                <c:pt idx="9">
                  <c:v>122.16285580961267</c:v>
                </c:pt>
                <c:pt idx="10">
                  <c:v>125.59962669155389</c:v>
                </c:pt>
                <c:pt idx="11">
                  <c:v>129.09939337377506</c:v>
                </c:pt>
              </c:numCache>
            </c:numRef>
          </c:val>
        </c:ser>
        <c:ser>
          <c:idx val="2"/>
          <c:order val="2"/>
          <c:tx>
            <c:v>Teacher Avg Compensation</c:v>
          </c:tx>
          <c:spPr>
            <a:ln w="38100">
              <a:solidFill>
                <a:srgbClr val="00B050"/>
              </a:solidFill>
              <a:prstDash val="dash"/>
            </a:ln>
          </c:spPr>
          <c:marker>
            <c:symbol val="none"/>
          </c:marker>
          <c:cat>
            <c:strRef>
              <c:f>Sheet1!$B$6:$B$17</c:f>
              <c:strCache>
                <c:ptCount val="12"/>
                <c:pt idx="0">
                  <c:v>1998-99</c:v>
                </c:pt>
                <c:pt idx="1">
                  <c:v>1999-00</c:v>
                </c:pt>
                <c:pt idx="2">
                  <c:v>2000-01</c:v>
                </c:pt>
                <c:pt idx="3">
                  <c:v>2001-02</c:v>
                </c:pt>
                <c:pt idx="4">
                  <c:v>2002-03</c:v>
                </c:pt>
                <c:pt idx="5">
                  <c:v>2003-04</c:v>
                </c:pt>
                <c:pt idx="6">
                  <c:v>2004-05</c:v>
                </c:pt>
                <c:pt idx="7">
                  <c:v>2005-06</c:v>
                </c:pt>
                <c:pt idx="8">
                  <c:v>2006-07</c:v>
                </c:pt>
                <c:pt idx="9">
                  <c:v>2007-08</c:v>
                </c:pt>
                <c:pt idx="10">
                  <c:v>2008-09</c:v>
                </c:pt>
                <c:pt idx="11">
                  <c:v>2009-10</c:v>
                </c:pt>
              </c:strCache>
            </c:strRef>
          </c:cat>
          <c:val>
            <c:numRef>
              <c:f>Sheet1!$J$6:$J$17</c:f>
              <c:numCache>
                <c:formatCode>0.0</c:formatCode>
                <c:ptCount val="12"/>
                <c:pt idx="0">
                  <c:v>100</c:v>
                </c:pt>
                <c:pt idx="1">
                  <c:v>102.86649429681991</c:v>
                </c:pt>
                <c:pt idx="2">
                  <c:v>106.62643393624737</c:v>
                </c:pt>
                <c:pt idx="3">
                  <c:v>110.16462024093764</c:v>
                </c:pt>
                <c:pt idx="4">
                  <c:v>114.90728751186685</c:v>
                </c:pt>
                <c:pt idx="5">
                  <c:v>116.62936292940877</c:v>
                </c:pt>
                <c:pt idx="6">
                  <c:v>118.73608269821842</c:v>
                </c:pt>
                <c:pt idx="7">
                  <c:v>128.53493887458941</c:v>
                </c:pt>
                <c:pt idx="8">
                  <c:v>132.20796318541855</c:v>
                </c:pt>
                <c:pt idx="9">
                  <c:v>137.31268345092511</c:v>
                </c:pt>
                <c:pt idx="10">
                  <c:v>142.59554689062574</c:v>
                </c:pt>
                <c:pt idx="11">
                  <c:v>144.94803272132339</c:v>
                </c:pt>
              </c:numCache>
            </c:numRef>
          </c:val>
        </c:ser>
        <c:ser>
          <c:idx val="3"/>
          <c:order val="3"/>
          <c:tx>
            <c:v>Teacher Avg Compensation w/o PERS</c:v>
          </c:tx>
          <c:spPr>
            <a:ln w="38100">
              <a:prstDash val="sysDash"/>
            </a:ln>
          </c:spPr>
          <c:marker>
            <c:symbol val="none"/>
          </c:marker>
          <c:cat>
            <c:strRef>
              <c:f>Sheet1!$B$6:$B$17</c:f>
              <c:strCache>
                <c:ptCount val="12"/>
                <c:pt idx="0">
                  <c:v>1998-99</c:v>
                </c:pt>
                <c:pt idx="1">
                  <c:v>1999-00</c:v>
                </c:pt>
                <c:pt idx="2">
                  <c:v>2000-01</c:v>
                </c:pt>
                <c:pt idx="3">
                  <c:v>2001-02</c:v>
                </c:pt>
                <c:pt idx="4">
                  <c:v>2002-03</c:v>
                </c:pt>
                <c:pt idx="5">
                  <c:v>2003-04</c:v>
                </c:pt>
                <c:pt idx="6">
                  <c:v>2004-05</c:v>
                </c:pt>
                <c:pt idx="7">
                  <c:v>2005-06</c:v>
                </c:pt>
                <c:pt idx="8">
                  <c:v>2006-07</c:v>
                </c:pt>
                <c:pt idx="9">
                  <c:v>2007-08</c:v>
                </c:pt>
                <c:pt idx="10">
                  <c:v>2008-09</c:v>
                </c:pt>
                <c:pt idx="11">
                  <c:v>2009-10</c:v>
                </c:pt>
              </c:strCache>
            </c:strRef>
          </c:cat>
          <c:val>
            <c:numRef>
              <c:f>Sheet1!$K$6:$K$17</c:f>
              <c:numCache>
                <c:formatCode>0.0</c:formatCode>
                <c:ptCount val="12"/>
                <c:pt idx="0">
                  <c:v>100</c:v>
                </c:pt>
                <c:pt idx="1">
                  <c:v>102.92510820427782</c:v>
                </c:pt>
                <c:pt idx="2">
                  <c:v>106.36832291309842</c:v>
                </c:pt>
                <c:pt idx="3">
                  <c:v>109.99107837133566</c:v>
                </c:pt>
                <c:pt idx="4">
                  <c:v>114.89025501050898</c:v>
                </c:pt>
                <c:pt idx="5">
                  <c:v>118.16923833651526</c:v>
                </c:pt>
                <c:pt idx="6">
                  <c:v>120.38257916180358</c:v>
                </c:pt>
                <c:pt idx="7">
                  <c:v>125.2181401487191</c:v>
                </c:pt>
                <c:pt idx="8">
                  <c:v>128.89484299970417</c:v>
                </c:pt>
                <c:pt idx="9">
                  <c:v>133.43811173781694</c:v>
                </c:pt>
                <c:pt idx="10">
                  <c:v>138.75375839791178</c:v>
                </c:pt>
                <c:pt idx="11">
                  <c:v>144.60480199270458</c:v>
                </c:pt>
              </c:numCache>
            </c:numRef>
          </c:val>
        </c:ser>
        <c:marker val="1"/>
        <c:axId val="118556928"/>
        <c:axId val="118603776"/>
      </c:lineChart>
      <c:catAx>
        <c:axId val="118556928"/>
        <c:scaling>
          <c:orientation val="minMax"/>
        </c:scaling>
        <c:axPos val="b"/>
        <c:tickLblPos val="nextTo"/>
        <c:crossAx val="118603776"/>
        <c:crosses val="autoZero"/>
        <c:auto val="1"/>
        <c:lblAlgn val="ctr"/>
        <c:lblOffset val="100"/>
        <c:tickLblSkip val="2"/>
      </c:catAx>
      <c:valAx>
        <c:axId val="118603776"/>
        <c:scaling>
          <c:orientation val="minMax"/>
          <c:min val="100"/>
        </c:scaling>
        <c:axPos val="l"/>
        <c:majorGridlines/>
        <c:numFmt formatCode="0" sourceLinked="0"/>
        <c:tickLblPos val="nextTo"/>
        <c:crossAx val="118556928"/>
        <c:crosses val="autoZero"/>
        <c:crossBetween val="between"/>
      </c:valAx>
    </c:plotArea>
    <c:legend>
      <c:legendPos val="b"/>
    </c:legend>
    <c:plotVisOnly val="1"/>
  </c:chart>
  <c:externalData r:id="rId2"/>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625" b="0" i="0" u="none" strike="noStrike" baseline="0">
                <a:solidFill>
                  <a:srgbClr val="000000"/>
                </a:solidFill>
                <a:latin typeface="Arial"/>
                <a:ea typeface="Arial"/>
                <a:cs typeface="Arial"/>
              </a:defRPr>
            </a:pPr>
            <a:r>
              <a:rPr lang="en-US" sz="1900" b="1" i="0" u="none" strike="noStrike" baseline="0">
                <a:solidFill>
                  <a:srgbClr val="000000"/>
                </a:solidFill>
                <a:latin typeface="Arial"/>
                <a:cs typeface="Arial"/>
              </a:rPr>
              <a:t>Operating Revenue per Student</a:t>
            </a:r>
            <a:endParaRPr lang="en-US" sz="1700" b="1" i="0" u="none" strike="noStrike" baseline="0">
              <a:solidFill>
                <a:srgbClr val="000000"/>
              </a:solidFill>
              <a:latin typeface="Arial"/>
              <a:cs typeface="Arial"/>
            </a:endParaRPr>
          </a:p>
          <a:p>
            <a:pPr>
              <a:defRPr sz="1625" b="0" i="0" u="none" strike="noStrike" baseline="0">
                <a:solidFill>
                  <a:srgbClr val="000000"/>
                </a:solidFill>
                <a:latin typeface="Arial"/>
                <a:ea typeface="Arial"/>
                <a:cs typeface="Arial"/>
              </a:defRPr>
            </a:pPr>
            <a:r>
              <a:rPr lang="en-US" sz="1525" b="1" i="0" u="none" strike="noStrike" baseline="0">
                <a:solidFill>
                  <a:srgbClr val="000000"/>
                </a:solidFill>
                <a:latin typeface="Arial"/>
                <a:cs typeface="Arial"/>
              </a:rPr>
              <a:t>of Oregon School Districts</a:t>
            </a:r>
          </a:p>
        </c:rich>
      </c:tx>
      <c:layout>
        <c:manualLayout>
          <c:xMode val="edge"/>
          <c:yMode val="edge"/>
          <c:x val="0.3008849557522138"/>
          <c:y val="2.3495934959349592E-2"/>
        </c:manualLayout>
      </c:layout>
      <c:spPr>
        <a:noFill/>
        <a:ln w="25400">
          <a:noFill/>
        </a:ln>
      </c:spPr>
    </c:title>
    <c:plotArea>
      <c:layout>
        <c:manualLayout>
          <c:layoutTarget val="inner"/>
          <c:xMode val="edge"/>
          <c:yMode val="edge"/>
          <c:x val="0.11125158027812899"/>
          <c:y val="0.13376736444529849"/>
          <c:w val="0.86852085967130355"/>
          <c:h val="0.78179021829588646"/>
        </c:manualLayout>
      </c:layout>
      <c:lineChart>
        <c:grouping val="standard"/>
        <c:ser>
          <c:idx val="0"/>
          <c:order val="0"/>
          <c:spPr>
            <a:ln w="25400">
              <a:solidFill>
                <a:srgbClr val="000080"/>
              </a:solidFill>
              <a:prstDash val="solid"/>
            </a:ln>
          </c:spPr>
          <c:marker>
            <c:symbol val="none"/>
          </c:marker>
          <c:cat>
            <c:strRef>
              <c:f>'Total Operating Rev'!$AW$9:$AW$29</c:f>
              <c:strCache>
                <c:ptCount val="21"/>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strCache>
            </c:strRef>
          </c:cat>
          <c:val>
            <c:numRef>
              <c:f>'Total Operating Rev'!$O$9:$O$29</c:f>
              <c:numCache>
                <c:formatCode>"$"#,##0</c:formatCode>
                <c:ptCount val="21"/>
                <c:pt idx="0">
                  <c:v>3339.6184836377347</c:v>
                </c:pt>
                <c:pt idx="1">
                  <c:v>3179.5988791863847</c:v>
                </c:pt>
                <c:pt idx="2">
                  <c:v>2630.261896915119</c:v>
                </c:pt>
                <c:pt idx="3">
                  <c:v>2703.9202976837892</c:v>
                </c:pt>
                <c:pt idx="4">
                  <c:v>2415.0361285121812</c:v>
                </c:pt>
                <c:pt idx="5">
                  <c:v>1917.0680873148658</c:v>
                </c:pt>
                <c:pt idx="6">
                  <c:v>2040.1603729855228</c:v>
                </c:pt>
                <c:pt idx="7">
                  <c:v>1885.823501905671</c:v>
                </c:pt>
                <c:pt idx="8">
                  <c:v>1954.0746656155857</c:v>
                </c:pt>
                <c:pt idx="9">
                  <c:v>2040.0841314967997</c:v>
                </c:pt>
                <c:pt idx="10">
                  <c:v>2157.8862890439073</c:v>
                </c:pt>
                <c:pt idx="11">
                  <c:v>2235.5910942791625</c:v>
                </c:pt>
                <c:pt idx="12">
                  <c:v>2426.374158298765</c:v>
                </c:pt>
                <c:pt idx="13">
                  <c:v>2648.5111940026845</c:v>
                </c:pt>
                <c:pt idx="14">
                  <c:v>2815.0610399944771</c:v>
                </c:pt>
                <c:pt idx="15">
                  <c:v>2958.3292090164891</c:v>
                </c:pt>
                <c:pt idx="16">
                  <c:v>2978.4099293359436</c:v>
                </c:pt>
                <c:pt idx="17">
                  <c:v>3085.9202714043849</c:v>
                </c:pt>
                <c:pt idx="18">
                  <c:v>3087.2919040392612</c:v>
                </c:pt>
                <c:pt idx="19">
                  <c:v>3211.5743520446672</c:v>
                </c:pt>
                <c:pt idx="20">
                  <c:v>3270.8403126559674</c:v>
                </c:pt>
              </c:numCache>
            </c:numRef>
          </c:val>
        </c:ser>
        <c:ser>
          <c:idx val="1"/>
          <c:order val="1"/>
          <c:spPr>
            <a:ln w="25400">
              <a:solidFill>
                <a:srgbClr val="000000"/>
              </a:solidFill>
              <a:prstDash val="lgDash"/>
            </a:ln>
          </c:spPr>
          <c:marker>
            <c:symbol val="none"/>
          </c:marker>
          <c:cat>
            <c:strRef>
              <c:f>'Total Operating Rev'!$AW$9:$AW$29</c:f>
              <c:strCache>
                <c:ptCount val="21"/>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strCache>
            </c:strRef>
          </c:cat>
          <c:val>
            <c:numRef>
              <c:f>'Total Operating Rev'!$P$9:$P$29</c:f>
              <c:numCache>
                <c:formatCode>"$"#,##0</c:formatCode>
                <c:ptCount val="21"/>
                <c:pt idx="0">
                  <c:v>1368.0882491320679</c:v>
                </c:pt>
                <c:pt idx="1">
                  <c:v>1702.6844591743898</c:v>
                </c:pt>
                <c:pt idx="2">
                  <c:v>2237.9641404010981</c:v>
                </c:pt>
                <c:pt idx="3">
                  <c:v>2245.7786707884347</c:v>
                </c:pt>
                <c:pt idx="4">
                  <c:v>2784.0833346969225</c:v>
                </c:pt>
                <c:pt idx="5">
                  <c:v>3326.6339249680755</c:v>
                </c:pt>
                <c:pt idx="6">
                  <c:v>3287.3699353497846</c:v>
                </c:pt>
                <c:pt idx="7">
                  <c:v>3866.4837229411578</c:v>
                </c:pt>
                <c:pt idx="8">
                  <c:v>3971.2188654246015</c:v>
                </c:pt>
                <c:pt idx="9">
                  <c:v>4277.9363622526917</c:v>
                </c:pt>
                <c:pt idx="10">
                  <c:v>4422.9398334898124</c:v>
                </c:pt>
                <c:pt idx="11">
                  <c:v>4558.0389154332188</c:v>
                </c:pt>
                <c:pt idx="12">
                  <c:v>3979.1885595309018</c:v>
                </c:pt>
                <c:pt idx="13">
                  <c:v>4507.7396288448099</c:v>
                </c:pt>
                <c:pt idx="14">
                  <c:v>4126.5581404221457</c:v>
                </c:pt>
                <c:pt idx="15">
                  <c:v>4580.8423038003812</c:v>
                </c:pt>
                <c:pt idx="16">
                  <c:v>4855.7729765894155</c:v>
                </c:pt>
                <c:pt idx="17">
                  <c:v>5331.7029115968244</c:v>
                </c:pt>
                <c:pt idx="18">
                  <c:v>5167.0716063957334</c:v>
                </c:pt>
                <c:pt idx="19">
                  <c:v>4840.4784455579729</c:v>
                </c:pt>
                <c:pt idx="20">
                  <c:v>4206.50855039411</c:v>
                </c:pt>
              </c:numCache>
            </c:numRef>
          </c:val>
        </c:ser>
        <c:ser>
          <c:idx val="2"/>
          <c:order val="2"/>
          <c:spPr>
            <a:ln w="25400">
              <a:solidFill>
                <a:srgbClr val="000000"/>
              </a:solidFill>
              <a:prstDash val="sysDash"/>
            </a:ln>
          </c:spPr>
          <c:marker>
            <c:symbol val="none"/>
          </c:marker>
          <c:cat>
            <c:strRef>
              <c:f>'Total Operating Rev'!$AW$9:$AW$29</c:f>
              <c:strCache>
                <c:ptCount val="21"/>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strCache>
            </c:strRef>
          </c:cat>
          <c:val>
            <c:numRef>
              <c:f>'Total Operating Rev'!$Q$9:$Q$29</c:f>
              <c:numCache>
                <c:formatCode>"$"#,##0</c:formatCode>
                <c:ptCount val="21"/>
                <c:pt idx="0">
                  <c:v>311.61375313845434</c:v>
                </c:pt>
                <c:pt idx="1">
                  <c:v>332.34993802016788</c:v>
                </c:pt>
                <c:pt idx="2">
                  <c:v>350.73186044582064</c:v>
                </c:pt>
                <c:pt idx="3">
                  <c:v>367.284326834137</c:v>
                </c:pt>
                <c:pt idx="4">
                  <c:v>380.04959710483479</c:v>
                </c:pt>
                <c:pt idx="5">
                  <c:v>391.82699239761359</c:v>
                </c:pt>
                <c:pt idx="6">
                  <c:v>391.98884139356932</c:v>
                </c:pt>
                <c:pt idx="7">
                  <c:v>405.13393688835765</c:v>
                </c:pt>
                <c:pt idx="8">
                  <c:v>442.78083479522394</c:v>
                </c:pt>
                <c:pt idx="9">
                  <c:v>455.72785848172424</c:v>
                </c:pt>
                <c:pt idx="10">
                  <c:v>527.31780275624624</c:v>
                </c:pt>
                <c:pt idx="11">
                  <c:v>616.2032990065735</c:v>
                </c:pt>
                <c:pt idx="12">
                  <c:v>666.64587596363128</c:v>
                </c:pt>
                <c:pt idx="13">
                  <c:v>753.00209534836301</c:v>
                </c:pt>
                <c:pt idx="14">
                  <c:v>822.74392198042949</c:v>
                </c:pt>
                <c:pt idx="15">
                  <c:v>864.11083266059268</c:v>
                </c:pt>
                <c:pt idx="16">
                  <c:v>869.13100174695273</c:v>
                </c:pt>
                <c:pt idx="17">
                  <c:v>852.47367715012228</c:v>
                </c:pt>
                <c:pt idx="18">
                  <c:v>1073.8688762268098</c:v>
                </c:pt>
                <c:pt idx="19">
                  <c:v>1318.9116882016331</c:v>
                </c:pt>
                <c:pt idx="20">
                  <c:v>1379.5086540057998</c:v>
                </c:pt>
              </c:numCache>
            </c:numRef>
          </c:val>
        </c:ser>
        <c:ser>
          <c:idx val="3"/>
          <c:order val="3"/>
          <c:spPr>
            <a:ln w="38100">
              <a:solidFill>
                <a:srgbClr val="000000"/>
              </a:solidFill>
              <a:prstDash val="solid"/>
            </a:ln>
          </c:spPr>
          <c:marker>
            <c:symbol val="none"/>
          </c:marker>
          <c:cat>
            <c:strRef>
              <c:f>'Total Operating Rev'!$AW$9:$AW$29</c:f>
              <c:strCache>
                <c:ptCount val="21"/>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strCache>
            </c:strRef>
          </c:cat>
          <c:val>
            <c:numRef>
              <c:f>'Total Operating Rev'!$R$9:$R$29</c:f>
              <c:numCache>
                <c:formatCode>"$"#,##0</c:formatCode>
                <c:ptCount val="21"/>
                <c:pt idx="0">
                  <c:v>5019.320485908258</c:v>
                </c:pt>
                <c:pt idx="1">
                  <c:v>5214.6332763809442</c:v>
                </c:pt>
                <c:pt idx="2">
                  <c:v>5218.9578977620376</c:v>
                </c:pt>
                <c:pt idx="3">
                  <c:v>5316.9832953063606</c:v>
                </c:pt>
                <c:pt idx="4">
                  <c:v>5579.1690603139486</c:v>
                </c:pt>
                <c:pt idx="5">
                  <c:v>5635.5290046805667</c:v>
                </c:pt>
                <c:pt idx="6">
                  <c:v>5719.5191497288824</c:v>
                </c:pt>
                <c:pt idx="7">
                  <c:v>6157.4411617351834</c:v>
                </c:pt>
                <c:pt idx="8">
                  <c:v>6368.0743658354195</c:v>
                </c:pt>
                <c:pt idx="9">
                  <c:v>6773.7483522312023</c:v>
                </c:pt>
                <c:pt idx="10">
                  <c:v>7108.1439252899654</c:v>
                </c:pt>
                <c:pt idx="11">
                  <c:v>7409.8333087189485</c:v>
                </c:pt>
                <c:pt idx="12">
                  <c:v>7072.2085937932934</c:v>
                </c:pt>
                <c:pt idx="13">
                  <c:v>7909.2529181958544</c:v>
                </c:pt>
                <c:pt idx="14">
                  <c:v>7764.3631023970529</c:v>
                </c:pt>
                <c:pt idx="15">
                  <c:v>8403.2823454774625</c:v>
                </c:pt>
                <c:pt idx="16">
                  <c:v>8703.3139076723019</c:v>
                </c:pt>
                <c:pt idx="17">
                  <c:v>9270.0968601513287</c:v>
                </c:pt>
                <c:pt idx="18">
                  <c:v>9328.2323866617971</c:v>
                </c:pt>
                <c:pt idx="19">
                  <c:v>9370.9644858042684</c:v>
                </c:pt>
                <c:pt idx="20">
                  <c:v>8856.857517055867</c:v>
                </c:pt>
              </c:numCache>
            </c:numRef>
          </c:val>
        </c:ser>
        <c:marker val="1"/>
        <c:axId val="69161728"/>
        <c:axId val="69163264"/>
      </c:lineChart>
      <c:catAx>
        <c:axId val="69161728"/>
        <c:scaling>
          <c:orientation val="minMax"/>
        </c:scaling>
        <c:axPos val="b"/>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69163264"/>
        <c:crosses val="autoZero"/>
        <c:auto val="1"/>
        <c:lblAlgn val="ctr"/>
        <c:lblOffset val="100"/>
        <c:tickLblSkip val="2"/>
        <c:tickMarkSkip val="1"/>
      </c:catAx>
      <c:valAx>
        <c:axId val="69163264"/>
        <c:scaling>
          <c:orientation val="minMax"/>
          <c:max val="10000"/>
          <c:min val="0"/>
        </c:scaling>
        <c:axPos val="l"/>
        <c:majorGridlines>
          <c:spPr>
            <a:ln w="3175">
              <a:solidFill>
                <a:srgbClr val="000000"/>
              </a:solidFill>
              <a:prstDash val="solid"/>
            </a:ln>
          </c:spPr>
        </c:majorGridlines>
        <c:numFmt formatCode="\$#,##0" sourceLinked="0"/>
        <c:tickLblPos val="nextTo"/>
        <c:spPr>
          <a:ln w="3175">
            <a:solidFill>
              <a:srgbClr val="000000"/>
            </a:solidFill>
            <a:prstDash val="solid"/>
          </a:ln>
        </c:spPr>
        <c:txPr>
          <a:bodyPr rot="0" vert="horz"/>
          <a:lstStyle/>
          <a:p>
            <a:pPr>
              <a:defRPr sz="850" b="0" i="0" u="none" strike="noStrike" baseline="0">
                <a:solidFill>
                  <a:srgbClr val="000000"/>
                </a:solidFill>
                <a:latin typeface="Arial"/>
                <a:ea typeface="Arial"/>
                <a:cs typeface="Arial"/>
              </a:defRPr>
            </a:pPr>
            <a:endParaRPr lang="en-US"/>
          </a:p>
        </c:txPr>
        <c:crossAx val="69161728"/>
        <c:crosses val="autoZero"/>
        <c:crossBetween val="between"/>
        <c:majorUnit val="1000"/>
        <c:minorUnit val="500"/>
      </c:valAx>
      <c:spPr>
        <a:solidFill>
          <a:srgbClr val="FFFFFF"/>
        </a:solid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1625" b="0" i="0" u="none" strike="noStrike" baseline="0">
          <a:solidFill>
            <a:srgbClr val="000000"/>
          </a:solidFill>
          <a:latin typeface="Arial"/>
          <a:ea typeface="Arial"/>
          <a:cs typeface="Arial"/>
        </a:defRPr>
      </a:pPr>
      <a:endParaRPr lang="en-US"/>
    </a:p>
  </c:txPr>
  <c:externalData r:id="rId2"/>
  <c:userShapes r:id="rId3"/>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625" b="0" i="0" u="none" strike="noStrike" baseline="0">
                <a:solidFill>
                  <a:srgbClr val="000000"/>
                </a:solidFill>
                <a:latin typeface="Arial"/>
                <a:ea typeface="Arial"/>
                <a:cs typeface="Arial"/>
              </a:defRPr>
            </a:pPr>
            <a:r>
              <a:rPr lang="en-US" sz="1900" b="1" i="0" u="none" strike="noStrike" baseline="0">
                <a:solidFill>
                  <a:srgbClr val="000000"/>
                </a:solidFill>
                <a:latin typeface="Arial"/>
                <a:cs typeface="Arial"/>
              </a:rPr>
              <a:t>Inflation-Adjusted Operating Revenue Per Student</a:t>
            </a:r>
            <a:endParaRPr lang="en-US" sz="1725" b="1" i="0" u="none" strike="noStrike" baseline="0">
              <a:solidFill>
                <a:srgbClr val="000000"/>
              </a:solidFill>
              <a:latin typeface="Arial"/>
              <a:cs typeface="Arial"/>
            </a:endParaRPr>
          </a:p>
          <a:p>
            <a:pPr>
              <a:defRPr sz="1625" b="0" i="0" u="none" strike="noStrike" baseline="0">
                <a:solidFill>
                  <a:srgbClr val="000000"/>
                </a:solidFill>
                <a:latin typeface="Arial"/>
                <a:ea typeface="Arial"/>
                <a:cs typeface="Arial"/>
              </a:defRPr>
            </a:pPr>
            <a:r>
              <a:rPr lang="en-US" sz="1400" b="1" i="0" u="none" strike="noStrike" baseline="0">
                <a:solidFill>
                  <a:srgbClr val="000000"/>
                </a:solidFill>
                <a:latin typeface="Arial"/>
                <a:cs typeface="Arial"/>
              </a:rPr>
              <a:t>Using Education Sector Price Index</a:t>
            </a:r>
          </a:p>
        </c:rich>
      </c:tx>
      <c:layout>
        <c:manualLayout>
          <c:xMode val="edge"/>
          <c:yMode val="edge"/>
          <c:x val="0.16678212514599741"/>
          <c:y val="2.3194913135857993E-2"/>
        </c:manualLayout>
      </c:layout>
      <c:spPr>
        <a:noFill/>
        <a:ln w="25400">
          <a:noFill/>
        </a:ln>
      </c:spPr>
    </c:title>
    <c:plotArea>
      <c:layout>
        <c:manualLayout>
          <c:layoutTarget val="inner"/>
          <c:xMode val="edge"/>
          <c:yMode val="edge"/>
          <c:x val="0.10340485559981355"/>
          <c:y val="0.13174259467566554"/>
          <c:w val="0.8764192029496396"/>
          <c:h val="0.78418666416697858"/>
        </c:manualLayout>
      </c:layout>
      <c:lineChart>
        <c:grouping val="standard"/>
        <c:ser>
          <c:idx val="0"/>
          <c:order val="0"/>
          <c:spPr>
            <a:ln w="25400">
              <a:solidFill>
                <a:srgbClr val="000080"/>
              </a:solidFill>
              <a:prstDash val="solid"/>
            </a:ln>
          </c:spPr>
          <c:marker>
            <c:symbol val="none"/>
          </c:marker>
          <c:cat>
            <c:strRef>
              <c:f>'Total Operating Rev'!$AW$9:$AW$29</c:f>
              <c:strCache>
                <c:ptCount val="21"/>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strCache>
            </c:strRef>
          </c:cat>
          <c:val>
            <c:numRef>
              <c:f>'Total Operating Rev'!$AL$9:$AL$29</c:f>
              <c:numCache>
                <c:formatCode>"$"#,##0</c:formatCode>
                <c:ptCount val="21"/>
                <c:pt idx="0">
                  <c:v>3339.6184836377347</c:v>
                </c:pt>
                <c:pt idx="1">
                  <c:v>3035.1094646699275</c:v>
                </c:pt>
                <c:pt idx="2">
                  <c:v>2405.9342478329322</c:v>
                </c:pt>
                <c:pt idx="3">
                  <c:v>2357.6865929147157</c:v>
                </c:pt>
                <c:pt idx="4">
                  <c:v>2040.9850015844033</c:v>
                </c:pt>
                <c:pt idx="5">
                  <c:v>1562.5645289772986</c:v>
                </c:pt>
                <c:pt idx="6">
                  <c:v>1599.3228958090579</c:v>
                </c:pt>
                <c:pt idx="7">
                  <c:v>1427.9260270177983</c:v>
                </c:pt>
                <c:pt idx="8">
                  <c:v>1443.8520869301599</c:v>
                </c:pt>
                <c:pt idx="9">
                  <c:v>1460.2123438047529</c:v>
                </c:pt>
                <c:pt idx="10">
                  <c:v>1490.9929410431939</c:v>
                </c:pt>
                <c:pt idx="11">
                  <c:v>1490.4402066418506</c:v>
                </c:pt>
                <c:pt idx="12">
                  <c:v>1543.597938899946</c:v>
                </c:pt>
                <c:pt idx="13">
                  <c:v>1628.0178347287631</c:v>
                </c:pt>
                <c:pt idx="14">
                  <c:v>1692.3659898658859</c:v>
                </c:pt>
                <c:pt idx="15">
                  <c:v>1710.5011930925386</c:v>
                </c:pt>
                <c:pt idx="16">
                  <c:v>1665.0342322434478</c:v>
                </c:pt>
                <c:pt idx="17">
                  <c:v>1668.2402054681011</c:v>
                </c:pt>
                <c:pt idx="18">
                  <c:v>1611.5592689810703</c:v>
                </c:pt>
                <c:pt idx="19">
                  <c:v>1619.2222553659783</c:v>
                </c:pt>
                <c:pt idx="20">
                  <c:v>1592.4982830784422</c:v>
                </c:pt>
              </c:numCache>
            </c:numRef>
          </c:val>
        </c:ser>
        <c:ser>
          <c:idx val="1"/>
          <c:order val="1"/>
          <c:spPr>
            <a:ln w="25400">
              <a:solidFill>
                <a:srgbClr val="000000"/>
              </a:solidFill>
              <a:prstDash val="lgDash"/>
            </a:ln>
          </c:spPr>
          <c:marker>
            <c:symbol val="none"/>
          </c:marker>
          <c:cat>
            <c:strRef>
              <c:f>'Total Operating Rev'!$AW$9:$AW$29</c:f>
              <c:strCache>
                <c:ptCount val="21"/>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strCache>
            </c:strRef>
          </c:cat>
          <c:val>
            <c:numRef>
              <c:f>'Total Operating Rev'!$AM$9:$AM$29</c:f>
              <c:numCache>
                <c:formatCode>"$"#,##0</c:formatCode>
                <c:ptCount val="21"/>
                <c:pt idx="0">
                  <c:v>1368.0882491320679</c:v>
                </c:pt>
                <c:pt idx="1">
                  <c:v>1625.3099569304734</c:v>
                </c:pt>
                <c:pt idx="2">
                  <c:v>2047.0944650523281</c:v>
                </c:pt>
                <c:pt idx="3">
                  <c:v>1958.2094440088886</c:v>
                </c:pt>
                <c:pt idx="4">
                  <c:v>2352.872597718927</c:v>
                </c:pt>
                <c:pt idx="5">
                  <c:v>2711.4739463053315</c:v>
                </c:pt>
                <c:pt idx="6">
                  <c:v>2577.0356459308418</c:v>
                </c:pt>
                <c:pt idx="7">
                  <c:v>2927.6614356800555</c:v>
                </c:pt>
                <c:pt idx="8">
                  <c:v>2934.3058110286847</c:v>
                </c:pt>
                <c:pt idx="9">
                  <c:v>3061.9793496405564</c:v>
                </c:pt>
                <c:pt idx="10">
                  <c:v>3056.0331672128596</c:v>
                </c:pt>
                <c:pt idx="11">
                  <c:v>3038.7866906360005</c:v>
                </c:pt>
                <c:pt idx="12">
                  <c:v>2531.4592302173182</c:v>
                </c:pt>
                <c:pt idx="13">
                  <c:v>2770.870112495948</c:v>
                </c:pt>
                <c:pt idx="14">
                  <c:v>2480.8153545645268</c:v>
                </c:pt>
                <c:pt idx="15">
                  <c:v>2648.635656281238</c:v>
                </c:pt>
                <c:pt idx="16">
                  <c:v>2714.5451505483916</c:v>
                </c:pt>
                <c:pt idx="17">
                  <c:v>2882.3042653299849</c:v>
                </c:pt>
                <c:pt idx="18">
                  <c:v>2697.1994873180797</c:v>
                </c:pt>
                <c:pt idx="19">
                  <c:v>2440.4885475177643</c:v>
                </c:pt>
                <c:pt idx="20">
                  <c:v>2048.0540179040022</c:v>
                </c:pt>
              </c:numCache>
            </c:numRef>
          </c:val>
        </c:ser>
        <c:ser>
          <c:idx val="2"/>
          <c:order val="2"/>
          <c:spPr>
            <a:ln w="25400">
              <a:solidFill>
                <a:srgbClr val="000000"/>
              </a:solidFill>
              <a:prstDash val="sysDash"/>
            </a:ln>
          </c:spPr>
          <c:marker>
            <c:symbol val="none"/>
          </c:marker>
          <c:cat>
            <c:strRef>
              <c:f>'Total Operating Rev'!$AW$9:$AW$29</c:f>
              <c:strCache>
                <c:ptCount val="21"/>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strCache>
            </c:strRef>
          </c:cat>
          <c:val>
            <c:numRef>
              <c:f>'Total Operating Rev'!$AN$9:$AN$29</c:f>
              <c:numCache>
                <c:formatCode>"$"#,##0</c:formatCode>
                <c:ptCount val="21"/>
                <c:pt idx="0">
                  <c:v>311.61375313845434</c:v>
                </c:pt>
                <c:pt idx="1">
                  <c:v>317.24707448808516</c:v>
                </c:pt>
                <c:pt idx="2">
                  <c:v>320.81892523419361</c:v>
                </c:pt>
                <c:pt idx="3">
                  <c:v>320.25401558852423</c:v>
                </c:pt>
                <c:pt idx="4">
                  <c:v>321.18588968150578</c:v>
                </c:pt>
                <c:pt idx="5">
                  <c:v>319.37048238798928</c:v>
                </c:pt>
                <c:pt idx="6">
                  <c:v>307.2879648304243</c:v>
                </c:pt>
                <c:pt idx="7">
                  <c:v>306.76322165169864</c:v>
                </c:pt>
                <c:pt idx="8">
                  <c:v>327.16765823805576</c:v>
                </c:pt>
                <c:pt idx="9">
                  <c:v>326.19215751777563</c:v>
                </c:pt>
                <c:pt idx="10">
                  <c:v>364.35058028211557</c:v>
                </c:pt>
                <c:pt idx="11">
                  <c:v>410.81491810150561</c:v>
                </c:pt>
                <c:pt idx="12">
                  <c:v>424.10326395625299</c:v>
                </c:pt>
                <c:pt idx="13">
                  <c:v>462.86413423179334</c:v>
                </c:pt>
                <c:pt idx="14">
                  <c:v>494.61941043071772</c:v>
                </c:pt>
                <c:pt idx="15">
                  <c:v>499.62749437258066</c:v>
                </c:pt>
                <c:pt idx="16">
                  <c:v>485.87431030199639</c:v>
                </c:pt>
                <c:pt idx="17">
                  <c:v>460.84497888788906</c:v>
                </c:pt>
                <c:pt idx="18">
                  <c:v>560.55708204636255</c:v>
                </c:pt>
                <c:pt idx="19">
                  <c:v>664.97328858002334</c:v>
                </c:pt>
                <c:pt idx="20">
                  <c:v>671.65161028977298</c:v>
                </c:pt>
              </c:numCache>
            </c:numRef>
          </c:val>
        </c:ser>
        <c:ser>
          <c:idx val="3"/>
          <c:order val="3"/>
          <c:spPr>
            <a:ln w="38100">
              <a:solidFill>
                <a:srgbClr val="000000"/>
              </a:solidFill>
              <a:prstDash val="solid"/>
            </a:ln>
          </c:spPr>
          <c:marker>
            <c:symbol val="none"/>
          </c:marker>
          <c:cat>
            <c:strRef>
              <c:f>'Total Operating Rev'!$AW$9:$AW$29</c:f>
              <c:strCache>
                <c:ptCount val="21"/>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strCache>
            </c:strRef>
          </c:cat>
          <c:val>
            <c:numRef>
              <c:f>'Total Operating Rev'!$AO$9:$AO$29</c:f>
              <c:numCache>
                <c:formatCode>"$"#,##0</c:formatCode>
                <c:ptCount val="21"/>
                <c:pt idx="0">
                  <c:v>5019.3204859082589</c:v>
                </c:pt>
                <c:pt idx="1">
                  <c:v>4977.6664960885128</c:v>
                </c:pt>
                <c:pt idx="2">
                  <c:v>4773.8476381194532</c:v>
                </c:pt>
                <c:pt idx="3">
                  <c:v>4636.1500525121337</c:v>
                </c:pt>
                <c:pt idx="4">
                  <c:v>4715.0434889848275</c:v>
                </c:pt>
                <c:pt idx="5">
                  <c:v>4593.4089576706065</c:v>
                </c:pt>
                <c:pt idx="6">
                  <c:v>4483.6465065703378</c:v>
                </c:pt>
                <c:pt idx="7">
                  <c:v>4662.3506843495534</c:v>
                </c:pt>
                <c:pt idx="8">
                  <c:v>4705.3255561969054</c:v>
                </c:pt>
                <c:pt idx="9">
                  <c:v>4848.3838509630796</c:v>
                </c:pt>
                <c:pt idx="10">
                  <c:v>4911.3766885381638</c:v>
                </c:pt>
                <c:pt idx="11">
                  <c:v>4940.0418153793626</c:v>
                </c:pt>
                <c:pt idx="12">
                  <c:v>4499.1604330735336</c:v>
                </c:pt>
                <c:pt idx="13">
                  <c:v>4861.7520814565123</c:v>
                </c:pt>
                <c:pt idx="14">
                  <c:v>4667.8007548611204</c:v>
                </c:pt>
                <c:pt idx="15">
                  <c:v>4858.7643437463485</c:v>
                </c:pt>
                <c:pt idx="16">
                  <c:v>4865.453693093843</c:v>
                </c:pt>
                <c:pt idx="17">
                  <c:v>5011.3894496859893</c:v>
                </c:pt>
                <c:pt idx="18">
                  <c:v>4869.315838345512</c:v>
                </c:pt>
                <c:pt idx="19">
                  <c:v>4724.6840914637914</c:v>
                </c:pt>
                <c:pt idx="20">
                  <c:v>4312.2039112722177</c:v>
                </c:pt>
              </c:numCache>
            </c:numRef>
          </c:val>
        </c:ser>
        <c:marker val="1"/>
        <c:axId val="69484928"/>
        <c:axId val="69486464"/>
      </c:lineChart>
      <c:catAx>
        <c:axId val="69484928"/>
        <c:scaling>
          <c:orientation val="minMax"/>
        </c:scaling>
        <c:axPos val="b"/>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69486464"/>
        <c:crosses val="autoZero"/>
        <c:auto val="1"/>
        <c:lblAlgn val="ctr"/>
        <c:lblOffset val="100"/>
        <c:tickLblSkip val="2"/>
        <c:tickMarkSkip val="1"/>
      </c:catAx>
      <c:valAx>
        <c:axId val="69486464"/>
        <c:scaling>
          <c:orientation val="minMax"/>
          <c:max val="6000"/>
          <c:min val="0"/>
        </c:scaling>
        <c:axPos val="l"/>
        <c:majorGridlines>
          <c:spPr>
            <a:ln w="3175">
              <a:solidFill>
                <a:srgbClr val="000000"/>
              </a:solidFill>
              <a:prstDash val="solid"/>
            </a:ln>
          </c:spPr>
        </c:majorGridlines>
        <c:numFmt formatCode="\$#,##0" sourceLinked="0"/>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69484928"/>
        <c:crosses val="autoZero"/>
        <c:crossBetween val="between"/>
        <c:majorUnit val="1000"/>
        <c:minorUnit val="500"/>
      </c:valAx>
      <c:spPr>
        <a:solidFill>
          <a:srgbClr val="FFFFFF"/>
        </a:solid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1625" b="0" i="0" u="none" strike="noStrike" baseline="0">
          <a:solidFill>
            <a:srgbClr val="000000"/>
          </a:solidFill>
          <a:latin typeface="Arial"/>
          <a:ea typeface="Arial"/>
          <a:cs typeface="Arial"/>
        </a:defRPr>
      </a:pPr>
      <a:endParaRPr lang="en-US"/>
    </a:p>
  </c:txPr>
  <c:externalData r:id="rId2"/>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625" b="0" i="0" u="none" strike="noStrike" baseline="0">
                <a:solidFill>
                  <a:srgbClr val="000000"/>
                </a:solidFill>
                <a:latin typeface="Arial"/>
                <a:ea typeface="Arial"/>
                <a:cs typeface="Arial"/>
              </a:defRPr>
            </a:pPr>
            <a:r>
              <a:rPr lang="en-US" sz="1800" b="1" i="0" u="none" strike="noStrike" baseline="0" dirty="0">
                <a:solidFill>
                  <a:srgbClr val="000000"/>
                </a:solidFill>
                <a:latin typeface="Arial"/>
                <a:cs typeface="Arial"/>
              </a:rPr>
              <a:t>Inflation-Adjusted Operating Revenue per </a:t>
            </a:r>
            <a:r>
              <a:rPr lang="en-US" sz="1800" b="1" i="0" u="sng" strike="noStrike" baseline="0" dirty="0">
                <a:solidFill>
                  <a:srgbClr val="000000"/>
                </a:solidFill>
                <a:latin typeface="Arial"/>
                <a:cs typeface="Arial"/>
              </a:rPr>
              <a:t>Weighted</a:t>
            </a:r>
            <a:r>
              <a:rPr lang="en-US" sz="1800" b="1" i="0" u="none" strike="noStrike" baseline="0" dirty="0">
                <a:solidFill>
                  <a:srgbClr val="000000"/>
                </a:solidFill>
                <a:latin typeface="Arial"/>
                <a:cs typeface="Arial"/>
              </a:rPr>
              <a:t> Student</a:t>
            </a:r>
          </a:p>
          <a:p>
            <a:pPr>
              <a:defRPr sz="1625" b="0" i="0" u="none" strike="noStrike" baseline="0">
                <a:solidFill>
                  <a:srgbClr val="000000"/>
                </a:solidFill>
                <a:latin typeface="Arial"/>
                <a:ea typeface="Arial"/>
                <a:cs typeface="Arial"/>
              </a:defRPr>
            </a:pPr>
            <a:r>
              <a:rPr lang="en-US" sz="1400" b="1" i="0" u="none" strike="noStrike" baseline="0" dirty="0">
                <a:solidFill>
                  <a:srgbClr val="000000"/>
                </a:solidFill>
                <a:latin typeface="Arial"/>
                <a:cs typeface="Arial"/>
              </a:rPr>
              <a:t>Using Education Sector Price Index</a:t>
            </a:r>
          </a:p>
        </c:rich>
      </c:tx>
      <c:layout>
        <c:manualLayout>
          <c:xMode val="edge"/>
          <c:yMode val="edge"/>
          <c:x val="0.14191026902887141"/>
          <c:y val="1.3303766246086745E-2"/>
        </c:manualLayout>
      </c:layout>
      <c:spPr>
        <a:noFill/>
        <a:ln w="25400">
          <a:noFill/>
        </a:ln>
      </c:spPr>
    </c:title>
    <c:plotArea>
      <c:layout>
        <c:manualLayout>
          <c:layoutTarget val="inner"/>
          <c:xMode val="edge"/>
          <c:yMode val="edge"/>
          <c:x val="0.10651164698162763"/>
          <c:y val="0.10672801441988426"/>
          <c:w val="0.87626370672509613"/>
          <c:h val="0.81102399700037564"/>
        </c:manualLayout>
      </c:layout>
      <c:lineChart>
        <c:grouping val="standard"/>
        <c:ser>
          <c:idx val="0"/>
          <c:order val="0"/>
          <c:spPr>
            <a:ln w="25400">
              <a:solidFill>
                <a:srgbClr val="000080"/>
              </a:solidFill>
              <a:prstDash val="solid"/>
            </a:ln>
          </c:spPr>
          <c:marker>
            <c:symbol val="none"/>
          </c:marker>
          <c:cat>
            <c:strRef>
              <c:f>'Total Operating Rev'!$AW$9:$AW$29</c:f>
              <c:strCache>
                <c:ptCount val="21"/>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strCache>
            </c:strRef>
          </c:cat>
          <c:val>
            <c:numRef>
              <c:f>'Total Operating Rev'!$AQ$9:$AQ$29</c:f>
              <c:numCache>
                <c:formatCode>"$"#,##0</c:formatCode>
                <c:ptCount val="21"/>
                <c:pt idx="0">
                  <c:v>3026.9087528971122</c:v>
                </c:pt>
                <c:pt idx="1">
                  <c:v>2750.9128511599297</c:v>
                </c:pt>
                <c:pt idx="2">
                  <c:v>2161.3341467851305</c:v>
                </c:pt>
                <c:pt idx="3">
                  <c:v>2098.7712239521352</c:v>
                </c:pt>
                <c:pt idx="4">
                  <c:v>1809.7806643538145</c:v>
                </c:pt>
                <c:pt idx="5">
                  <c:v>1382.0647454773698</c:v>
                </c:pt>
                <c:pt idx="6">
                  <c:v>1415.9772731997541</c:v>
                </c:pt>
                <c:pt idx="7">
                  <c:v>1249.1742167707644</c:v>
                </c:pt>
                <c:pt idx="8">
                  <c:v>1252.0710952706422</c:v>
                </c:pt>
                <c:pt idx="9">
                  <c:v>1250.5828897155977</c:v>
                </c:pt>
                <c:pt idx="10">
                  <c:v>1271.9829702077582</c:v>
                </c:pt>
                <c:pt idx="11">
                  <c:v>1264.6863332009909</c:v>
                </c:pt>
                <c:pt idx="12">
                  <c:v>1301.6309913264199</c:v>
                </c:pt>
                <c:pt idx="13">
                  <c:v>1360.9437275806581</c:v>
                </c:pt>
                <c:pt idx="14">
                  <c:v>1416.0746744366547</c:v>
                </c:pt>
                <c:pt idx="15">
                  <c:v>1443.9308260865755</c:v>
                </c:pt>
                <c:pt idx="16">
                  <c:v>1406.5019016702215</c:v>
                </c:pt>
                <c:pt idx="17">
                  <c:v>1420.8083734702195</c:v>
                </c:pt>
                <c:pt idx="18">
                  <c:v>1374.0921544082616</c:v>
                </c:pt>
                <c:pt idx="19">
                  <c:v>1381.4549082818492</c:v>
                </c:pt>
                <c:pt idx="20">
                  <c:v>1366.5545593812435</c:v>
                </c:pt>
              </c:numCache>
            </c:numRef>
          </c:val>
        </c:ser>
        <c:ser>
          <c:idx val="1"/>
          <c:order val="1"/>
          <c:spPr>
            <a:ln w="25400">
              <a:solidFill>
                <a:srgbClr val="000000"/>
              </a:solidFill>
              <a:prstDash val="lgDash"/>
            </a:ln>
          </c:spPr>
          <c:marker>
            <c:symbol val="none"/>
          </c:marker>
          <c:cat>
            <c:strRef>
              <c:f>'Total Operating Rev'!$AW$9:$AW$29</c:f>
              <c:strCache>
                <c:ptCount val="21"/>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strCache>
            </c:strRef>
          </c:cat>
          <c:val>
            <c:numRef>
              <c:f>'Total Operating Rev'!$AR$9:$AR$29</c:f>
              <c:numCache>
                <c:formatCode>"$"#,##0</c:formatCode>
                <c:ptCount val="21"/>
                <c:pt idx="0">
                  <c:v>1239.9854403497018</c:v>
                </c:pt>
                <c:pt idx="1">
                  <c:v>1473.1218427815288</c:v>
                </c:pt>
                <c:pt idx="2">
                  <c:v>1838.9759292040601</c:v>
                </c:pt>
                <c:pt idx="3">
                  <c:v>1743.1636774404101</c:v>
                </c:pt>
                <c:pt idx="4">
                  <c:v>2086.3373957839212</c:v>
                </c:pt>
                <c:pt idx="5">
                  <c:v>2398.2577871018834</c:v>
                </c:pt>
                <c:pt idx="6">
                  <c:v>2281.6054946914041</c:v>
                </c:pt>
                <c:pt idx="7">
                  <c:v>2561.1685141166013</c:v>
                </c:pt>
                <c:pt idx="8">
                  <c:v>2544.5539220607229</c:v>
                </c:pt>
                <c:pt idx="9">
                  <c:v>2622.3987213704772</c:v>
                </c:pt>
                <c:pt idx="10">
                  <c:v>2607.1365182755949</c:v>
                </c:pt>
                <c:pt idx="11">
                  <c:v>2578.5080005453196</c:v>
                </c:pt>
                <c:pt idx="12">
                  <c:v>2134.6399242268935</c:v>
                </c:pt>
                <c:pt idx="13">
                  <c:v>2316.3126466426802</c:v>
                </c:pt>
                <c:pt idx="14">
                  <c:v>2075.8038252888759</c:v>
                </c:pt>
                <c:pt idx="15">
                  <c:v>2235.8631999911272</c:v>
                </c:pt>
                <c:pt idx="16">
                  <c:v>2293.0537057316992</c:v>
                </c:pt>
                <c:pt idx="17">
                  <c:v>2454.8035838284372</c:v>
                </c:pt>
                <c:pt idx="18">
                  <c:v>2299.7606887527231</c:v>
                </c:pt>
                <c:pt idx="19">
                  <c:v>2082.1260771345092</c:v>
                </c:pt>
                <c:pt idx="20">
                  <c:v>1757.476027299379</c:v>
                </c:pt>
              </c:numCache>
            </c:numRef>
          </c:val>
        </c:ser>
        <c:ser>
          <c:idx val="2"/>
          <c:order val="2"/>
          <c:spPr>
            <a:ln w="25400">
              <a:solidFill>
                <a:srgbClr val="000000"/>
              </a:solidFill>
              <a:prstDash val="sysDash"/>
            </a:ln>
          </c:spPr>
          <c:marker>
            <c:symbol val="none"/>
          </c:marker>
          <c:cat>
            <c:strRef>
              <c:f>'Total Operating Rev'!$AW$9:$AW$29</c:f>
              <c:strCache>
                <c:ptCount val="21"/>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strCache>
            </c:strRef>
          </c:cat>
          <c:val>
            <c:numRef>
              <c:f>'Total Operating Rev'!$AS$9:$AS$29</c:f>
              <c:numCache>
                <c:formatCode>"$"#,##0</c:formatCode>
                <c:ptCount val="21"/>
                <c:pt idx="0">
                  <c:v>282.43537443548877</c:v>
                </c:pt>
                <c:pt idx="1">
                  <c:v>287.54121205874685</c:v>
                </c:pt>
                <c:pt idx="2">
                  <c:v>288.20276309218423</c:v>
                </c:pt>
                <c:pt idx="3">
                  <c:v>285.08450372166425</c:v>
                </c:pt>
                <c:pt idx="4">
                  <c:v>284.80170719413672</c:v>
                </c:pt>
                <c:pt idx="5">
                  <c:v>282.47837210501154</c:v>
                </c:pt>
                <c:pt idx="6">
                  <c:v>272.06061744496725</c:v>
                </c:pt>
                <c:pt idx="7">
                  <c:v>268.36173575541949</c:v>
                </c:pt>
                <c:pt idx="8">
                  <c:v>283.71131080206493</c:v>
                </c:pt>
                <c:pt idx="9">
                  <c:v>279.36370534181066</c:v>
                </c:pt>
                <c:pt idx="10">
                  <c:v>310.83160794839614</c:v>
                </c:pt>
                <c:pt idx="11">
                  <c:v>348.58963820405484</c:v>
                </c:pt>
                <c:pt idx="12">
                  <c:v>357.62288739615235</c:v>
                </c:pt>
                <c:pt idx="13">
                  <c:v>386.93190379561162</c:v>
                </c:pt>
                <c:pt idx="14">
                  <c:v>413.86911861259625</c:v>
                </c:pt>
                <c:pt idx="15">
                  <c:v>421.76383366365587</c:v>
                </c:pt>
                <c:pt idx="16">
                  <c:v>410.43188673165065</c:v>
                </c:pt>
                <c:pt idx="17">
                  <c:v>392.49288125860323</c:v>
                </c:pt>
                <c:pt idx="18">
                  <c:v>477.95765465386853</c:v>
                </c:pt>
                <c:pt idx="19">
                  <c:v>567.32830242477496</c:v>
                </c:pt>
                <c:pt idx="20">
                  <c:v>576.35765143994718</c:v>
                </c:pt>
              </c:numCache>
            </c:numRef>
          </c:val>
        </c:ser>
        <c:ser>
          <c:idx val="3"/>
          <c:order val="3"/>
          <c:spPr>
            <a:ln w="38100">
              <a:solidFill>
                <a:srgbClr val="000000"/>
              </a:solidFill>
              <a:prstDash val="solid"/>
            </a:ln>
          </c:spPr>
          <c:marker>
            <c:symbol val="none"/>
          </c:marker>
          <c:cat>
            <c:strRef>
              <c:f>'Total Operating Rev'!$AW$9:$AW$29</c:f>
              <c:strCache>
                <c:ptCount val="21"/>
                <c:pt idx="0">
                  <c:v>1990-91</c:v>
                </c:pt>
                <c:pt idx="1">
                  <c:v>1991-92</c:v>
                </c:pt>
                <c:pt idx="2">
                  <c:v>1992-93</c:v>
                </c:pt>
                <c:pt idx="3">
                  <c:v>1993-94</c:v>
                </c:pt>
                <c:pt idx="4">
                  <c:v>1994-95</c:v>
                </c:pt>
                <c:pt idx="5">
                  <c:v>1995-96</c:v>
                </c:pt>
                <c:pt idx="6">
                  <c:v>1996-97</c:v>
                </c:pt>
                <c:pt idx="7">
                  <c:v>1997-98</c:v>
                </c:pt>
                <c:pt idx="8">
                  <c:v>1998-99</c:v>
                </c:pt>
                <c:pt idx="9">
                  <c:v>1999-00</c:v>
                </c:pt>
                <c:pt idx="10">
                  <c:v>2000-01</c:v>
                </c:pt>
                <c:pt idx="11">
                  <c:v>2001-02</c:v>
                </c:pt>
                <c:pt idx="12">
                  <c:v>2002-03</c:v>
                </c:pt>
                <c:pt idx="13">
                  <c:v>2003-04</c:v>
                </c:pt>
                <c:pt idx="14">
                  <c:v>2004-05</c:v>
                </c:pt>
                <c:pt idx="15">
                  <c:v>2005-06</c:v>
                </c:pt>
                <c:pt idx="16">
                  <c:v>2006-07</c:v>
                </c:pt>
                <c:pt idx="17">
                  <c:v>2007-08</c:v>
                </c:pt>
                <c:pt idx="18">
                  <c:v>2008-09</c:v>
                </c:pt>
                <c:pt idx="19">
                  <c:v>2009-10</c:v>
                </c:pt>
                <c:pt idx="20">
                  <c:v>2010-11**</c:v>
                </c:pt>
              </c:strCache>
            </c:strRef>
          </c:cat>
          <c:val>
            <c:numRef>
              <c:f>'Total Operating Rev'!$AT$9:$AT$29</c:f>
              <c:numCache>
                <c:formatCode>"$"#,##0</c:formatCode>
                <c:ptCount val="21"/>
                <c:pt idx="0">
                  <c:v>4549.3295676823054</c:v>
                </c:pt>
                <c:pt idx="1">
                  <c:v>4511.5759060002074</c:v>
                </c:pt>
                <c:pt idx="2">
                  <c:v>4288.5128390813852</c:v>
                </c:pt>
                <c:pt idx="3">
                  <c:v>4127.0194051142089</c:v>
                </c:pt>
                <c:pt idx="4">
                  <c:v>4180.9197673318695</c:v>
                </c:pt>
                <c:pt idx="5">
                  <c:v>4062.8009046842662</c:v>
                </c:pt>
                <c:pt idx="6">
                  <c:v>3969.6433853361227</c:v>
                </c:pt>
                <c:pt idx="7">
                  <c:v>4078.7044666427887</c:v>
                </c:pt>
                <c:pt idx="8">
                  <c:v>4080.3363281334364</c:v>
                </c:pt>
                <c:pt idx="9">
                  <c:v>4152.3453164278844</c:v>
                </c:pt>
                <c:pt idx="10">
                  <c:v>4189.951096431756</c:v>
                </c:pt>
                <c:pt idx="11">
                  <c:v>4191.7839719503681</c:v>
                </c:pt>
                <c:pt idx="12">
                  <c:v>3793.8938029494725</c:v>
                </c:pt>
                <c:pt idx="13">
                  <c:v>4064.1882780189426</c:v>
                </c:pt>
                <c:pt idx="14">
                  <c:v>3905.7476183381273</c:v>
                </c:pt>
                <c:pt idx="15">
                  <c:v>4101.5578597413505</c:v>
                </c:pt>
                <c:pt idx="16">
                  <c:v>4109.9874941335711</c:v>
                </c:pt>
                <c:pt idx="17">
                  <c:v>4268.1048385572667</c:v>
                </c:pt>
                <c:pt idx="18">
                  <c:v>4151.8104978148585</c:v>
                </c:pt>
                <c:pt idx="19">
                  <c:v>4030.9092878411329</c:v>
                </c:pt>
                <c:pt idx="20">
                  <c:v>3700.3882381205685</c:v>
                </c:pt>
              </c:numCache>
            </c:numRef>
          </c:val>
        </c:ser>
        <c:marker val="1"/>
        <c:axId val="71524352"/>
        <c:axId val="71525888"/>
      </c:lineChart>
      <c:catAx>
        <c:axId val="71524352"/>
        <c:scaling>
          <c:orientation val="minMax"/>
        </c:scaling>
        <c:axPos val="b"/>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71525888"/>
        <c:crosses val="autoZero"/>
        <c:auto val="1"/>
        <c:lblAlgn val="ctr"/>
        <c:lblOffset val="100"/>
        <c:tickLblSkip val="2"/>
        <c:tickMarkSkip val="1"/>
      </c:catAx>
      <c:valAx>
        <c:axId val="71525888"/>
        <c:scaling>
          <c:orientation val="minMax"/>
          <c:max val="6000"/>
          <c:min val="0"/>
        </c:scaling>
        <c:axPos val="l"/>
        <c:majorGridlines>
          <c:spPr>
            <a:ln w="3175">
              <a:solidFill>
                <a:srgbClr val="000000"/>
              </a:solidFill>
              <a:prstDash val="solid"/>
            </a:ln>
          </c:spPr>
        </c:majorGridlines>
        <c:numFmt formatCode="\$#,##0" sourceLinked="0"/>
        <c:tickLblPos val="nextTo"/>
        <c:spPr>
          <a:ln w="3175">
            <a:solidFill>
              <a:srgbClr val="000000"/>
            </a:solidFill>
            <a:prstDash val="solid"/>
          </a:ln>
        </c:spPr>
        <c:txPr>
          <a:bodyPr rot="0" vert="horz"/>
          <a:lstStyle/>
          <a:p>
            <a:pPr>
              <a:defRPr sz="850" b="0" i="0" u="none" strike="noStrike" baseline="0">
                <a:solidFill>
                  <a:srgbClr val="000000"/>
                </a:solidFill>
                <a:latin typeface="Arial"/>
                <a:ea typeface="Arial"/>
                <a:cs typeface="Arial"/>
              </a:defRPr>
            </a:pPr>
            <a:endParaRPr lang="en-US"/>
          </a:p>
        </c:txPr>
        <c:crossAx val="71524352"/>
        <c:crosses val="autoZero"/>
        <c:crossBetween val="between"/>
        <c:majorUnit val="1000"/>
        <c:minorUnit val="500"/>
      </c:valAx>
      <c:spPr>
        <a:solidFill>
          <a:srgbClr val="FFFFFF"/>
        </a:solid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1625" b="0" i="0" u="none" strike="noStrike" baseline="0">
          <a:solidFill>
            <a:srgbClr val="000000"/>
          </a:solidFill>
          <a:latin typeface="Arial"/>
          <a:ea typeface="Arial"/>
          <a:cs typeface="Arial"/>
        </a:defRPr>
      </a:pPr>
      <a:endParaRPr lang="en-US"/>
    </a:p>
  </c:txPr>
  <c:externalData r:id="rId2"/>
  <c:userShapes r:id="rId3"/>
</c:chartSpace>
</file>

<file path=ppt/drawings/drawing1.xml><?xml version="1.0" encoding="utf-8"?>
<c:userShapes xmlns:c="http://schemas.openxmlformats.org/drawingml/2006/chart">
  <cdr:relSizeAnchor xmlns:cdr="http://schemas.openxmlformats.org/drawingml/2006/chartDrawing">
    <cdr:from>
      <cdr:x>0</cdr:x>
      <cdr:y>0.94183</cdr:y>
    </cdr:from>
    <cdr:to>
      <cdr:x>0.44669</cdr:x>
      <cdr:y>0.99723</cdr:y>
    </cdr:to>
    <cdr:sp macro="" textlink="">
      <cdr:nvSpPr>
        <cdr:cNvPr id="2" name="TextBox 1"/>
        <cdr:cNvSpPr txBox="1"/>
      </cdr:nvSpPr>
      <cdr:spPr>
        <a:xfrm xmlns:a="http://schemas.openxmlformats.org/drawingml/2006/main">
          <a:off x="0" y="3238501"/>
          <a:ext cx="2314575" cy="1905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900"/>
            <a:t>Source: Legislatively Approved Budget</a:t>
          </a:r>
        </a:p>
      </cdr:txBody>
    </cdr:sp>
  </cdr:relSizeAnchor>
</c:userShapes>
</file>

<file path=ppt/drawings/drawing2.xml><?xml version="1.0" encoding="utf-8"?>
<c:userShapes xmlns:c="http://schemas.openxmlformats.org/drawingml/2006/chart">
  <cdr:relSizeAnchor xmlns:cdr="http://schemas.openxmlformats.org/drawingml/2006/chartDrawing">
    <cdr:from>
      <cdr:x>0.22642</cdr:x>
      <cdr:y>0.01266</cdr:y>
    </cdr:from>
    <cdr:to>
      <cdr:x>0.85849</cdr:x>
      <cdr:y>0.08937</cdr:y>
    </cdr:to>
    <cdr:sp macro="" textlink="">
      <cdr:nvSpPr>
        <cdr:cNvPr id="2" name="TextBox 1"/>
        <cdr:cNvSpPr txBox="1"/>
      </cdr:nvSpPr>
      <cdr:spPr>
        <a:xfrm xmlns:a="http://schemas.openxmlformats.org/drawingml/2006/main">
          <a:off x="1828800" y="76200"/>
          <a:ext cx="5105400" cy="4617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2800" b="1" dirty="0" smtClean="0"/>
            <a:t>Wage </a:t>
          </a:r>
          <a:r>
            <a:rPr lang="en-US" sz="2800" b="1" dirty="0"/>
            <a:t>and Compensation Growth</a:t>
          </a:r>
        </a:p>
      </cdr:txBody>
    </cdr:sp>
  </cdr:relSizeAnchor>
  <cdr:relSizeAnchor xmlns:cdr="http://schemas.openxmlformats.org/drawingml/2006/chartDrawing">
    <cdr:from>
      <cdr:x>0.01225</cdr:x>
      <cdr:y>0.35031</cdr:y>
    </cdr:from>
    <cdr:to>
      <cdr:x>0.05513</cdr:x>
      <cdr:y>0.65988</cdr:y>
    </cdr:to>
    <cdr:sp macro="" textlink="">
      <cdr:nvSpPr>
        <cdr:cNvPr id="3" name="TextBox 2"/>
        <cdr:cNvSpPr txBox="1"/>
      </cdr:nvSpPr>
      <cdr:spPr>
        <a:xfrm xmlns:a="http://schemas.openxmlformats.org/drawingml/2006/main" rot="16200000">
          <a:off x="-514349" y="2228851"/>
          <a:ext cx="1447800" cy="2667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a:t>Index</a:t>
          </a:r>
          <a:r>
            <a:rPr lang="en-US" sz="1100" baseline="0"/>
            <a:t> (1998-99 = 100)</a:t>
          </a:r>
          <a:endParaRPr lang="en-US" sz="1100"/>
        </a:p>
      </cdr:txBody>
    </cdr:sp>
  </cdr:relSizeAnchor>
</c:userShapes>
</file>

<file path=ppt/drawings/drawing3.xml><?xml version="1.0" encoding="utf-8"?>
<c:userShapes xmlns:c="http://schemas.openxmlformats.org/drawingml/2006/chart">
  <cdr:relSizeAnchor xmlns:cdr="http://schemas.openxmlformats.org/drawingml/2006/chartDrawing">
    <cdr:from>
      <cdr:x>0.22642</cdr:x>
      <cdr:y>0.01266</cdr:y>
    </cdr:from>
    <cdr:to>
      <cdr:x>0.85849</cdr:x>
      <cdr:y>0.08937</cdr:y>
    </cdr:to>
    <cdr:sp macro="" textlink="">
      <cdr:nvSpPr>
        <cdr:cNvPr id="2" name="TextBox 1"/>
        <cdr:cNvSpPr txBox="1"/>
      </cdr:nvSpPr>
      <cdr:spPr>
        <a:xfrm xmlns:a="http://schemas.openxmlformats.org/drawingml/2006/main">
          <a:off x="1828800" y="76200"/>
          <a:ext cx="5105355" cy="46177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2800" b="1" dirty="0" smtClean="0"/>
            <a:t>Wage </a:t>
          </a:r>
          <a:r>
            <a:rPr lang="en-US" sz="2800" b="1" dirty="0"/>
            <a:t>and Compensation Growth</a:t>
          </a:r>
        </a:p>
      </cdr:txBody>
    </cdr:sp>
  </cdr:relSizeAnchor>
  <cdr:relSizeAnchor xmlns:cdr="http://schemas.openxmlformats.org/drawingml/2006/chartDrawing">
    <cdr:from>
      <cdr:x>0.01225</cdr:x>
      <cdr:y>0.35031</cdr:y>
    </cdr:from>
    <cdr:to>
      <cdr:x>0.05513</cdr:x>
      <cdr:y>0.65988</cdr:y>
    </cdr:to>
    <cdr:sp macro="" textlink="">
      <cdr:nvSpPr>
        <cdr:cNvPr id="3" name="TextBox 2"/>
        <cdr:cNvSpPr txBox="1"/>
      </cdr:nvSpPr>
      <cdr:spPr>
        <a:xfrm xmlns:a="http://schemas.openxmlformats.org/drawingml/2006/main" rot="16200000">
          <a:off x="-514349" y="2228851"/>
          <a:ext cx="1447800" cy="2667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a:t>Index</a:t>
          </a:r>
          <a:r>
            <a:rPr lang="en-US" sz="1100" baseline="0"/>
            <a:t> (1998-99 = 100)</a:t>
          </a:r>
          <a:endParaRPr lang="en-US" sz="1100"/>
        </a:p>
      </cdr:txBody>
    </cdr:sp>
  </cdr:relSizeAnchor>
  <cdr:relSizeAnchor xmlns:cdr="http://schemas.openxmlformats.org/drawingml/2006/chartDrawing">
    <cdr:from>
      <cdr:x>0.32772</cdr:x>
      <cdr:y>0.18737</cdr:y>
    </cdr:from>
    <cdr:to>
      <cdr:x>0.69372</cdr:x>
      <cdr:y>0.24847</cdr:y>
    </cdr:to>
    <cdr:sp macro="" textlink="">
      <cdr:nvSpPr>
        <cdr:cNvPr id="8" name="TextBox 7"/>
        <cdr:cNvSpPr txBox="1"/>
      </cdr:nvSpPr>
      <cdr:spPr>
        <a:xfrm xmlns:a="http://schemas.openxmlformats.org/drawingml/2006/main">
          <a:off x="2038350" y="876301"/>
          <a:ext cx="2276475" cy="2857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marL="0" marR="0" indent="0" defTabSz="914400" eaLnBrk="1" fontAlgn="auto" latinLnBrk="0" hangingPunct="1">
            <a:lnSpc>
              <a:spcPct val="100000"/>
            </a:lnSpc>
            <a:spcBef>
              <a:spcPts val="0"/>
            </a:spcBef>
            <a:spcAft>
              <a:spcPts val="0"/>
            </a:spcAft>
            <a:buClrTx/>
            <a:buSzTx/>
            <a:buFontTx/>
            <a:buNone/>
            <a:tabLst/>
            <a:defRPr/>
          </a:pPr>
          <a:r>
            <a:rPr lang="en-US" sz="1400" dirty="0">
              <a:latin typeface="+mn-lt"/>
              <a:ea typeface="+mn-ea"/>
              <a:cs typeface="+mn-cs"/>
            </a:rPr>
            <a:t>Continued fast growth in health costs</a:t>
          </a:r>
          <a:endParaRPr lang="en-US" sz="1400" dirty="0"/>
        </a:p>
        <a:p xmlns:a="http://schemas.openxmlformats.org/drawingml/2006/main">
          <a:endParaRPr lang="en-US" sz="1400" dirty="0"/>
        </a:p>
      </cdr:txBody>
    </cdr:sp>
  </cdr:relSizeAnchor>
  <cdr:relSizeAnchor xmlns:cdr="http://schemas.openxmlformats.org/drawingml/2006/chartDrawing">
    <cdr:from>
      <cdr:x>0.6876</cdr:x>
      <cdr:y>0.21792</cdr:y>
    </cdr:from>
    <cdr:to>
      <cdr:x>0.82695</cdr:x>
      <cdr:y>0.30957</cdr:y>
    </cdr:to>
    <cdr:sp macro="" textlink="">
      <cdr:nvSpPr>
        <cdr:cNvPr id="10" name="Straight Arrow Connector 9"/>
        <cdr:cNvSpPr/>
      </cdr:nvSpPr>
      <cdr:spPr>
        <a:xfrm xmlns:a="http://schemas.openxmlformats.org/drawingml/2006/main">
          <a:off x="4276726" y="1019176"/>
          <a:ext cx="866775" cy="428625"/>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4.xml><?xml version="1.0" encoding="utf-8"?>
<c:userShapes xmlns:c="http://schemas.openxmlformats.org/drawingml/2006/chart">
  <cdr:relSizeAnchor xmlns:cdr="http://schemas.openxmlformats.org/drawingml/2006/chartDrawing">
    <cdr:from>
      <cdr:x>0.22642</cdr:x>
      <cdr:y>0.01266</cdr:y>
    </cdr:from>
    <cdr:to>
      <cdr:x>0.85849</cdr:x>
      <cdr:y>0.08937</cdr:y>
    </cdr:to>
    <cdr:sp macro="" textlink="">
      <cdr:nvSpPr>
        <cdr:cNvPr id="2" name="TextBox 1"/>
        <cdr:cNvSpPr txBox="1"/>
      </cdr:nvSpPr>
      <cdr:spPr>
        <a:xfrm xmlns:a="http://schemas.openxmlformats.org/drawingml/2006/main">
          <a:off x="1828800" y="76200"/>
          <a:ext cx="5105355" cy="46177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2800" b="1" dirty="0" smtClean="0"/>
            <a:t>Wage </a:t>
          </a:r>
          <a:r>
            <a:rPr lang="en-US" sz="2800" b="1" dirty="0"/>
            <a:t>and Compensation Growth</a:t>
          </a:r>
        </a:p>
      </cdr:txBody>
    </cdr:sp>
  </cdr:relSizeAnchor>
  <cdr:relSizeAnchor xmlns:cdr="http://schemas.openxmlformats.org/drawingml/2006/chartDrawing">
    <cdr:from>
      <cdr:x>0.01225</cdr:x>
      <cdr:y>0.35031</cdr:y>
    </cdr:from>
    <cdr:to>
      <cdr:x>0.05513</cdr:x>
      <cdr:y>0.65988</cdr:y>
    </cdr:to>
    <cdr:sp macro="" textlink="">
      <cdr:nvSpPr>
        <cdr:cNvPr id="3" name="TextBox 2"/>
        <cdr:cNvSpPr txBox="1"/>
      </cdr:nvSpPr>
      <cdr:spPr>
        <a:xfrm xmlns:a="http://schemas.openxmlformats.org/drawingml/2006/main" rot="16200000">
          <a:off x="-514349" y="2228851"/>
          <a:ext cx="1447800" cy="2667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a:t>Index</a:t>
          </a:r>
          <a:r>
            <a:rPr lang="en-US" sz="1100" baseline="0"/>
            <a:t> (1998-99 = 100)</a:t>
          </a:r>
          <a:endParaRPr lang="en-US" sz="1100"/>
        </a:p>
      </cdr:txBody>
    </cdr:sp>
  </cdr:relSizeAnchor>
  <cdr:relSizeAnchor xmlns:cdr="http://schemas.openxmlformats.org/drawingml/2006/chartDrawing">
    <cdr:from>
      <cdr:x>0.18868</cdr:x>
      <cdr:y>0.40506</cdr:y>
    </cdr:from>
    <cdr:to>
      <cdr:x>0.47811</cdr:x>
      <cdr:y>0.45598</cdr:y>
    </cdr:to>
    <cdr:sp macro="" textlink="">
      <cdr:nvSpPr>
        <cdr:cNvPr id="5" name="TextBox 4"/>
        <cdr:cNvSpPr txBox="1"/>
      </cdr:nvSpPr>
      <cdr:spPr>
        <a:xfrm xmlns:a="http://schemas.openxmlformats.org/drawingml/2006/main">
          <a:off x="1524000" y="2438400"/>
          <a:ext cx="2337784" cy="30652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dirty="0"/>
            <a:t>Big Fat PERS Rate Increase</a:t>
          </a:r>
        </a:p>
      </cdr:txBody>
    </cdr:sp>
  </cdr:relSizeAnchor>
  <cdr:relSizeAnchor xmlns:cdr="http://schemas.openxmlformats.org/drawingml/2006/chartDrawing">
    <cdr:from>
      <cdr:x>0.45636</cdr:x>
      <cdr:y>0.41752</cdr:y>
    </cdr:from>
    <cdr:to>
      <cdr:x>0.63859</cdr:x>
      <cdr:y>0.43177</cdr:y>
    </cdr:to>
    <cdr:sp macro="" textlink="">
      <cdr:nvSpPr>
        <cdr:cNvPr id="7" name="Straight Arrow Connector 6"/>
        <cdr:cNvSpPr/>
      </cdr:nvSpPr>
      <cdr:spPr>
        <a:xfrm xmlns:a="http://schemas.openxmlformats.org/drawingml/2006/main" flipV="1">
          <a:off x="2838451" y="1952626"/>
          <a:ext cx="1133475" cy="66675"/>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0.32772</cdr:x>
      <cdr:y>0.18737</cdr:y>
    </cdr:from>
    <cdr:to>
      <cdr:x>0.69372</cdr:x>
      <cdr:y>0.24847</cdr:y>
    </cdr:to>
    <cdr:sp macro="" textlink="">
      <cdr:nvSpPr>
        <cdr:cNvPr id="8" name="TextBox 7"/>
        <cdr:cNvSpPr txBox="1"/>
      </cdr:nvSpPr>
      <cdr:spPr>
        <a:xfrm xmlns:a="http://schemas.openxmlformats.org/drawingml/2006/main">
          <a:off x="2038350" y="876301"/>
          <a:ext cx="2276475" cy="2857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marL="0" marR="0" indent="0" defTabSz="914400" eaLnBrk="1" fontAlgn="auto" latinLnBrk="0" hangingPunct="1">
            <a:lnSpc>
              <a:spcPct val="100000"/>
            </a:lnSpc>
            <a:spcBef>
              <a:spcPts val="0"/>
            </a:spcBef>
            <a:spcAft>
              <a:spcPts val="0"/>
            </a:spcAft>
            <a:buClrTx/>
            <a:buSzTx/>
            <a:buFontTx/>
            <a:buNone/>
            <a:tabLst/>
            <a:defRPr/>
          </a:pPr>
          <a:r>
            <a:rPr lang="en-US" sz="1400" dirty="0">
              <a:latin typeface="+mn-lt"/>
              <a:ea typeface="+mn-ea"/>
              <a:cs typeface="+mn-cs"/>
            </a:rPr>
            <a:t>Continued fast growth in health costs</a:t>
          </a:r>
          <a:endParaRPr lang="en-US" sz="1400" dirty="0"/>
        </a:p>
        <a:p xmlns:a="http://schemas.openxmlformats.org/drawingml/2006/main">
          <a:endParaRPr lang="en-US" sz="1400" dirty="0"/>
        </a:p>
      </cdr:txBody>
    </cdr:sp>
  </cdr:relSizeAnchor>
  <cdr:relSizeAnchor xmlns:cdr="http://schemas.openxmlformats.org/drawingml/2006/chartDrawing">
    <cdr:from>
      <cdr:x>0.6876</cdr:x>
      <cdr:y>0.21792</cdr:y>
    </cdr:from>
    <cdr:to>
      <cdr:x>0.82695</cdr:x>
      <cdr:y>0.30957</cdr:y>
    </cdr:to>
    <cdr:sp macro="" textlink="">
      <cdr:nvSpPr>
        <cdr:cNvPr id="10" name="Straight Arrow Connector 9"/>
        <cdr:cNvSpPr/>
      </cdr:nvSpPr>
      <cdr:spPr>
        <a:xfrm xmlns:a="http://schemas.openxmlformats.org/drawingml/2006/main">
          <a:off x="4276726" y="1019176"/>
          <a:ext cx="866775" cy="428625"/>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5.xml><?xml version="1.0" encoding="utf-8"?>
<c:userShapes xmlns:c="http://schemas.openxmlformats.org/drawingml/2006/chart">
  <cdr:relSizeAnchor xmlns:cdr="http://schemas.openxmlformats.org/drawingml/2006/chartDrawing">
    <cdr:from>
      <cdr:x>0.75221</cdr:x>
      <cdr:y>0.15854</cdr:y>
    </cdr:from>
    <cdr:to>
      <cdr:x>0.80763</cdr:x>
      <cdr:y>0.21209</cdr:y>
    </cdr:to>
    <cdr:sp macro="" textlink="">
      <cdr:nvSpPr>
        <cdr:cNvPr id="70657" name="Text Box 1"/>
        <cdr:cNvSpPr txBox="1">
          <a:spLocks xmlns:a="http://schemas.openxmlformats.org/drawingml/2006/main" noChangeArrowheads="1"/>
        </cdr:cNvSpPr>
      </cdr:nvSpPr>
      <cdr:spPr bwMode="auto">
        <a:xfrm xmlns:a="http://schemas.openxmlformats.org/drawingml/2006/main">
          <a:off x="6477000" y="990600"/>
          <a:ext cx="477200" cy="334602"/>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US" sz="1400" b="0" i="0" u="none" strike="noStrike" baseline="0" dirty="0">
              <a:solidFill>
                <a:srgbClr val="000000"/>
              </a:solidFill>
              <a:latin typeface="Arial"/>
              <a:cs typeface="Arial"/>
            </a:rPr>
            <a:t>Total</a:t>
          </a:r>
        </a:p>
      </cdr:txBody>
    </cdr:sp>
  </cdr:relSizeAnchor>
  <cdr:relSizeAnchor xmlns:cdr="http://schemas.openxmlformats.org/drawingml/2006/chartDrawing">
    <cdr:from>
      <cdr:x>0.73443</cdr:x>
      <cdr:y>0.47685</cdr:y>
    </cdr:from>
    <cdr:to>
      <cdr:x>0.79252</cdr:x>
      <cdr:y>0.5304</cdr:y>
    </cdr:to>
    <cdr:sp macro="" textlink="">
      <cdr:nvSpPr>
        <cdr:cNvPr id="70658" name="Text Box 2"/>
        <cdr:cNvSpPr txBox="1">
          <a:spLocks xmlns:a="http://schemas.openxmlformats.org/drawingml/2006/main" noChangeArrowheads="1"/>
        </cdr:cNvSpPr>
      </cdr:nvSpPr>
      <cdr:spPr bwMode="auto">
        <a:xfrm xmlns:a="http://schemas.openxmlformats.org/drawingml/2006/main">
          <a:off x="5533377" y="2043884"/>
          <a:ext cx="437684" cy="22955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US" sz="1400" b="0" i="0" u="none" strike="noStrike" baseline="0">
              <a:solidFill>
                <a:srgbClr val="000000"/>
              </a:solidFill>
              <a:latin typeface="Arial"/>
              <a:cs typeface="Arial"/>
            </a:rPr>
            <a:t>State</a:t>
          </a:r>
        </a:p>
      </cdr:txBody>
    </cdr:sp>
  </cdr:relSizeAnchor>
  <cdr:relSizeAnchor xmlns:cdr="http://schemas.openxmlformats.org/drawingml/2006/chartDrawing">
    <cdr:from>
      <cdr:x>0.45557</cdr:x>
      <cdr:y>0.69874</cdr:y>
    </cdr:from>
    <cdr:to>
      <cdr:x>0.51498</cdr:x>
      <cdr:y>0.75229</cdr:y>
    </cdr:to>
    <cdr:sp macro="" textlink="">
      <cdr:nvSpPr>
        <cdr:cNvPr id="70659" name="Text Box 3"/>
        <cdr:cNvSpPr txBox="1">
          <a:spLocks xmlns:a="http://schemas.openxmlformats.org/drawingml/2006/main" noChangeArrowheads="1"/>
        </cdr:cNvSpPr>
      </cdr:nvSpPr>
      <cdr:spPr bwMode="auto">
        <a:xfrm xmlns:a="http://schemas.openxmlformats.org/drawingml/2006/main">
          <a:off x="3432390" y="2994974"/>
          <a:ext cx="447623" cy="22955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US" sz="1400" b="0" i="0" u="none" strike="noStrike" baseline="0">
              <a:solidFill>
                <a:srgbClr val="000000"/>
              </a:solidFill>
              <a:latin typeface="Arial"/>
              <a:cs typeface="Arial"/>
            </a:rPr>
            <a:t>Local</a:t>
          </a:r>
        </a:p>
      </cdr:txBody>
    </cdr:sp>
  </cdr:relSizeAnchor>
  <cdr:relSizeAnchor xmlns:cdr="http://schemas.openxmlformats.org/drawingml/2006/chartDrawing">
    <cdr:from>
      <cdr:x>0.76099</cdr:x>
      <cdr:y>0.77988</cdr:y>
    </cdr:from>
    <cdr:to>
      <cdr:x>0.84423</cdr:x>
      <cdr:y>0.83343</cdr:y>
    </cdr:to>
    <cdr:sp macro="" textlink="">
      <cdr:nvSpPr>
        <cdr:cNvPr id="70660" name="Text Box 4"/>
        <cdr:cNvSpPr txBox="1">
          <a:spLocks xmlns:a="http://schemas.openxmlformats.org/drawingml/2006/main" noChangeArrowheads="1"/>
        </cdr:cNvSpPr>
      </cdr:nvSpPr>
      <cdr:spPr bwMode="auto">
        <a:xfrm xmlns:a="http://schemas.openxmlformats.org/drawingml/2006/main">
          <a:off x="5733538" y="3342751"/>
          <a:ext cx="627095" cy="22955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US" sz="1400" b="0" i="0" u="none" strike="noStrike" baseline="0">
              <a:solidFill>
                <a:srgbClr val="000000"/>
              </a:solidFill>
              <a:latin typeface="Arial"/>
              <a:cs typeface="Arial"/>
            </a:rPr>
            <a:t>Federal</a:t>
          </a:r>
        </a:p>
      </cdr:txBody>
    </cdr:sp>
  </cdr:relSizeAnchor>
</c:userShapes>
</file>

<file path=ppt/drawings/drawing6.xml><?xml version="1.0" encoding="utf-8"?>
<c:userShapes xmlns:c="http://schemas.openxmlformats.org/drawingml/2006/chart">
  <cdr:relSizeAnchor xmlns:cdr="http://schemas.openxmlformats.org/drawingml/2006/chartDrawing">
    <cdr:from>
      <cdr:x>0.79603</cdr:x>
      <cdr:y>0.20363</cdr:y>
    </cdr:from>
    <cdr:to>
      <cdr:x>0.85131</cdr:x>
      <cdr:y>0.25695</cdr:y>
    </cdr:to>
    <cdr:sp macro="" textlink="">
      <cdr:nvSpPr>
        <cdr:cNvPr id="120833" name="Text Box 1025"/>
        <cdr:cNvSpPr txBox="1">
          <a:spLocks xmlns:a="http://schemas.openxmlformats.org/drawingml/2006/main" noChangeArrowheads="1"/>
        </cdr:cNvSpPr>
      </cdr:nvSpPr>
      <cdr:spPr bwMode="auto">
        <a:xfrm xmlns:a="http://schemas.openxmlformats.org/drawingml/2006/main">
          <a:off x="6012640" y="876680"/>
          <a:ext cx="417550" cy="22955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US" sz="1400" b="0" i="0" u="none" strike="noStrike" baseline="0">
              <a:solidFill>
                <a:srgbClr val="000000"/>
              </a:solidFill>
              <a:latin typeface="Arial"/>
              <a:cs typeface="Arial"/>
            </a:rPr>
            <a:t>Total</a:t>
          </a:r>
        </a:p>
      </cdr:txBody>
    </cdr:sp>
  </cdr:relSizeAnchor>
  <cdr:relSizeAnchor xmlns:cdr="http://schemas.openxmlformats.org/drawingml/2006/chartDrawing">
    <cdr:from>
      <cdr:x>0.52617</cdr:x>
      <cdr:y>0.46328</cdr:y>
    </cdr:from>
    <cdr:to>
      <cdr:x>0.58412</cdr:x>
      <cdr:y>0.5166</cdr:y>
    </cdr:to>
    <cdr:sp macro="" textlink="">
      <cdr:nvSpPr>
        <cdr:cNvPr id="120834" name="Text Box 1026"/>
        <cdr:cNvSpPr txBox="1">
          <a:spLocks xmlns:a="http://schemas.openxmlformats.org/drawingml/2006/main" noChangeArrowheads="1"/>
        </cdr:cNvSpPr>
      </cdr:nvSpPr>
      <cdr:spPr bwMode="auto">
        <a:xfrm xmlns:a="http://schemas.openxmlformats.org/drawingml/2006/main">
          <a:off x="3974333" y="1994561"/>
          <a:ext cx="437684" cy="22955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US" sz="1400" b="0" i="0" u="none" strike="noStrike" baseline="0">
              <a:solidFill>
                <a:srgbClr val="000000"/>
              </a:solidFill>
              <a:latin typeface="Arial"/>
              <a:cs typeface="Arial"/>
            </a:rPr>
            <a:t>State</a:t>
          </a:r>
        </a:p>
      </cdr:txBody>
    </cdr:sp>
  </cdr:relSizeAnchor>
  <cdr:relSizeAnchor xmlns:cdr="http://schemas.openxmlformats.org/drawingml/2006/chartDrawing">
    <cdr:from>
      <cdr:x>0.56196</cdr:x>
      <cdr:y>0.66698</cdr:y>
    </cdr:from>
    <cdr:to>
      <cdr:x>0.62122</cdr:x>
      <cdr:y>0.7203</cdr:y>
    </cdr:to>
    <cdr:sp macro="" textlink="">
      <cdr:nvSpPr>
        <cdr:cNvPr id="120835" name="Text Box 1027"/>
        <cdr:cNvSpPr txBox="1">
          <a:spLocks xmlns:a="http://schemas.openxmlformats.org/drawingml/2006/main" noChangeArrowheads="1"/>
        </cdr:cNvSpPr>
      </cdr:nvSpPr>
      <cdr:spPr bwMode="auto">
        <a:xfrm xmlns:a="http://schemas.openxmlformats.org/drawingml/2006/main">
          <a:off x="4244667" y="2871549"/>
          <a:ext cx="447623" cy="22955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US" sz="1400" b="0" i="0" u="none" strike="noStrike" baseline="0">
              <a:solidFill>
                <a:srgbClr val="000000"/>
              </a:solidFill>
              <a:latin typeface="Arial"/>
              <a:cs typeface="Arial"/>
            </a:rPr>
            <a:t>Local</a:t>
          </a:r>
        </a:p>
      </cdr:txBody>
    </cdr:sp>
  </cdr:relSizeAnchor>
  <cdr:relSizeAnchor xmlns:cdr="http://schemas.openxmlformats.org/drawingml/2006/chartDrawing">
    <cdr:from>
      <cdr:x>0.33535</cdr:x>
      <cdr:y>0.81241</cdr:y>
    </cdr:from>
    <cdr:to>
      <cdr:x>0.41837</cdr:x>
      <cdr:y>0.86573</cdr:y>
    </cdr:to>
    <cdr:sp macro="" textlink="">
      <cdr:nvSpPr>
        <cdr:cNvPr id="120836" name="Text Box 1028"/>
        <cdr:cNvSpPr txBox="1">
          <a:spLocks xmlns:a="http://schemas.openxmlformats.org/drawingml/2006/main" noChangeArrowheads="1"/>
        </cdr:cNvSpPr>
      </cdr:nvSpPr>
      <cdr:spPr bwMode="auto">
        <a:xfrm xmlns:a="http://schemas.openxmlformats.org/drawingml/2006/main">
          <a:off x="2533008" y="3497681"/>
          <a:ext cx="627095" cy="22955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US" sz="1400" b="0" i="0" u="none" strike="noStrike" baseline="0">
              <a:solidFill>
                <a:srgbClr val="000000"/>
              </a:solidFill>
              <a:latin typeface="Arial"/>
              <a:cs typeface="Arial"/>
            </a:rPr>
            <a:t>Federal</a:t>
          </a:r>
        </a:p>
      </cdr:txBody>
    </cdr:sp>
  </cdr:relSizeAnchor>
</c:userShapes>
</file>

<file path=ppt/drawings/drawing7.xml><?xml version="1.0" encoding="utf-8"?>
<c:userShapes xmlns:c="http://schemas.openxmlformats.org/drawingml/2006/chart">
  <cdr:relSizeAnchor xmlns:cdr="http://schemas.openxmlformats.org/drawingml/2006/chartDrawing">
    <cdr:from>
      <cdr:x>0.80357</cdr:x>
      <cdr:y>0.28916</cdr:y>
    </cdr:from>
    <cdr:to>
      <cdr:x>0.85232</cdr:x>
      <cdr:y>0.32687</cdr:y>
    </cdr:to>
    <cdr:sp macro="" textlink="">
      <cdr:nvSpPr>
        <cdr:cNvPr id="123905" name="Text Box 1025"/>
        <cdr:cNvSpPr txBox="1">
          <a:spLocks xmlns:a="http://schemas.openxmlformats.org/drawingml/2006/main" noChangeArrowheads="1"/>
        </cdr:cNvSpPr>
      </cdr:nvSpPr>
      <cdr:spPr bwMode="auto">
        <a:xfrm xmlns:a="http://schemas.openxmlformats.org/drawingml/2006/main">
          <a:off x="6858000" y="1828800"/>
          <a:ext cx="416011" cy="238527"/>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US" sz="1400" b="0" i="0" u="none" strike="noStrike" baseline="0" dirty="0">
              <a:solidFill>
                <a:srgbClr val="000000"/>
              </a:solidFill>
              <a:latin typeface="Arial"/>
              <a:cs typeface="Arial"/>
            </a:rPr>
            <a:t>Total</a:t>
          </a:r>
        </a:p>
      </cdr:txBody>
    </cdr:sp>
  </cdr:relSizeAnchor>
  <cdr:relSizeAnchor xmlns:cdr="http://schemas.openxmlformats.org/drawingml/2006/chartDrawing">
    <cdr:from>
      <cdr:x>0.74907</cdr:x>
      <cdr:y>0.55422</cdr:y>
    </cdr:from>
    <cdr:to>
      <cdr:x>0.82143</cdr:x>
      <cdr:y>0.59193</cdr:y>
    </cdr:to>
    <cdr:sp macro="" textlink="">
      <cdr:nvSpPr>
        <cdr:cNvPr id="123906" name="Text Box 1026"/>
        <cdr:cNvSpPr txBox="1">
          <a:spLocks xmlns:a="http://schemas.openxmlformats.org/drawingml/2006/main" noChangeArrowheads="1"/>
        </cdr:cNvSpPr>
      </cdr:nvSpPr>
      <cdr:spPr bwMode="auto">
        <a:xfrm xmlns:a="http://schemas.openxmlformats.org/drawingml/2006/main">
          <a:off x="6392863" y="3505200"/>
          <a:ext cx="617537" cy="238527"/>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square" lIns="18288" tIns="22860" rIns="0" bIns="0" anchor="t" upright="1">
          <a:spAutoFit/>
        </a:bodyPr>
        <a:lstStyle xmlns:a="http://schemas.openxmlformats.org/drawingml/2006/main"/>
        <a:p xmlns:a="http://schemas.openxmlformats.org/drawingml/2006/main">
          <a:pPr algn="l" rtl="0">
            <a:defRPr sz="1000"/>
          </a:pPr>
          <a:r>
            <a:rPr lang="en-US" sz="1400" b="0" i="0" u="none" strike="noStrike" baseline="0" dirty="0">
              <a:solidFill>
                <a:srgbClr val="000000"/>
              </a:solidFill>
              <a:latin typeface="Arial"/>
              <a:cs typeface="Arial"/>
            </a:rPr>
            <a:t>State</a:t>
          </a:r>
        </a:p>
      </cdr:txBody>
    </cdr:sp>
  </cdr:relSizeAnchor>
  <cdr:relSizeAnchor xmlns:cdr="http://schemas.openxmlformats.org/drawingml/2006/chartDrawing">
    <cdr:from>
      <cdr:x>0.45536</cdr:x>
      <cdr:y>0.6988</cdr:y>
    </cdr:from>
    <cdr:to>
      <cdr:x>0.50767</cdr:x>
      <cdr:y>0.73651</cdr:y>
    </cdr:to>
    <cdr:sp macro="" textlink="">
      <cdr:nvSpPr>
        <cdr:cNvPr id="123907" name="Text Box 1027"/>
        <cdr:cNvSpPr txBox="1">
          <a:spLocks xmlns:a="http://schemas.openxmlformats.org/drawingml/2006/main" noChangeArrowheads="1"/>
        </cdr:cNvSpPr>
      </cdr:nvSpPr>
      <cdr:spPr bwMode="auto">
        <a:xfrm xmlns:a="http://schemas.openxmlformats.org/drawingml/2006/main">
          <a:off x="3886200" y="4419600"/>
          <a:ext cx="446469" cy="238527"/>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US" sz="1400" b="0" i="0" u="none" strike="noStrike" baseline="0">
              <a:solidFill>
                <a:srgbClr val="000000"/>
              </a:solidFill>
              <a:latin typeface="Arial"/>
              <a:cs typeface="Arial"/>
            </a:rPr>
            <a:t>Local</a:t>
          </a:r>
        </a:p>
      </cdr:txBody>
    </cdr:sp>
  </cdr:relSizeAnchor>
  <cdr:relSizeAnchor xmlns:cdr="http://schemas.openxmlformats.org/drawingml/2006/chartDrawing">
    <cdr:from>
      <cdr:x>0.83036</cdr:x>
      <cdr:y>0.79518</cdr:y>
    </cdr:from>
    <cdr:to>
      <cdr:x>0.90352</cdr:x>
      <cdr:y>0.83289</cdr:y>
    </cdr:to>
    <cdr:sp macro="" textlink="">
      <cdr:nvSpPr>
        <cdr:cNvPr id="123908" name="Text Box 1028"/>
        <cdr:cNvSpPr txBox="1">
          <a:spLocks xmlns:a="http://schemas.openxmlformats.org/drawingml/2006/main" noChangeArrowheads="1"/>
        </cdr:cNvSpPr>
      </cdr:nvSpPr>
      <cdr:spPr bwMode="auto">
        <a:xfrm xmlns:a="http://schemas.openxmlformats.org/drawingml/2006/main">
          <a:off x="7086600" y="5029200"/>
          <a:ext cx="624402" cy="238527"/>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18288" tIns="22860" rIns="0" bIns="0" anchor="t" upright="1">
          <a:spAutoFit/>
        </a:bodyPr>
        <a:lstStyle xmlns:a="http://schemas.openxmlformats.org/drawingml/2006/main"/>
        <a:p xmlns:a="http://schemas.openxmlformats.org/drawingml/2006/main">
          <a:pPr algn="l" rtl="0">
            <a:defRPr sz="1000"/>
          </a:pPr>
          <a:r>
            <a:rPr lang="en-US" sz="1400" b="0" i="0" u="none" strike="noStrike" baseline="0" dirty="0">
              <a:solidFill>
                <a:srgbClr val="000000"/>
              </a:solidFill>
              <a:latin typeface="Arial"/>
              <a:cs typeface="Arial"/>
            </a:rPr>
            <a:t>Federal</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2662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26628"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26629"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6A079BA-21F2-4795-A93A-D91DDC555468}"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endParaRPr lang="en-US" dirty="0"/>
          </a:p>
        </p:txBody>
      </p:sp>
      <p:sp>
        <p:nvSpPr>
          <p:cNvPr id="15363"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dirty="0"/>
          </a:p>
        </p:txBody>
      </p:sp>
      <p:sp>
        <p:nvSpPr>
          <p:cNvPr id="1536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endParaRPr lang="en-US" dirty="0"/>
          </a:p>
        </p:txBody>
      </p:sp>
      <p:sp>
        <p:nvSpPr>
          <p:cNvPr id="15367"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1E91210B-F50C-455B-A685-46A8E72957D1}"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9266AB13-E4AC-471E-A1FC-87D008EC8AA7}"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D301C413-FAFA-436E-8EFC-976C55199541}"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E7E1CBEE-819E-4A1B-AC7A-5C71773CA66D}"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79995AA6-012C-475B-9CCF-66A08AFA5FAC}"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CCC1CE1-CFEA-4C77-84E0-21A3681B270D}"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193BE1E-6BAF-4427-B64B-647957D47637}"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2BE2046D-5C05-4AA1-A221-13B92E280961}"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62F800AD-F0AB-4D3A-A0F4-E9A463690CF8}"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8094AEC8-2622-4BA9-B67B-47DFDC6820EB}"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6D0E53BB-F0D6-4D9E-A61F-35B53C2D5CCB}"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C0615576-2A1F-4836-958E-4102838FB937}"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75D615C-948C-4D38-B988-2063C5F7B9FC}"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52400"/>
            <a:ext cx="8229600" cy="715962"/>
          </a:xfrm>
        </p:spPr>
        <p:txBody>
          <a:bodyPr/>
          <a:lstStyle/>
          <a:p>
            <a:r>
              <a:rPr lang="en-US" dirty="0"/>
              <a:t>Public Education in Oregon</a:t>
            </a:r>
          </a:p>
        </p:txBody>
      </p:sp>
      <p:sp>
        <p:nvSpPr>
          <p:cNvPr id="3075" name="Rectangle 3"/>
          <p:cNvSpPr>
            <a:spLocks noGrp="1" noChangeArrowheads="1"/>
          </p:cNvSpPr>
          <p:nvPr>
            <p:ph type="body" idx="1"/>
          </p:nvPr>
        </p:nvSpPr>
        <p:spPr>
          <a:xfrm>
            <a:off x="457200" y="1143000"/>
            <a:ext cx="8229600" cy="5410200"/>
          </a:xfrm>
        </p:spPr>
        <p:txBody>
          <a:bodyPr>
            <a:normAutofit lnSpcReduction="10000"/>
          </a:bodyPr>
          <a:lstStyle/>
          <a:p>
            <a:pPr>
              <a:lnSpc>
                <a:spcPct val="80000"/>
              </a:lnSpc>
            </a:pPr>
            <a:r>
              <a:rPr lang="en-US" sz="2400" dirty="0"/>
              <a:t>1859	Oregon State Constitution</a:t>
            </a:r>
          </a:p>
          <a:p>
            <a:pPr>
              <a:lnSpc>
                <a:spcPct val="80000"/>
              </a:lnSpc>
            </a:pPr>
            <a:r>
              <a:rPr lang="en-US" sz="2400" dirty="0"/>
              <a:t>1862	County Superintendent Position Created</a:t>
            </a:r>
          </a:p>
          <a:p>
            <a:pPr>
              <a:lnSpc>
                <a:spcPct val="80000"/>
              </a:lnSpc>
            </a:pPr>
            <a:r>
              <a:rPr lang="en-US" sz="2400" dirty="0"/>
              <a:t>1873	First Appointed State Superintendent: 			Sylvester C. Simpson</a:t>
            </a:r>
          </a:p>
          <a:p>
            <a:pPr>
              <a:lnSpc>
                <a:spcPct val="80000"/>
              </a:lnSpc>
            </a:pPr>
            <a:r>
              <a:rPr lang="en-US" sz="2400" dirty="0"/>
              <a:t>1874	First elected State Superintendent:</a:t>
            </a:r>
          </a:p>
          <a:p>
            <a:pPr lvl="4">
              <a:lnSpc>
                <a:spcPct val="80000"/>
              </a:lnSpc>
              <a:buFontTx/>
              <a:buNone/>
            </a:pPr>
            <a:r>
              <a:rPr lang="en-US" sz="2400" dirty="0"/>
              <a:t> L.L. Rowland</a:t>
            </a:r>
          </a:p>
          <a:p>
            <a:pPr>
              <a:lnSpc>
                <a:spcPct val="80000"/>
              </a:lnSpc>
            </a:pPr>
            <a:r>
              <a:rPr lang="en-US" sz="2400" dirty="0"/>
              <a:t>1940	Superintendent of Public Instruction becomes 		a nonpartisan elected office</a:t>
            </a:r>
          </a:p>
          <a:p>
            <a:pPr>
              <a:lnSpc>
                <a:spcPct val="80000"/>
              </a:lnSpc>
            </a:pPr>
            <a:r>
              <a:rPr lang="en-US" sz="2400" dirty="0"/>
              <a:t>1990	Ballot Measure 5 is approved</a:t>
            </a:r>
          </a:p>
          <a:p>
            <a:pPr>
              <a:lnSpc>
                <a:spcPct val="80000"/>
              </a:lnSpc>
            </a:pPr>
            <a:r>
              <a:rPr lang="en-US" sz="2400" dirty="0"/>
              <a:t>1991	HB 3565 is passed by the Legislature</a:t>
            </a:r>
          </a:p>
          <a:p>
            <a:pPr>
              <a:lnSpc>
                <a:spcPct val="80000"/>
              </a:lnSpc>
            </a:pPr>
            <a:r>
              <a:rPr lang="en-US" sz="2400" dirty="0"/>
              <a:t>1995	HB 2991 is passed by the Legislature</a:t>
            </a:r>
          </a:p>
          <a:p>
            <a:pPr>
              <a:lnSpc>
                <a:spcPct val="80000"/>
              </a:lnSpc>
            </a:pPr>
            <a:r>
              <a:rPr lang="en-US" sz="2400" dirty="0"/>
              <a:t>2005	Legislature adds to diploma requirements</a:t>
            </a:r>
          </a:p>
          <a:p>
            <a:pPr>
              <a:lnSpc>
                <a:spcPct val="80000"/>
              </a:lnSpc>
            </a:pPr>
            <a:r>
              <a:rPr lang="en-US" sz="2400" dirty="0"/>
              <a:t>2007 	HB2263 alters the state accountability system</a:t>
            </a:r>
          </a:p>
          <a:p>
            <a:pPr>
              <a:lnSpc>
                <a:spcPct val="80000"/>
              </a:lnSpc>
            </a:pPr>
            <a:r>
              <a:rPr lang="en-US" sz="2400" dirty="0"/>
              <a:t>2008	State board adopts new diploma 				</a:t>
            </a:r>
            <a:r>
              <a:rPr lang="en-US" sz="2400" dirty="0" smtClean="0"/>
              <a:t>requirements</a:t>
            </a:r>
          </a:p>
          <a:p>
            <a:pPr>
              <a:lnSpc>
                <a:spcPct val="80000"/>
              </a:lnSpc>
            </a:pPr>
            <a:r>
              <a:rPr lang="en-US" sz="2400" dirty="0" smtClean="0"/>
              <a:t>2011	SB909 Creates Oregon Education Investment 		Board</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Local Control vs. Consolidation</a:t>
            </a:r>
          </a:p>
        </p:txBody>
      </p:sp>
      <p:sp>
        <p:nvSpPr>
          <p:cNvPr id="13315" name="Rectangle 3"/>
          <p:cNvSpPr>
            <a:spLocks noGrp="1" noChangeArrowheads="1"/>
          </p:cNvSpPr>
          <p:nvPr>
            <p:ph type="body" idx="1"/>
          </p:nvPr>
        </p:nvSpPr>
        <p:spPr/>
        <p:txBody>
          <a:bodyPr/>
          <a:lstStyle/>
          <a:p>
            <a:r>
              <a:rPr lang="en-US" dirty="0"/>
              <a:t>1937-38	2114 School Districts in 				Oregon</a:t>
            </a:r>
          </a:p>
          <a:p>
            <a:endParaRPr lang="en-US" dirty="0"/>
          </a:p>
          <a:p>
            <a:endParaRPr lang="en-US" dirty="0"/>
          </a:p>
          <a:p>
            <a:r>
              <a:rPr lang="en-US" dirty="0" smtClean="0"/>
              <a:t>2010-11</a:t>
            </a:r>
            <a:r>
              <a:rPr lang="en-US" dirty="0"/>
              <a:t>	197 School Districts and 20 			Education Service Districts in 			Oregon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Oregon Constitution, 1991</a:t>
            </a:r>
            <a:endParaRPr lang="en-US" dirty="0"/>
          </a:p>
        </p:txBody>
      </p:sp>
      <p:sp>
        <p:nvSpPr>
          <p:cNvPr id="3" name="Content Placeholder 2"/>
          <p:cNvSpPr>
            <a:spLocks noGrp="1"/>
          </p:cNvSpPr>
          <p:nvPr>
            <p:ph idx="1"/>
          </p:nvPr>
        </p:nvSpPr>
        <p:spPr/>
        <p:txBody>
          <a:bodyPr/>
          <a:lstStyle/>
          <a:p>
            <a:pPr>
              <a:buNone/>
            </a:pPr>
            <a:r>
              <a:rPr lang="en-US" sz="1400" b="1" u="sng" dirty="0" smtClean="0">
                <a:solidFill>
                  <a:schemeClr val="tx1"/>
                </a:solidFill>
                <a:latin typeface="+mn-lt"/>
                <a:ea typeface="+mn-ea"/>
                <a:cs typeface="+mn-cs"/>
              </a:rPr>
              <a:t>Article IX</a:t>
            </a:r>
            <a:r>
              <a:rPr lang="en-US" sz="1400" b="1" dirty="0" smtClean="0">
                <a:solidFill>
                  <a:schemeClr val="tx1"/>
                </a:solidFill>
                <a:latin typeface="+mn-lt"/>
                <a:ea typeface="+mn-ea"/>
                <a:cs typeface="+mn-cs"/>
              </a:rPr>
              <a:t>	</a:t>
            </a:r>
            <a:endParaRPr lang="en-US" sz="1400" b="1" dirty="0"/>
          </a:p>
          <a:p>
            <a:pPr>
              <a:buNone/>
            </a:pPr>
            <a:r>
              <a:rPr lang="en-US" sz="1400" b="1" dirty="0" smtClean="0">
                <a:solidFill>
                  <a:schemeClr val="tx1"/>
                </a:solidFill>
                <a:latin typeface="+mn-lt"/>
                <a:ea typeface="+mn-ea"/>
                <a:cs typeface="+mn-cs"/>
              </a:rPr>
              <a:t>Section </a:t>
            </a:r>
            <a:r>
              <a:rPr lang="en-US" sz="1400" b="1" dirty="0">
                <a:solidFill>
                  <a:schemeClr val="tx1"/>
                </a:solidFill>
                <a:latin typeface="+mn-lt"/>
                <a:ea typeface="+mn-ea"/>
                <a:cs typeface="+mn-cs"/>
              </a:rPr>
              <a:t>11b. Property tax categories; limitation on categories; exceptions.</a:t>
            </a:r>
            <a:r>
              <a:rPr lang="en-US" sz="1400" dirty="0">
                <a:solidFill>
                  <a:schemeClr val="tx1"/>
                </a:solidFill>
                <a:latin typeface="+mn-lt"/>
                <a:ea typeface="+mn-ea"/>
                <a:cs typeface="+mn-cs"/>
              </a:rPr>
              <a:t> (1) During and after the fiscal year 1991-92, taxes imposed upon any property shall be separated into two categories: One which dedicates revenues raised specifically to fund the public school system and one which dedicates revenues raised to fund government operations other than the public school system. The taxes in each category shall be limited as set forth in the table which follows and these limits shall apply whether the taxes imposed on property are calculated on the basis of the value of that property or on some other basis</a:t>
            </a:r>
            <a:r>
              <a:rPr lang="en-US" sz="1400" dirty="0" smtClean="0">
                <a:solidFill>
                  <a:schemeClr val="tx1"/>
                </a:solidFill>
                <a:latin typeface="+mn-lt"/>
                <a:ea typeface="+mn-ea"/>
                <a:cs typeface="+mn-cs"/>
              </a:rPr>
              <a:t>:</a:t>
            </a:r>
          </a:p>
          <a:p>
            <a:endParaRPr lang="en-US" sz="1400" dirty="0">
              <a:solidFill>
                <a:schemeClr val="tx1"/>
              </a:solidFill>
              <a:latin typeface="+mn-lt"/>
              <a:ea typeface="+mn-ea"/>
              <a:cs typeface="+mn-cs"/>
            </a:endParaRPr>
          </a:p>
          <a:p>
            <a:pPr algn="ctr">
              <a:buNone/>
            </a:pPr>
            <a:r>
              <a:rPr lang="en-US" sz="1400" dirty="0">
                <a:solidFill>
                  <a:schemeClr val="tx1"/>
                </a:solidFill>
                <a:latin typeface="+mn-lt"/>
                <a:ea typeface="+mn-ea"/>
                <a:cs typeface="+mn-cs"/>
              </a:rPr>
              <a:t>MAXIMUM ALLOWABLE TAXES</a:t>
            </a:r>
            <a:br>
              <a:rPr lang="en-US" sz="1400" dirty="0">
                <a:solidFill>
                  <a:schemeClr val="tx1"/>
                </a:solidFill>
                <a:latin typeface="+mn-lt"/>
                <a:ea typeface="+mn-ea"/>
                <a:cs typeface="+mn-cs"/>
              </a:rPr>
            </a:br>
            <a:r>
              <a:rPr lang="en-US" sz="1400" dirty="0">
                <a:solidFill>
                  <a:schemeClr val="tx1"/>
                </a:solidFill>
                <a:latin typeface="+mn-lt"/>
                <a:ea typeface="+mn-ea"/>
                <a:cs typeface="+mn-cs"/>
              </a:rPr>
              <a:t>For Each $1000.00 of Property’s Real Market Value</a:t>
            </a:r>
          </a:p>
          <a:p>
            <a:pPr>
              <a:buNone/>
            </a:pPr>
            <a:r>
              <a:rPr lang="en-US" sz="1400" dirty="0" smtClean="0">
                <a:solidFill>
                  <a:schemeClr val="tx1"/>
                </a:solidFill>
                <a:latin typeface="+mn-lt"/>
                <a:ea typeface="+mn-ea"/>
                <a:cs typeface="+mn-cs"/>
              </a:rPr>
              <a:t>		</a:t>
            </a:r>
            <a:r>
              <a:rPr lang="en-US" sz="1400" u="sng" dirty="0" smtClean="0">
                <a:solidFill>
                  <a:schemeClr val="tx1"/>
                </a:solidFill>
                <a:latin typeface="+mn-lt"/>
                <a:ea typeface="+mn-ea"/>
                <a:cs typeface="+mn-cs"/>
              </a:rPr>
              <a:t>Fiscal </a:t>
            </a:r>
            <a:r>
              <a:rPr lang="en-US" sz="1400" u="sng" dirty="0">
                <a:solidFill>
                  <a:schemeClr val="tx1"/>
                </a:solidFill>
                <a:latin typeface="+mn-lt"/>
                <a:ea typeface="+mn-ea"/>
                <a:cs typeface="+mn-cs"/>
              </a:rPr>
              <a:t>Year</a:t>
            </a:r>
            <a:r>
              <a:rPr lang="en-US" sz="1400" dirty="0">
                <a:solidFill>
                  <a:schemeClr val="tx1"/>
                </a:solidFill>
                <a:latin typeface="+mn-lt"/>
                <a:ea typeface="+mn-ea"/>
                <a:cs typeface="+mn-cs"/>
              </a:rPr>
              <a:t>                   </a:t>
            </a:r>
            <a:r>
              <a:rPr lang="en-US" sz="1400" u="sng" dirty="0">
                <a:solidFill>
                  <a:schemeClr val="tx1"/>
                </a:solidFill>
                <a:latin typeface="+mn-lt"/>
                <a:ea typeface="+mn-ea"/>
                <a:cs typeface="+mn-cs"/>
              </a:rPr>
              <a:t>School System</a:t>
            </a:r>
            <a:r>
              <a:rPr lang="en-US" sz="1400" dirty="0">
                <a:solidFill>
                  <a:schemeClr val="tx1"/>
                </a:solidFill>
                <a:latin typeface="+mn-lt"/>
                <a:ea typeface="+mn-ea"/>
                <a:cs typeface="+mn-cs"/>
              </a:rPr>
              <a:t>            </a:t>
            </a:r>
            <a:r>
              <a:rPr lang="en-US" sz="1400" u="sng" dirty="0">
                <a:solidFill>
                  <a:schemeClr val="tx1"/>
                </a:solidFill>
                <a:latin typeface="+mn-lt"/>
                <a:ea typeface="+mn-ea"/>
                <a:cs typeface="+mn-cs"/>
              </a:rPr>
              <a:t>Other than </a:t>
            </a:r>
            <a:r>
              <a:rPr lang="en-US" sz="1400" u="sng" dirty="0" smtClean="0">
                <a:solidFill>
                  <a:schemeClr val="tx1"/>
                </a:solidFill>
                <a:latin typeface="+mn-lt"/>
                <a:ea typeface="+mn-ea"/>
                <a:cs typeface="+mn-cs"/>
              </a:rPr>
              <a:t>Schools</a:t>
            </a:r>
          </a:p>
          <a:p>
            <a:endParaRPr lang="en-US" sz="1400" u="sng" dirty="0"/>
          </a:p>
          <a:p>
            <a:pPr lvl="1">
              <a:buNone/>
            </a:pPr>
            <a:r>
              <a:rPr lang="en-US" sz="1000" dirty="0" smtClean="0">
                <a:solidFill>
                  <a:schemeClr val="tx1"/>
                </a:solidFill>
                <a:latin typeface="+mn-lt"/>
                <a:ea typeface="+mn-ea"/>
                <a:cs typeface="+mn-cs"/>
              </a:rPr>
              <a:t>		</a:t>
            </a:r>
            <a:r>
              <a:rPr lang="en-US" sz="1400" dirty="0" smtClean="0">
                <a:solidFill>
                  <a:schemeClr val="tx1"/>
                </a:solidFill>
                <a:latin typeface="+mn-lt"/>
                <a:ea typeface="+mn-ea"/>
                <a:cs typeface="+mn-cs"/>
              </a:rPr>
              <a:t>1991-1992       	      $15.00                         $10.00</a:t>
            </a:r>
            <a:br>
              <a:rPr lang="en-US" sz="1400" dirty="0" smtClean="0">
                <a:solidFill>
                  <a:schemeClr val="tx1"/>
                </a:solidFill>
                <a:latin typeface="+mn-lt"/>
                <a:ea typeface="+mn-ea"/>
                <a:cs typeface="+mn-cs"/>
              </a:rPr>
            </a:br>
            <a:r>
              <a:rPr lang="en-US" sz="1400" dirty="0" smtClean="0">
                <a:solidFill>
                  <a:schemeClr val="tx1"/>
                </a:solidFill>
                <a:latin typeface="+mn-lt"/>
                <a:ea typeface="+mn-ea"/>
                <a:cs typeface="+mn-cs"/>
              </a:rPr>
              <a:t>	1992-1993                          $12.50                         $10.00</a:t>
            </a:r>
            <a:br>
              <a:rPr lang="en-US" sz="1400" dirty="0" smtClean="0">
                <a:solidFill>
                  <a:schemeClr val="tx1"/>
                </a:solidFill>
                <a:latin typeface="+mn-lt"/>
                <a:ea typeface="+mn-ea"/>
                <a:cs typeface="+mn-cs"/>
              </a:rPr>
            </a:br>
            <a:r>
              <a:rPr lang="en-US" sz="1400" dirty="0" smtClean="0">
                <a:solidFill>
                  <a:schemeClr val="tx1"/>
                </a:solidFill>
                <a:latin typeface="+mn-lt"/>
                <a:ea typeface="+mn-ea"/>
                <a:cs typeface="+mn-cs"/>
              </a:rPr>
              <a:t>	1993-1994                          $10.00                         $10.00</a:t>
            </a:r>
            <a:br>
              <a:rPr lang="en-US" sz="1400" dirty="0" smtClean="0">
                <a:solidFill>
                  <a:schemeClr val="tx1"/>
                </a:solidFill>
                <a:latin typeface="+mn-lt"/>
                <a:ea typeface="+mn-ea"/>
                <a:cs typeface="+mn-cs"/>
              </a:rPr>
            </a:br>
            <a:r>
              <a:rPr lang="en-US" sz="1400" dirty="0" smtClean="0">
                <a:solidFill>
                  <a:schemeClr val="tx1"/>
                </a:solidFill>
                <a:latin typeface="+mn-lt"/>
                <a:ea typeface="+mn-ea"/>
                <a:cs typeface="+mn-cs"/>
              </a:rPr>
              <a:t>	1994-1995                           $ 7.50                         $10.00</a:t>
            </a:r>
            <a:br>
              <a:rPr lang="en-US" sz="1400" dirty="0" smtClean="0">
                <a:solidFill>
                  <a:schemeClr val="tx1"/>
                </a:solidFill>
                <a:latin typeface="+mn-lt"/>
                <a:ea typeface="+mn-ea"/>
                <a:cs typeface="+mn-cs"/>
              </a:rPr>
            </a:br>
            <a:r>
              <a:rPr lang="en-US" sz="1400" dirty="0" smtClean="0">
                <a:solidFill>
                  <a:schemeClr val="tx1"/>
                </a:solidFill>
                <a:latin typeface="+mn-lt"/>
                <a:ea typeface="+mn-ea"/>
                <a:cs typeface="+mn-cs"/>
              </a:rPr>
              <a:t>	1995-1996                           $ 5.00                         $10.00</a:t>
            </a:r>
            <a:br>
              <a:rPr lang="en-US" sz="1400" dirty="0" smtClean="0">
                <a:solidFill>
                  <a:schemeClr val="tx1"/>
                </a:solidFill>
                <a:latin typeface="+mn-lt"/>
                <a:ea typeface="+mn-ea"/>
                <a:cs typeface="+mn-cs"/>
              </a:rPr>
            </a:br>
            <a:r>
              <a:rPr lang="en-US" sz="1400" dirty="0" smtClean="0">
                <a:solidFill>
                  <a:schemeClr val="tx1"/>
                </a:solidFill>
                <a:latin typeface="+mn-lt"/>
                <a:ea typeface="+mn-ea"/>
                <a:cs typeface="+mn-cs"/>
              </a:rPr>
              <a:t/>
            </a:r>
            <a:br>
              <a:rPr lang="en-US" sz="1400" dirty="0" smtClean="0">
                <a:solidFill>
                  <a:schemeClr val="tx1"/>
                </a:solidFill>
                <a:latin typeface="+mn-lt"/>
                <a:ea typeface="+mn-ea"/>
                <a:cs typeface="+mn-cs"/>
              </a:rPr>
            </a:br>
            <a:r>
              <a:rPr lang="en-US" sz="1400" dirty="0" smtClean="0">
                <a:solidFill>
                  <a:schemeClr val="tx1"/>
                </a:solidFill>
                <a:latin typeface="+mn-lt"/>
                <a:ea typeface="+mn-ea"/>
                <a:cs typeface="+mn-cs"/>
              </a:rPr>
              <a:t>	and thereafter</a:t>
            </a:r>
            <a:endParaRPr lang="en-US" sz="1400" dirty="0">
              <a:solidFill>
                <a:schemeClr val="tx1"/>
              </a:solidFill>
              <a:latin typeface="+mn-lt"/>
              <a:ea typeface="+mn-ea"/>
              <a:cs typeface="+mn-cs"/>
            </a:endParaRPr>
          </a:p>
          <a:p>
            <a:endParaRPr 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Oregon Constitution, 1997</a:t>
            </a:r>
            <a:endParaRPr lang="en-US" dirty="0"/>
          </a:p>
        </p:txBody>
      </p:sp>
      <p:sp>
        <p:nvSpPr>
          <p:cNvPr id="3" name="Content Placeholder 2"/>
          <p:cNvSpPr>
            <a:spLocks noGrp="1"/>
          </p:cNvSpPr>
          <p:nvPr>
            <p:ph idx="1"/>
          </p:nvPr>
        </p:nvSpPr>
        <p:spPr/>
        <p:txBody>
          <a:bodyPr/>
          <a:lstStyle/>
          <a:p>
            <a:pPr>
              <a:buNone/>
            </a:pPr>
            <a:r>
              <a:rPr lang="en-US" b="1" dirty="0" smtClean="0">
                <a:latin typeface="Times New Roman"/>
                <a:ea typeface="Times New Roman"/>
              </a:rPr>
              <a:t>  </a:t>
            </a:r>
            <a:r>
              <a:rPr lang="en-US" sz="2800" b="1" dirty="0" smtClean="0">
                <a:latin typeface="Times New Roman"/>
                <a:ea typeface="Times New Roman"/>
              </a:rPr>
              <a:t>Article XI</a:t>
            </a:r>
            <a:r>
              <a:rPr lang="en-US" b="1" dirty="0" smtClean="0">
                <a:latin typeface="Times New Roman"/>
                <a:ea typeface="Times New Roman"/>
              </a:rPr>
              <a:t>   </a:t>
            </a:r>
            <a:r>
              <a:rPr lang="en-US" sz="2400" b="1" dirty="0" smtClean="0">
                <a:latin typeface="Times New Roman"/>
                <a:ea typeface="Times New Roman"/>
              </a:rPr>
              <a:t> </a:t>
            </a:r>
          </a:p>
          <a:p>
            <a:pPr>
              <a:buNone/>
            </a:pPr>
            <a:r>
              <a:rPr lang="en-US" sz="2400" b="1" dirty="0" smtClean="0">
                <a:latin typeface="Times New Roman"/>
                <a:ea typeface="Times New Roman"/>
              </a:rPr>
              <a:t>	Section 11. Property tax limitations on assessed value and rate of tax; exceptions.</a:t>
            </a:r>
            <a:r>
              <a:rPr lang="en-US" sz="2400" dirty="0" smtClean="0">
                <a:latin typeface="Times New Roman"/>
                <a:ea typeface="Times New Roman"/>
              </a:rPr>
              <a:t> (1)(a) For the tax year beginning July 1, 1997, each unit of property in this state shall have a maximum assessed value for ad valorem property tax purposes that does not exceed the property’s real market value for the tax year beginning July 1, 1995, reduced by 10 percent.</a:t>
            </a:r>
            <a:br>
              <a:rPr lang="en-US" sz="2400" dirty="0" smtClean="0">
                <a:latin typeface="Times New Roman"/>
                <a:ea typeface="Times New Roman"/>
              </a:rPr>
            </a:br>
            <a:r>
              <a:rPr lang="en-US" sz="2400" dirty="0" smtClean="0">
                <a:latin typeface="Times New Roman"/>
                <a:ea typeface="Times New Roman"/>
              </a:rPr>
              <a:t>      (b) For tax years beginning after July 1, 1997, the property’s maximum assessed value shall not increase by more than three percent from the previous tax year.</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Oregon Constitution, 2000</a:t>
            </a:r>
            <a:endParaRPr lang="en-US" dirty="0"/>
          </a:p>
        </p:txBody>
      </p:sp>
      <p:sp>
        <p:nvSpPr>
          <p:cNvPr id="3" name="Content Placeholder 2"/>
          <p:cNvSpPr>
            <a:spLocks noGrp="1"/>
          </p:cNvSpPr>
          <p:nvPr>
            <p:ph idx="1"/>
          </p:nvPr>
        </p:nvSpPr>
        <p:spPr/>
        <p:txBody>
          <a:bodyPr/>
          <a:lstStyle/>
          <a:p>
            <a:pPr>
              <a:buNone/>
            </a:pPr>
            <a:r>
              <a:rPr lang="en-US" sz="2400" b="1" dirty="0" smtClean="0">
                <a:solidFill>
                  <a:schemeClr val="tx1"/>
                </a:solidFill>
                <a:latin typeface="+mn-lt"/>
                <a:ea typeface="+mn-ea"/>
                <a:cs typeface="+mn-cs"/>
              </a:rPr>
              <a:t>Article VII</a:t>
            </a:r>
            <a:r>
              <a:rPr lang="en-US" sz="2400" b="1" dirty="0" smtClean="0"/>
              <a:t>I</a:t>
            </a:r>
            <a:r>
              <a:rPr lang="en-US" b="1" dirty="0">
                <a:solidFill>
                  <a:schemeClr val="tx1"/>
                </a:solidFill>
                <a:latin typeface="+mn-lt"/>
                <a:ea typeface="+mn-ea"/>
                <a:cs typeface="+mn-cs"/>
              </a:rPr>
              <a:t>   </a:t>
            </a:r>
            <a:r>
              <a:rPr lang="en-US" sz="1600" b="1" dirty="0">
                <a:solidFill>
                  <a:schemeClr val="tx1"/>
                </a:solidFill>
                <a:latin typeface="+mn-lt"/>
                <a:ea typeface="+mn-ea"/>
                <a:cs typeface="+mn-cs"/>
              </a:rPr>
              <a:t> </a:t>
            </a:r>
            <a:endParaRPr lang="en-US" sz="1600" b="1" dirty="0" smtClean="0">
              <a:solidFill>
                <a:schemeClr val="tx1"/>
              </a:solidFill>
              <a:latin typeface="+mn-lt"/>
              <a:ea typeface="+mn-ea"/>
              <a:cs typeface="+mn-cs"/>
            </a:endParaRPr>
          </a:p>
          <a:p>
            <a:pPr>
              <a:buNone/>
            </a:pPr>
            <a:r>
              <a:rPr lang="en-US" sz="1600" b="1" dirty="0" smtClean="0">
                <a:solidFill>
                  <a:schemeClr val="tx1"/>
                </a:solidFill>
                <a:latin typeface="+mn-lt"/>
                <a:ea typeface="+mn-ea"/>
                <a:cs typeface="+mn-cs"/>
              </a:rPr>
              <a:t>	Section </a:t>
            </a:r>
            <a:r>
              <a:rPr lang="en-US" sz="1600" b="1" dirty="0">
                <a:solidFill>
                  <a:schemeClr val="tx1"/>
                </a:solidFill>
                <a:latin typeface="+mn-lt"/>
                <a:ea typeface="+mn-ea"/>
                <a:cs typeface="+mn-cs"/>
              </a:rPr>
              <a:t>8. Adequate and Equitable Funding.</a:t>
            </a:r>
            <a:r>
              <a:rPr lang="en-US" sz="1600" dirty="0">
                <a:solidFill>
                  <a:schemeClr val="tx1"/>
                </a:solidFill>
                <a:latin typeface="+mn-lt"/>
                <a:ea typeface="+mn-ea"/>
                <a:cs typeface="+mn-cs"/>
              </a:rPr>
              <a:t> (1) The Legislative Assembly shall appropriate in each biennium a sum of money sufficient to ensure that the state’s system of public education meets quality goals established by law, and publish a report that either demonstrates the appropriation is sufficient, or identifies the reasons for the insufficiency, its extent, and its impact on the ability of the state’s system of public education to meet those goals.</a:t>
            </a:r>
            <a:br>
              <a:rPr lang="en-US" sz="1600" dirty="0">
                <a:solidFill>
                  <a:schemeClr val="tx1"/>
                </a:solidFill>
                <a:latin typeface="+mn-lt"/>
                <a:ea typeface="+mn-ea"/>
                <a:cs typeface="+mn-cs"/>
              </a:rPr>
            </a:br>
            <a:r>
              <a:rPr lang="en-US" sz="1600" dirty="0">
                <a:solidFill>
                  <a:schemeClr val="tx1"/>
                </a:solidFill>
                <a:latin typeface="+mn-lt"/>
                <a:ea typeface="+mn-ea"/>
                <a:cs typeface="+mn-cs"/>
              </a:rPr>
              <a:t>      (2) Consistent with such legal obligation as it may have to maintain substantial equity in state funding, the Legislative Assembly shall establish a system of Equalization Grants to eligible districts for each year in which the voters of such districts approve local option taxes as described in Article XI, section 11 (4)(a)(B) of this Constitution. The amount of such Grants and eligibility criteria shall be determined by the Legislative Assembly. [Created through initiative petition filed Oct. 22, 1999, and adopted by the people Nov. 7, 2000]</a:t>
            </a:r>
          </a:p>
          <a:p>
            <a:pPr>
              <a:buNone/>
            </a:pPr>
            <a:r>
              <a:rPr lang="en-US" sz="1600" b="1" dirty="0">
                <a:solidFill>
                  <a:schemeClr val="tx1"/>
                </a:solidFill>
                <a:latin typeface="+mn-lt"/>
                <a:ea typeface="+mn-ea"/>
                <a:cs typeface="+mn-cs"/>
              </a:rPr>
              <a:t>      Note:</a:t>
            </a:r>
            <a:r>
              <a:rPr lang="en-US" sz="1600" dirty="0">
                <a:solidFill>
                  <a:schemeClr val="tx1"/>
                </a:solidFill>
                <a:latin typeface="+mn-lt"/>
                <a:ea typeface="+mn-ea"/>
                <a:cs typeface="+mn-cs"/>
              </a:rPr>
              <a:t> Added to Article VIII as unnumbered section by initiative petition (Measure No. 1, 2000) adopted by the people Nov. 7, 2000.</a:t>
            </a:r>
          </a:p>
          <a:p>
            <a:endParaRPr lang="en-US"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Oregon System</a:t>
            </a:r>
            <a:endParaRPr lang="en-US" dirty="0"/>
          </a:p>
        </p:txBody>
      </p:sp>
      <p:sp>
        <p:nvSpPr>
          <p:cNvPr id="3" name="Content Placeholder 2"/>
          <p:cNvSpPr>
            <a:spLocks noGrp="1"/>
          </p:cNvSpPr>
          <p:nvPr>
            <p:ph idx="1"/>
          </p:nvPr>
        </p:nvSpPr>
        <p:spPr>
          <a:xfrm>
            <a:off x="457200" y="1295400"/>
            <a:ext cx="8229600" cy="5334000"/>
          </a:xfrm>
        </p:spPr>
        <p:txBody>
          <a:bodyPr>
            <a:normAutofit lnSpcReduction="10000"/>
          </a:bodyPr>
          <a:lstStyle/>
          <a:p>
            <a:r>
              <a:rPr lang="en-US" dirty="0" smtClean="0"/>
              <a:t>Shift from locally funded to state funded system</a:t>
            </a:r>
          </a:p>
          <a:p>
            <a:r>
              <a:rPr lang="en-US" dirty="0" smtClean="0"/>
              <a:t>Dependent primarily on the state income tax which is the least stable of property, income or consumption taxation</a:t>
            </a:r>
          </a:p>
          <a:p>
            <a:r>
              <a:rPr lang="en-US" dirty="0" smtClean="0"/>
              <a:t>Local property taxes are capped at $5 per $1000 and growth is capped at 3%</a:t>
            </a:r>
          </a:p>
          <a:p>
            <a:r>
              <a:rPr lang="en-US" dirty="0" smtClean="0"/>
              <a:t>“Kicker” Law requires that revenue surplus above 2% must be returned to the taxpayer</a:t>
            </a:r>
          </a:p>
          <a:p>
            <a:r>
              <a:rPr lang="en-US" dirty="0" smtClean="0"/>
              <a:t>Structural Instability</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nvGraphicFramePr>
        <p:xfrm>
          <a:off x="457200" y="304800"/>
          <a:ext cx="8229600" cy="617219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304800" y="457200"/>
          <a:ext cx="8077199" cy="6019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rtVIII-2"/>
          <p:cNvPicPr>
            <a:picLocks noGrp="1" noChangeAspect="1" noChangeArrowheads="1"/>
          </p:cNvPicPr>
          <p:nvPr>
            <p:ph idx="1"/>
          </p:nvPr>
        </p:nvPicPr>
        <p:blipFill>
          <a:blip r:embed="rId2" cstate="print"/>
          <a:srcRect/>
          <a:stretch>
            <a:fillRect/>
          </a:stretch>
        </p:blipFill>
        <p:spPr>
          <a:xfrm>
            <a:off x="1981200" y="0"/>
            <a:ext cx="5410200" cy="6858000"/>
          </a:xfrm>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304800" y="457200"/>
          <a:ext cx="8077199" cy="6019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304800" y="457200"/>
          <a:ext cx="8077199" cy="6019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nvGraphicFramePr>
        <p:xfrm>
          <a:off x="304800" y="381000"/>
          <a:ext cx="8610600" cy="6248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nvGraphicFramePr>
        <p:xfrm>
          <a:off x="304800" y="228600"/>
          <a:ext cx="8610599" cy="6400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nvGraphicFramePr>
        <p:xfrm>
          <a:off x="304800" y="228600"/>
          <a:ext cx="8534400" cy="6324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04800"/>
          </a:xfrm>
        </p:spPr>
        <p:txBody>
          <a:bodyPr/>
          <a:lstStyle/>
          <a:p>
            <a:r>
              <a:rPr lang="en-US" sz="1800" dirty="0" smtClean="0"/>
              <a:t>Structure of Governance</a:t>
            </a:r>
            <a:endParaRPr lang="en-US" sz="1800" dirty="0"/>
          </a:p>
        </p:txBody>
      </p:sp>
      <p:sp>
        <p:nvSpPr>
          <p:cNvPr id="11304" name="Text Box 40"/>
          <p:cNvSpPr txBox="1">
            <a:spLocks noChangeArrowheads="1"/>
          </p:cNvSpPr>
          <p:nvPr/>
        </p:nvSpPr>
        <p:spPr bwMode="auto">
          <a:xfrm>
            <a:off x="3638550" y="457200"/>
            <a:ext cx="1438275" cy="3619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US Constitution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3" name="Text Box 39"/>
          <p:cNvSpPr txBox="1">
            <a:spLocks noChangeArrowheads="1"/>
          </p:cNvSpPr>
          <p:nvPr/>
        </p:nvSpPr>
        <p:spPr bwMode="auto">
          <a:xfrm>
            <a:off x="3667125" y="1095375"/>
            <a:ext cx="1438275" cy="495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Legislature</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Revised Statutes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2" name="Text Box 38"/>
          <p:cNvSpPr txBox="1">
            <a:spLocks noChangeArrowheads="1"/>
          </p:cNvSpPr>
          <p:nvPr/>
        </p:nvSpPr>
        <p:spPr bwMode="auto">
          <a:xfrm>
            <a:off x="1590675" y="2914650"/>
            <a:ext cx="1438275" cy="600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State Board of Education</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Administrative Rules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1" name="Text Box 37"/>
          <p:cNvSpPr txBox="1">
            <a:spLocks noChangeArrowheads="1"/>
          </p:cNvSpPr>
          <p:nvPr/>
        </p:nvSpPr>
        <p:spPr bwMode="auto">
          <a:xfrm>
            <a:off x="5476875" y="2905125"/>
            <a:ext cx="1438275" cy="600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State Board of Higher Education</a:t>
            </a: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Administrative Rules</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0" name="Text Box 36"/>
          <p:cNvSpPr txBox="1">
            <a:spLocks noChangeArrowheads="1"/>
          </p:cNvSpPr>
          <p:nvPr/>
        </p:nvSpPr>
        <p:spPr bwMode="auto">
          <a:xfrm>
            <a:off x="523875" y="3771900"/>
            <a:ext cx="1438275" cy="7715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Department of Education</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Superintendent of</a:t>
            </a: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Public Instruction Susan Castillo</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9" name="Text Box 35"/>
          <p:cNvSpPr txBox="1">
            <a:spLocks noChangeArrowheads="1"/>
          </p:cNvSpPr>
          <p:nvPr/>
        </p:nvSpPr>
        <p:spPr bwMode="auto">
          <a:xfrm>
            <a:off x="5467350" y="3762375"/>
            <a:ext cx="1438275" cy="723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University System</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Chancellor George Pernsteiner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8" name="Text Box 34"/>
          <p:cNvSpPr txBox="1">
            <a:spLocks noChangeArrowheads="1"/>
          </p:cNvSpPr>
          <p:nvPr/>
        </p:nvSpPr>
        <p:spPr bwMode="auto">
          <a:xfrm>
            <a:off x="2190750" y="3771900"/>
            <a:ext cx="2047875" cy="8477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Department of Community Colleges and Workforce Development</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Commissioner Cam Preus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7" name="Text Box 33"/>
          <p:cNvSpPr txBox="1">
            <a:spLocks noChangeArrowheads="1"/>
          </p:cNvSpPr>
          <p:nvPr/>
        </p:nvSpPr>
        <p:spPr bwMode="auto">
          <a:xfrm>
            <a:off x="523875" y="4676775"/>
            <a:ext cx="1438275" cy="4762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197 Local School Boards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6" name="Text Box 32"/>
          <p:cNvSpPr txBox="1">
            <a:spLocks noChangeArrowheads="1"/>
          </p:cNvSpPr>
          <p:nvPr/>
        </p:nvSpPr>
        <p:spPr bwMode="auto">
          <a:xfrm>
            <a:off x="7400925" y="4914900"/>
            <a:ext cx="1438275" cy="819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4 Regional Campuses Presidents</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WOU, SOU, EOU, OIT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5" name="Text Box 31"/>
          <p:cNvSpPr txBox="1">
            <a:spLocks noChangeArrowheads="1"/>
          </p:cNvSpPr>
          <p:nvPr/>
        </p:nvSpPr>
        <p:spPr bwMode="auto">
          <a:xfrm>
            <a:off x="5448300" y="4857750"/>
            <a:ext cx="1438275" cy="952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3 Large Campuses Presidents</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UO, OSU, PSU</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4" name="Text Box 30"/>
          <p:cNvSpPr txBox="1">
            <a:spLocks noChangeArrowheads="1"/>
          </p:cNvSpPr>
          <p:nvPr/>
        </p:nvSpPr>
        <p:spPr bwMode="auto">
          <a:xfrm>
            <a:off x="523875" y="5286375"/>
            <a:ext cx="1438275" cy="3619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20 ESD Boards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3" name="Text Box 29"/>
          <p:cNvSpPr txBox="1">
            <a:spLocks noChangeArrowheads="1"/>
          </p:cNvSpPr>
          <p:nvPr/>
        </p:nvSpPr>
        <p:spPr bwMode="auto">
          <a:xfrm>
            <a:off x="2457450" y="4762500"/>
            <a:ext cx="1438275" cy="6953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17 Community College Presidents and Boards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2" name="Text Box 28"/>
          <p:cNvSpPr txBox="1">
            <a:spLocks noChangeArrowheads="1"/>
          </p:cNvSpPr>
          <p:nvPr/>
        </p:nvSpPr>
        <p:spPr bwMode="auto">
          <a:xfrm>
            <a:off x="1438275" y="1838325"/>
            <a:ext cx="1438275" cy="4857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House Education Committee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1" name="Text Box 27"/>
          <p:cNvSpPr txBox="1">
            <a:spLocks noChangeArrowheads="1"/>
          </p:cNvSpPr>
          <p:nvPr/>
        </p:nvSpPr>
        <p:spPr bwMode="auto">
          <a:xfrm>
            <a:off x="5848350" y="1838325"/>
            <a:ext cx="2133600" cy="428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Senate Education and Workforce Development Committee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0" name="Text Box 26"/>
          <p:cNvSpPr txBox="1">
            <a:spLocks noChangeArrowheads="1"/>
          </p:cNvSpPr>
          <p:nvPr/>
        </p:nvSpPr>
        <p:spPr bwMode="auto">
          <a:xfrm>
            <a:off x="3686175" y="1838325"/>
            <a:ext cx="1438275" cy="4857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Ways and Means Committee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89" name="AutoShape 25"/>
          <p:cNvSpPr>
            <a:spLocks noChangeShapeType="1"/>
          </p:cNvSpPr>
          <p:nvPr/>
        </p:nvSpPr>
        <p:spPr bwMode="auto">
          <a:xfrm>
            <a:off x="4352925" y="809625"/>
            <a:ext cx="0" cy="2857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8" name="AutoShape 24"/>
          <p:cNvSpPr>
            <a:spLocks noChangeShapeType="1"/>
          </p:cNvSpPr>
          <p:nvPr/>
        </p:nvSpPr>
        <p:spPr bwMode="auto">
          <a:xfrm>
            <a:off x="2876550" y="2095500"/>
            <a:ext cx="8096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7" name="AutoShape 23"/>
          <p:cNvSpPr>
            <a:spLocks noChangeShapeType="1"/>
          </p:cNvSpPr>
          <p:nvPr/>
        </p:nvSpPr>
        <p:spPr bwMode="auto">
          <a:xfrm>
            <a:off x="5124450" y="2095500"/>
            <a:ext cx="7239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6" name="AutoShape 22"/>
          <p:cNvSpPr>
            <a:spLocks noChangeShapeType="1"/>
          </p:cNvSpPr>
          <p:nvPr/>
        </p:nvSpPr>
        <p:spPr bwMode="auto">
          <a:xfrm>
            <a:off x="4343400" y="1590675"/>
            <a:ext cx="0"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5" name="AutoShape 21"/>
          <p:cNvSpPr>
            <a:spLocks noChangeShapeType="1"/>
          </p:cNvSpPr>
          <p:nvPr/>
        </p:nvSpPr>
        <p:spPr bwMode="auto">
          <a:xfrm flipH="1">
            <a:off x="2876550" y="1590675"/>
            <a:ext cx="790575"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4" name="AutoShape 20"/>
          <p:cNvSpPr>
            <a:spLocks noChangeShapeType="1"/>
          </p:cNvSpPr>
          <p:nvPr/>
        </p:nvSpPr>
        <p:spPr bwMode="auto">
          <a:xfrm>
            <a:off x="5105400" y="1590675"/>
            <a:ext cx="742950"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3" name="AutoShape 19"/>
          <p:cNvSpPr>
            <a:spLocks noChangeShapeType="1"/>
          </p:cNvSpPr>
          <p:nvPr/>
        </p:nvSpPr>
        <p:spPr bwMode="auto">
          <a:xfrm>
            <a:off x="2876550" y="2324100"/>
            <a:ext cx="1476375" cy="5429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2" name="AutoShape 18"/>
          <p:cNvSpPr>
            <a:spLocks noChangeShapeType="1"/>
          </p:cNvSpPr>
          <p:nvPr/>
        </p:nvSpPr>
        <p:spPr bwMode="auto">
          <a:xfrm>
            <a:off x="4352925" y="2324100"/>
            <a:ext cx="0" cy="5429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1" name="AutoShape 17"/>
          <p:cNvSpPr>
            <a:spLocks noChangeShapeType="1"/>
          </p:cNvSpPr>
          <p:nvPr/>
        </p:nvSpPr>
        <p:spPr bwMode="auto">
          <a:xfrm flipH="1">
            <a:off x="4352925" y="2266950"/>
            <a:ext cx="1495425" cy="60007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0" name="AutoShape 16"/>
          <p:cNvSpPr>
            <a:spLocks noChangeShapeType="1"/>
          </p:cNvSpPr>
          <p:nvPr/>
        </p:nvSpPr>
        <p:spPr bwMode="auto">
          <a:xfrm>
            <a:off x="3028950" y="3181350"/>
            <a:ext cx="24479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9" name="AutoShape 15"/>
          <p:cNvSpPr>
            <a:spLocks noChangeShapeType="1"/>
          </p:cNvSpPr>
          <p:nvPr/>
        </p:nvSpPr>
        <p:spPr bwMode="auto">
          <a:xfrm>
            <a:off x="4352925" y="2867025"/>
            <a:ext cx="0" cy="3143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8" name="AutoShape 14"/>
          <p:cNvSpPr>
            <a:spLocks noChangeShapeType="1"/>
          </p:cNvSpPr>
          <p:nvPr/>
        </p:nvSpPr>
        <p:spPr bwMode="auto">
          <a:xfrm>
            <a:off x="1771650" y="3514725"/>
            <a:ext cx="0"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7" name="AutoShape 13"/>
          <p:cNvSpPr>
            <a:spLocks noChangeShapeType="1"/>
          </p:cNvSpPr>
          <p:nvPr/>
        </p:nvSpPr>
        <p:spPr bwMode="auto">
          <a:xfrm>
            <a:off x="2914650" y="3514725"/>
            <a:ext cx="0" cy="2667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6" name="AutoShape 12"/>
          <p:cNvSpPr>
            <a:spLocks noChangeShapeType="1"/>
          </p:cNvSpPr>
          <p:nvPr/>
        </p:nvSpPr>
        <p:spPr bwMode="auto">
          <a:xfrm>
            <a:off x="1257300" y="4543425"/>
            <a:ext cx="0" cy="1333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5" name="AutoShape 11"/>
          <p:cNvSpPr>
            <a:spLocks noChangeShapeType="1"/>
          </p:cNvSpPr>
          <p:nvPr/>
        </p:nvSpPr>
        <p:spPr bwMode="auto">
          <a:xfrm>
            <a:off x="1257300" y="5153025"/>
            <a:ext cx="0" cy="1333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4" name="AutoShape 10"/>
          <p:cNvSpPr>
            <a:spLocks noChangeShapeType="1"/>
          </p:cNvSpPr>
          <p:nvPr/>
        </p:nvSpPr>
        <p:spPr bwMode="auto">
          <a:xfrm>
            <a:off x="3190875" y="4619625"/>
            <a:ext cx="0" cy="1333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3" name="AutoShape 9"/>
          <p:cNvSpPr>
            <a:spLocks noChangeShapeType="1"/>
          </p:cNvSpPr>
          <p:nvPr/>
        </p:nvSpPr>
        <p:spPr bwMode="auto">
          <a:xfrm>
            <a:off x="6191250" y="3495675"/>
            <a:ext cx="0" cy="2667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2" name="AutoShape 8"/>
          <p:cNvSpPr>
            <a:spLocks noChangeShapeType="1"/>
          </p:cNvSpPr>
          <p:nvPr/>
        </p:nvSpPr>
        <p:spPr bwMode="auto">
          <a:xfrm>
            <a:off x="6191250" y="4495800"/>
            <a:ext cx="0" cy="3619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1" name="AutoShape 7"/>
          <p:cNvSpPr>
            <a:spLocks noChangeShapeType="1"/>
          </p:cNvSpPr>
          <p:nvPr/>
        </p:nvSpPr>
        <p:spPr bwMode="auto">
          <a:xfrm>
            <a:off x="6886575" y="5276850"/>
            <a:ext cx="5143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0" name="Text Box 6"/>
          <p:cNvSpPr txBox="1">
            <a:spLocks noChangeArrowheads="1"/>
          </p:cNvSpPr>
          <p:nvPr/>
        </p:nvSpPr>
        <p:spPr bwMode="auto">
          <a:xfrm>
            <a:off x="914400" y="2447925"/>
            <a:ext cx="1438275" cy="238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Higher Ed Subcommittee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9" name="AutoShape 5"/>
          <p:cNvSpPr>
            <a:spLocks noChangeShapeType="1"/>
          </p:cNvSpPr>
          <p:nvPr/>
        </p:nvSpPr>
        <p:spPr bwMode="auto">
          <a:xfrm>
            <a:off x="1619250" y="2324100"/>
            <a:ext cx="0" cy="1238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8" name="Text Box 4"/>
          <p:cNvSpPr txBox="1">
            <a:spLocks noChangeArrowheads="1"/>
          </p:cNvSpPr>
          <p:nvPr/>
        </p:nvSpPr>
        <p:spPr bwMode="auto">
          <a:xfrm>
            <a:off x="523875" y="5800725"/>
            <a:ext cx="1438275" cy="10191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Youth Corrections, Special Schools, Early Childhood, Long Term Care and Treatment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7" name="AutoShape 3"/>
          <p:cNvSpPr>
            <a:spLocks noChangeShapeType="1"/>
          </p:cNvSpPr>
          <p:nvPr/>
        </p:nvSpPr>
        <p:spPr bwMode="auto">
          <a:xfrm>
            <a:off x="1257300" y="5648325"/>
            <a:ext cx="0" cy="1524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6" name="Text Box 2"/>
          <p:cNvSpPr txBox="1">
            <a:spLocks noChangeArrowheads="1"/>
          </p:cNvSpPr>
          <p:nvPr/>
        </p:nvSpPr>
        <p:spPr bwMode="auto">
          <a:xfrm>
            <a:off x="5848350" y="1123950"/>
            <a:ext cx="1704975"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Office of the Governor</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Gov. John Kitzhaber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5" name="AutoShape 1"/>
          <p:cNvSpPr>
            <a:spLocks noChangeShapeType="1"/>
          </p:cNvSpPr>
          <p:nvPr/>
        </p:nvSpPr>
        <p:spPr bwMode="auto">
          <a:xfrm>
            <a:off x="5105400" y="1343025"/>
            <a:ext cx="7429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05" name="Rectangle 4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324" name="Rectangle 60"/>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Structure</a:t>
            </a:r>
            <a:endParaRPr lang="en-US" dirty="0"/>
          </a:p>
        </p:txBody>
      </p:sp>
      <p:sp>
        <p:nvSpPr>
          <p:cNvPr id="4" name="Text Placeholder 3"/>
          <p:cNvSpPr>
            <a:spLocks noGrp="1"/>
          </p:cNvSpPr>
          <p:nvPr>
            <p:ph type="body" idx="1"/>
          </p:nvPr>
        </p:nvSpPr>
        <p:spPr>
          <a:xfrm>
            <a:off x="457200" y="1535113"/>
            <a:ext cx="4040188" cy="674687"/>
          </a:xfrm>
        </p:spPr>
        <p:txBody>
          <a:bodyPr>
            <a:normAutofit fontScale="25000" lnSpcReduction="20000"/>
          </a:bodyPr>
          <a:lstStyle/>
          <a:p>
            <a:pPr lvl="3" algn="ctr"/>
            <a:endParaRPr lang="en-US" sz="2400" dirty="0" smtClean="0"/>
          </a:p>
          <a:p>
            <a:pPr lvl="3" algn="ctr"/>
            <a:endParaRPr lang="en-US" sz="2400" dirty="0" smtClean="0"/>
          </a:p>
          <a:p>
            <a:pPr lvl="3" algn="ctr"/>
            <a:endParaRPr lang="en-US" sz="2400" dirty="0" smtClean="0"/>
          </a:p>
          <a:p>
            <a:pPr lvl="3" algn="ctr"/>
            <a:endParaRPr lang="en-US" sz="2400" dirty="0" smtClean="0"/>
          </a:p>
          <a:p>
            <a:pPr lvl="3" algn="ctr"/>
            <a:endParaRPr lang="en-US" sz="2400" dirty="0" smtClean="0"/>
          </a:p>
          <a:p>
            <a:pPr lvl="3" algn="ctr"/>
            <a:endParaRPr lang="en-US" sz="2400" dirty="0" smtClean="0"/>
          </a:p>
          <a:p>
            <a:pPr lvl="3" algn="ctr"/>
            <a:endParaRPr lang="en-US" sz="2400" dirty="0" smtClean="0"/>
          </a:p>
          <a:p>
            <a:pPr lvl="3" algn="ctr"/>
            <a:r>
              <a:rPr lang="en-US" sz="9600" dirty="0" smtClean="0"/>
              <a:t>House</a:t>
            </a:r>
            <a:r>
              <a:rPr lang="en-US" dirty="0" smtClean="0"/>
              <a:t>			</a:t>
            </a:r>
            <a:endParaRPr lang="en-US" dirty="0"/>
          </a:p>
        </p:txBody>
      </p:sp>
      <p:sp>
        <p:nvSpPr>
          <p:cNvPr id="5" name="Content Placeholder 4"/>
          <p:cNvSpPr>
            <a:spLocks noGrp="1"/>
          </p:cNvSpPr>
          <p:nvPr>
            <p:ph sz="half" idx="2"/>
          </p:nvPr>
        </p:nvSpPr>
        <p:spPr/>
        <p:txBody>
          <a:bodyPr>
            <a:normAutofit fontScale="92500" lnSpcReduction="10000"/>
          </a:bodyPr>
          <a:lstStyle/>
          <a:p>
            <a:r>
              <a:rPr lang="en-US" b="1" dirty="0" smtClean="0"/>
              <a:t>Education </a:t>
            </a:r>
            <a:endParaRPr lang="en-US" dirty="0" smtClean="0"/>
          </a:p>
          <a:p>
            <a:r>
              <a:rPr lang="en-US" b="1" dirty="0" smtClean="0"/>
              <a:t>Membership:</a:t>
            </a:r>
            <a:br>
              <a:rPr lang="en-US" b="1" dirty="0" smtClean="0"/>
            </a:br>
            <a:r>
              <a:rPr lang="en-US" dirty="0" smtClean="0"/>
              <a:t>Sara </a:t>
            </a:r>
            <a:r>
              <a:rPr lang="en-US" dirty="0" err="1" smtClean="0"/>
              <a:t>Gelser</a:t>
            </a:r>
            <a:r>
              <a:rPr lang="en-US" dirty="0" smtClean="0"/>
              <a:t>, Co-Chair</a:t>
            </a:r>
            <a:br>
              <a:rPr lang="en-US" dirty="0" smtClean="0"/>
            </a:br>
            <a:r>
              <a:rPr lang="en-US" dirty="0" smtClean="0"/>
              <a:t>Matt </a:t>
            </a:r>
            <a:r>
              <a:rPr lang="en-US" dirty="0" err="1" smtClean="0"/>
              <a:t>Wingard</a:t>
            </a:r>
            <a:r>
              <a:rPr lang="en-US" dirty="0" smtClean="0"/>
              <a:t>, Co-Chair</a:t>
            </a:r>
            <a:br>
              <a:rPr lang="en-US" dirty="0" smtClean="0"/>
            </a:br>
            <a:r>
              <a:rPr lang="en-US" dirty="0" smtClean="0"/>
              <a:t>Jason Conger, Co-Vice Chair</a:t>
            </a:r>
            <a:br>
              <a:rPr lang="en-US" dirty="0" smtClean="0"/>
            </a:br>
            <a:r>
              <a:rPr lang="en-US" dirty="0" smtClean="0"/>
              <a:t>Lew Frederick, Co-Vice Chair</a:t>
            </a:r>
            <a:br>
              <a:rPr lang="en-US" dirty="0" smtClean="0"/>
            </a:br>
            <a:r>
              <a:rPr lang="en-US" dirty="0" smtClean="0"/>
              <a:t>Michael </a:t>
            </a:r>
            <a:r>
              <a:rPr lang="en-US" dirty="0" err="1" smtClean="0"/>
              <a:t>Dembrow</a:t>
            </a:r>
            <a:r>
              <a:rPr lang="en-US" dirty="0" smtClean="0"/>
              <a:t/>
            </a:r>
            <a:br>
              <a:rPr lang="en-US" dirty="0" smtClean="0"/>
            </a:br>
            <a:r>
              <a:rPr lang="en-US" dirty="0" smtClean="0"/>
              <a:t>John E Huffman</a:t>
            </a:r>
            <a:br>
              <a:rPr lang="en-US" dirty="0" smtClean="0"/>
            </a:br>
            <a:r>
              <a:rPr lang="en-US" dirty="0" smtClean="0"/>
              <a:t>Betty </a:t>
            </a:r>
            <a:r>
              <a:rPr lang="en-US" dirty="0" err="1" smtClean="0"/>
              <a:t>Komp</a:t>
            </a:r>
            <a:r>
              <a:rPr lang="en-US" dirty="0" smtClean="0"/>
              <a:t/>
            </a:r>
            <a:br>
              <a:rPr lang="en-US" dirty="0" smtClean="0"/>
            </a:br>
            <a:r>
              <a:rPr lang="en-US" dirty="0" smtClean="0"/>
              <a:t>Julie Parrish</a:t>
            </a:r>
          </a:p>
          <a:p>
            <a:endParaRPr lang="en-US" dirty="0"/>
          </a:p>
        </p:txBody>
      </p:sp>
      <p:sp>
        <p:nvSpPr>
          <p:cNvPr id="6" name="Text Placeholder 5"/>
          <p:cNvSpPr>
            <a:spLocks noGrp="1"/>
          </p:cNvSpPr>
          <p:nvPr>
            <p:ph type="body" sz="quarter" idx="3"/>
          </p:nvPr>
        </p:nvSpPr>
        <p:spPr/>
        <p:txBody>
          <a:bodyPr/>
          <a:lstStyle/>
          <a:p>
            <a:pPr algn="ctr"/>
            <a:r>
              <a:rPr lang="en-US" dirty="0" smtClean="0"/>
              <a:t>Senate</a:t>
            </a:r>
            <a:endParaRPr lang="en-US" dirty="0"/>
          </a:p>
        </p:txBody>
      </p:sp>
      <p:sp>
        <p:nvSpPr>
          <p:cNvPr id="7" name="Content Placeholder 6"/>
          <p:cNvSpPr>
            <a:spLocks noGrp="1"/>
          </p:cNvSpPr>
          <p:nvPr>
            <p:ph sz="quarter" idx="4"/>
          </p:nvPr>
        </p:nvSpPr>
        <p:spPr/>
        <p:txBody>
          <a:bodyPr/>
          <a:lstStyle/>
          <a:p>
            <a:r>
              <a:rPr lang="en-US" b="1" dirty="0" smtClean="0"/>
              <a:t>Education and Workforce Development </a:t>
            </a:r>
            <a:endParaRPr lang="en-US" dirty="0" smtClean="0"/>
          </a:p>
          <a:p>
            <a:r>
              <a:rPr lang="en-US" b="1" dirty="0" smtClean="0"/>
              <a:t>Membership:</a:t>
            </a:r>
            <a:br>
              <a:rPr lang="en-US" b="1" dirty="0" smtClean="0"/>
            </a:br>
            <a:r>
              <a:rPr lang="en-US" dirty="0" smtClean="0"/>
              <a:t>Mark Hass, Chair</a:t>
            </a:r>
            <a:br>
              <a:rPr lang="en-US" dirty="0" smtClean="0"/>
            </a:br>
            <a:r>
              <a:rPr lang="en-US" dirty="0" smtClean="0"/>
              <a:t>Frank Morse, Vice-Chair</a:t>
            </a:r>
            <a:br>
              <a:rPr lang="en-US" dirty="0" smtClean="0"/>
            </a:br>
            <a:r>
              <a:rPr lang="en-US" dirty="0" smtClean="0"/>
              <a:t>Suzanne </a:t>
            </a:r>
            <a:r>
              <a:rPr lang="en-US" dirty="0" err="1" smtClean="0"/>
              <a:t>Bonamici</a:t>
            </a:r>
            <a:r>
              <a:rPr lang="en-US" dirty="0" smtClean="0"/>
              <a:t/>
            </a:r>
            <a:br>
              <a:rPr lang="en-US" dirty="0" smtClean="0"/>
            </a:br>
            <a:r>
              <a:rPr lang="en-US" dirty="0" smtClean="0"/>
              <a:t>Larry George</a:t>
            </a:r>
            <a:br>
              <a:rPr lang="en-US" dirty="0" smtClean="0"/>
            </a:br>
            <a:r>
              <a:rPr lang="en-US" dirty="0" smtClean="0"/>
              <a:t>Chip Shields</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a Bill Become Law?</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667000" y="1143000"/>
            <a:ext cx="44196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Players</a:t>
            </a:r>
            <a:endParaRPr lang="en-US" dirty="0"/>
          </a:p>
        </p:txBody>
      </p:sp>
      <p:sp>
        <p:nvSpPr>
          <p:cNvPr id="3" name="Content Placeholder 2"/>
          <p:cNvSpPr>
            <a:spLocks noGrp="1"/>
          </p:cNvSpPr>
          <p:nvPr>
            <p:ph idx="1"/>
          </p:nvPr>
        </p:nvSpPr>
        <p:spPr>
          <a:xfrm>
            <a:off x="457200" y="1600201"/>
            <a:ext cx="8382000" cy="4191000"/>
          </a:xfrm>
        </p:spPr>
        <p:txBody>
          <a:bodyPr>
            <a:normAutofit fontScale="70000" lnSpcReduction="20000"/>
          </a:bodyPr>
          <a:lstStyle/>
          <a:p>
            <a:r>
              <a:rPr lang="en-US" dirty="0" smtClean="0"/>
              <a:t>Oregon Education Association (OEA)</a:t>
            </a:r>
          </a:p>
          <a:p>
            <a:r>
              <a:rPr lang="en-US" dirty="0" smtClean="0"/>
              <a:t>Confederation of Oregon School Administrators (COSA)</a:t>
            </a:r>
          </a:p>
          <a:p>
            <a:r>
              <a:rPr lang="en-US" dirty="0" smtClean="0"/>
              <a:t>Oregon School Boards Association (OSBA)</a:t>
            </a:r>
          </a:p>
          <a:p>
            <a:r>
              <a:rPr lang="en-US" dirty="0" smtClean="0"/>
              <a:t>Oregon School Employees Association (OSEA)</a:t>
            </a:r>
          </a:p>
          <a:p>
            <a:r>
              <a:rPr lang="en-US" dirty="0" smtClean="0"/>
              <a:t>Oregon University System (OUS)</a:t>
            </a:r>
          </a:p>
          <a:p>
            <a:r>
              <a:rPr lang="en-US" dirty="0" smtClean="0"/>
              <a:t>Chalkboard Project</a:t>
            </a:r>
          </a:p>
          <a:p>
            <a:r>
              <a:rPr lang="en-US" dirty="0" smtClean="0"/>
              <a:t>Stand for Children</a:t>
            </a:r>
          </a:p>
          <a:p>
            <a:r>
              <a:rPr lang="en-US" dirty="0" smtClean="0"/>
              <a:t>Oregon Parent Teacher Association (OPTA)</a:t>
            </a:r>
          </a:p>
          <a:p>
            <a:r>
              <a:rPr lang="en-US" dirty="0" smtClean="0"/>
              <a:t>Northwest Center for Educational Options</a:t>
            </a:r>
          </a:p>
          <a:p>
            <a:r>
              <a:rPr lang="en-US" dirty="0" smtClean="0"/>
              <a:t>Oregon Department of Education (ODE)</a:t>
            </a:r>
          </a:p>
          <a:p>
            <a:r>
              <a:rPr lang="en-US" dirty="0" smtClean="0"/>
              <a:t>Oregon Department of Community Colleges and Workforce Development (CCWD)</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Hot Topics</a:t>
            </a:r>
            <a:endParaRPr lang="en-US" dirty="0"/>
          </a:p>
        </p:txBody>
      </p:sp>
      <p:sp>
        <p:nvSpPr>
          <p:cNvPr id="3" name="Content Placeholder 2"/>
          <p:cNvSpPr>
            <a:spLocks noGrp="1"/>
          </p:cNvSpPr>
          <p:nvPr>
            <p:ph idx="1"/>
          </p:nvPr>
        </p:nvSpPr>
        <p:spPr/>
        <p:txBody>
          <a:bodyPr>
            <a:normAutofit fontScale="85000" lnSpcReduction="20000"/>
          </a:bodyPr>
          <a:lstStyle/>
          <a:p>
            <a:r>
              <a:rPr lang="en-US" sz="2400" dirty="0" smtClean="0"/>
              <a:t>Budget and revised revenue forecast. Approved $5.577B +$100M from Education Stability Fund; total $5.7B. $1B short of Essential Budget Level.</a:t>
            </a:r>
          </a:p>
          <a:p>
            <a:r>
              <a:rPr lang="en-US" sz="2400" dirty="0" smtClean="0"/>
              <a:t>SB909-Governor’s restructuring plan—Oregon Investment Board</a:t>
            </a:r>
          </a:p>
          <a:p>
            <a:r>
              <a:rPr lang="en-US" sz="2400" dirty="0" smtClean="0"/>
              <a:t>SB242-Creates the Higher Education Coordinating Commission</a:t>
            </a:r>
          </a:p>
          <a:p>
            <a:r>
              <a:rPr lang="en-US" sz="2400" dirty="0" smtClean="0"/>
              <a:t>SB552/HB2934-Create an appointed State Superintendent of Public Instruction</a:t>
            </a:r>
          </a:p>
          <a:p>
            <a:r>
              <a:rPr lang="en-US" sz="2400" dirty="0" smtClean="0"/>
              <a:t>SB290 Alter teacher and principal evaluation process-core teacher standards-multiple performance measures</a:t>
            </a:r>
          </a:p>
          <a:p>
            <a:r>
              <a:rPr lang="en-US" sz="2400" dirty="0" smtClean="0"/>
              <a:t>SB252-collaboration fund to support redesign of professional development</a:t>
            </a:r>
          </a:p>
          <a:p>
            <a:r>
              <a:rPr lang="en-US" sz="2400" dirty="0" smtClean="0"/>
              <a:t>HB3619 (Feb. 2010) -Support a System for Professional Development throughout a professional’s career phases</a:t>
            </a:r>
          </a:p>
          <a:p>
            <a:r>
              <a:rPr lang="en-US" sz="2400" dirty="0" smtClean="0"/>
              <a:t>“Florida Bills” teacher evaluation, mandatory retention, relaxed licensure</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a:t>Oregon Constitution, 1859</a:t>
            </a:r>
          </a:p>
        </p:txBody>
      </p:sp>
      <p:sp>
        <p:nvSpPr>
          <p:cNvPr id="5123" name="Rectangle 3"/>
          <p:cNvSpPr>
            <a:spLocks noGrp="1" noChangeArrowheads="1"/>
          </p:cNvSpPr>
          <p:nvPr>
            <p:ph type="body" idx="1"/>
          </p:nvPr>
        </p:nvSpPr>
        <p:spPr>
          <a:xfrm>
            <a:off x="228600" y="1295400"/>
            <a:ext cx="8915400" cy="5257800"/>
          </a:xfrm>
        </p:spPr>
        <p:txBody>
          <a:bodyPr/>
          <a:lstStyle/>
          <a:p>
            <a:pPr>
              <a:buFontTx/>
              <a:buNone/>
            </a:pPr>
            <a:r>
              <a:rPr lang="en-US" sz="2800" b="1" dirty="0"/>
              <a:t>Article VIII:</a:t>
            </a:r>
          </a:p>
          <a:p>
            <a:r>
              <a:rPr lang="en-US" sz="2800" b="1" dirty="0"/>
              <a:t>Section 3. System of common schools.</a:t>
            </a:r>
            <a:r>
              <a:rPr lang="en-US" sz="2800" dirty="0"/>
              <a:t> The Legislative Assembly shall provide by law for the establishment of a uniform, and general system of Common schools.</a:t>
            </a:r>
            <a:endParaRPr lang="en-US" sz="2800" b="1" dirty="0"/>
          </a:p>
          <a:p>
            <a:r>
              <a:rPr lang="en-US" sz="2800" b="1" dirty="0"/>
              <a:t>Section 4. Distribution of school fund income.</a:t>
            </a:r>
            <a:r>
              <a:rPr lang="en-US" sz="2800" dirty="0"/>
              <a:t> Provision shall be made by law for the distribution of the income of the common school fund among the several Counties of this state in proportion to the number of children resident therein between the ages, four and twenty years.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4000" dirty="0"/>
              <a:t>Sylvester Simpson, Oregon’s First Superintendent of Public Instruction</a:t>
            </a:r>
          </a:p>
        </p:txBody>
      </p:sp>
      <p:pic>
        <p:nvPicPr>
          <p:cNvPr id="6147" name="Picture 3" descr="simpson"/>
          <p:cNvPicPr>
            <a:picLocks noGrp="1" noChangeAspect="1" noChangeArrowheads="1"/>
          </p:cNvPicPr>
          <p:nvPr>
            <p:ph idx="1"/>
          </p:nvPr>
        </p:nvPicPr>
        <p:blipFill>
          <a:blip r:embed="rId2" cstate="print"/>
          <a:srcRect/>
          <a:stretch>
            <a:fillRect/>
          </a:stretch>
        </p:blipFill>
        <p:spPr>
          <a:xfrm>
            <a:off x="5715000" y="1981200"/>
            <a:ext cx="2971800" cy="4114800"/>
          </a:xfrm>
          <a:noFill/>
          <a:ln/>
        </p:spPr>
      </p:pic>
      <p:sp>
        <p:nvSpPr>
          <p:cNvPr id="6148" name="Rectangle 4"/>
          <p:cNvSpPr>
            <a:spLocks noChangeArrowheads="1"/>
          </p:cNvSpPr>
          <p:nvPr/>
        </p:nvSpPr>
        <p:spPr bwMode="auto">
          <a:xfrm>
            <a:off x="2209800" y="3254375"/>
            <a:ext cx="2514600" cy="366713"/>
          </a:xfrm>
          <a:prstGeom prst="rect">
            <a:avLst/>
          </a:prstGeom>
          <a:noFill/>
          <a:ln w="9525">
            <a:noFill/>
            <a:miter lim="800000"/>
            <a:headEnd/>
            <a:tailEnd/>
          </a:ln>
          <a:effectLst/>
        </p:spPr>
        <p:txBody>
          <a:bodyPr anchor="ctr">
            <a:spAutoFit/>
          </a:bodyPr>
          <a:lstStyle/>
          <a:p>
            <a:endParaRPr lang="en-US" dirty="0"/>
          </a:p>
        </p:txBody>
      </p:sp>
      <p:sp>
        <p:nvSpPr>
          <p:cNvPr id="6149" name="Text Box 5"/>
          <p:cNvSpPr txBox="1">
            <a:spLocks noChangeArrowheads="1"/>
          </p:cNvSpPr>
          <p:nvPr/>
        </p:nvSpPr>
        <p:spPr bwMode="auto">
          <a:xfrm>
            <a:off x="228600" y="1828800"/>
            <a:ext cx="5029200" cy="4838700"/>
          </a:xfrm>
          <a:prstGeom prst="rect">
            <a:avLst/>
          </a:prstGeom>
          <a:noFill/>
          <a:ln w="9525">
            <a:noFill/>
            <a:miter lim="800000"/>
            <a:headEnd/>
            <a:tailEnd/>
          </a:ln>
          <a:effectLst/>
        </p:spPr>
        <p:txBody>
          <a:bodyPr>
            <a:spAutoFit/>
          </a:bodyPr>
          <a:lstStyle/>
          <a:p>
            <a:pPr>
              <a:spcBef>
                <a:spcPct val="50000"/>
              </a:spcBef>
            </a:pPr>
            <a:r>
              <a:rPr lang="en-US" sz="2400" dirty="0"/>
              <a:t>The first Superintendent of Public Instruction was born in Missouri. Brought to Oregon by his parents in 1846, he graduated from Willamette University where he studied law. Besides being ODE's first State Superintendent from 1872-74, he became private secretary to Governor Stephen Chadwick, 1877-78. He practiced law in Salem and Portland before moving to California where he continued his law practice.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Levi L"/>
          <p:cNvPicPr>
            <a:picLocks noGrp="1" noChangeAspect="1" noChangeArrowheads="1"/>
          </p:cNvPicPr>
          <p:nvPr>
            <p:ph idx="1"/>
          </p:nvPr>
        </p:nvPicPr>
        <p:blipFill>
          <a:blip r:embed="rId2" cstate="print"/>
          <a:srcRect/>
          <a:stretch>
            <a:fillRect/>
          </a:stretch>
        </p:blipFill>
        <p:spPr>
          <a:xfrm>
            <a:off x="6019800" y="1828800"/>
            <a:ext cx="2819400" cy="4114800"/>
          </a:xfrm>
          <a:noFill/>
          <a:ln/>
        </p:spPr>
      </p:pic>
      <p:sp>
        <p:nvSpPr>
          <p:cNvPr id="7171" name="Rectangle 3"/>
          <p:cNvSpPr>
            <a:spLocks noChangeArrowheads="1"/>
          </p:cNvSpPr>
          <p:nvPr/>
        </p:nvSpPr>
        <p:spPr bwMode="auto">
          <a:xfrm>
            <a:off x="304800" y="1735138"/>
            <a:ext cx="4038600" cy="4362450"/>
          </a:xfrm>
          <a:prstGeom prst="rect">
            <a:avLst/>
          </a:prstGeom>
          <a:noFill/>
          <a:ln w="9525">
            <a:noFill/>
            <a:miter lim="800000"/>
            <a:headEnd/>
            <a:tailEnd/>
          </a:ln>
          <a:effectLst/>
        </p:spPr>
        <p:txBody>
          <a:bodyPr anchor="ctr">
            <a:spAutoFit/>
          </a:bodyPr>
          <a:lstStyle/>
          <a:p>
            <a:r>
              <a:rPr lang="en-US" sz="2800" dirty="0"/>
              <a:t>L.L. Rowland, a medical professor at </a:t>
            </a:r>
            <a:r>
              <a:rPr lang="en-US" sz="2800" i="1" dirty="0"/>
              <a:t>Willamette University</a:t>
            </a:r>
            <a:r>
              <a:rPr lang="en-US" sz="2800" dirty="0"/>
              <a:t> and Oregon's first elected Superintendent of Public Instruction. He  was also a noted preacher and elder at the Salem Christian Church. </a:t>
            </a:r>
          </a:p>
        </p:txBody>
      </p:sp>
      <p:sp>
        <p:nvSpPr>
          <p:cNvPr id="7172" name="Rectangle 4"/>
          <p:cNvSpPr>
            <a:spLocks noGrp="1" noChangeArrowheads="1"/>
          </p:cNvSpPr>
          <p:nvPr>
            <p:ph type="title"/>
          </p:nvPr>
        </p:nvSpPr>
        <p:spPr>
          <a:noFill/>
          <a:ln/>
        </p:spPr>
        <p:txBody>
          <a:bodyPr/>
          <a:lstStyle/>
          <a:p>
            <a:r>
              <a:rPr lang="en-US" sz="4000" dirty="0"/>
              <a:t>Oregon’s First Elected Superintendent, 1874</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z="4000" dirty="0"/>
              <a:t>Superintendent Position becomes Non-Partisan Election, 1940</a:t>
            </a:r>
          </a:p>
        </p:txBody>
      </p:sp>
      <p:pic>
        <p:nvPicPr>
          <p:cNvPr id="8195" name="Picture 3" descr="putnam"/>
          <p:cNvPicPr>
            <a:picLocks noGrp="1" noChangeAspect="1" noChangeArrowheads="1"/>
          </p:cNvPicPr>
          <p:nvPr>
            <p:ph idx="1"/>
          </p:nvPr>
        </p:nvPicPr>
        <p:blipFill>
          <a:blip r:embed="rId2" cstate="print"/>
          <a:srcRect/>
          <a:stretch>
            <a:fillRect/>
          </a:stretch>
        </p:blipFill>
        <p:spPr>
          <a:xfrm>
            <a:off x="5943600" y="1828800"/>
            <a:ext cx="2667000" cy="4419600"/>
          </a:xfrm>
          <a:noFill/>
          <a:ln/>
        </p:spPr>
      </p:pic>
      <p:sp>
        <p:nvSpPr>
          <p:cNvPr id="8196" name="Text Box 4"/>
          <p:cNvSpPr txBox="1">
            <a:spLocks noChangeArrowheads="1"/>
          </p:cNvSpPr>
          <p:nvPr/>
        </p:nvSpPr>
        <p:spPr bwMode="auto">
          <a:xfrm>
            <a:off x="457200" y="2133600"/>
            <a:ext cx="5105400" cy="4108450"/>
          </a:xfrm>
          <a:prstGeom prst="rect">
            <a:avLst/>
          </a:prstGeom>
          <a:noFill/>
          <a:ln w="9525">
            <a:noFill/>
            <a:miter lim="800000"/>
            <a:headEnd/>
            <a:tailEnd/>
          </a:ln>
          <a:effectLst/>
        </p:spPr>
        <p:txBody>
          <a:bodyPr>
            <a:spAutoFit/>
          </a:bodyPr>
          <a:lstStyle/>
          <a:p>
            <a:pPr>
              <a:spcBef>
                <a:spcPct val="50000"/>
              </a:spcBef>
            </a:pPr>
            <a:r>
              <a:rPr lang="en-US" sz="2400" dirty="0"/>
              <a:t>Rex Putnam served as ODE Superintendent of Public Instruction for nearly 25 years. He began his career teaching in Springfield and served as superintendent at Redmond and Albany. In 1937, he was appointed to fill a vacancy as Superintendent of Public Instruction and was elected to the position in 1938. He was then re-elected another five terms.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z="4000" dirty="0"/>
              <a:t>First Female Superintendent,</a:t>
            </a:r>
            <a:br>
              <a:rPr lang="en-US" sz="4000" dirty="0"/>
            </a:br>
            <a:r>
              <a:rPr lang="en-US" sz="4000" dirty="0"/>
              <a:t>1990-99</a:t>
            </a:r>
          </a:p>
        </p:txBody>
      </p:sp>
      <p:pic>
        <p:nvPicPr>
          <p:cNvPr id="9219" name="Picture 3" descr="paulus"/>
          <p:cNvPicPr>
            <a:picLocks noGrp="1" noChangeAspect="1" noChangeArrowheads="1"/>
          </p:cNvPicPr>
          <p:nvPr>
            <p:ph idx="1"/>
          </p:nvPr>
        </p:nvPicPr>
        <p:blipFill>
          <a:blip r:embed="rId2" cstate="print"/>
          <a:srcRect/>
          <a:stretch>
            <a:fillRect/>
          </a:stretch>
        </p:blipFill>
        <p:spPr>
          <a:xfrm>
            <a:off x="6172200" y="1828800"/>
            <a:ext cx="2667000" cy="4267200"/>
          </a:xfrm>
          <a:noFill/>
          <a:ln/>
        </p:spPr>
      </p:pic>
      <p:sp>
        <p:nvSpPr>
          <p:cNvPr id="9220" name="Text Box 4"/>
          <p:cNvSpPr txBox="1">
            <a:spLocks noChangeArrowheads="1"/>
          </p:cNvSpPr>
          <p:nvPr/>
        </p:nvSpPr>
        <p:spPr bwMode="auto">
          <a:xfrm>
            <a:off x="228600" y="2057400"/>
            <a:ext cx="5486400" cy="4108450"/>
          </a:xfrm>
          <a:prstGeom prst="rect">
            <a:avLst/>
          </a:prstGeom>
          <a:noFill/>
          <a:ln w="9525">
            <a:noFill/>
            <a:miter lim="800000"/>
            <a:headEnd/>
            <a:tailEnd/>
          </a:ln>
          <a:effectLst/>
        </p:spPr>
        <p:txBody>
          <a:bodyPr>
            <a:spAutoFit/>
          </a:bodyPr>
          <a:lstStyle/>
          <a:p>
            <a:pPr>
              <a:spcBef>
                <a:spcPct val="50000"/>
              </a:spcBef>
            </a:pPr>
            <a:r>
              <a:rPr lang="en-US" sz="2400" dirty="0"/>
              <a:t>Norma </a:t>
            </a:r>
            <a:r>
              <a:rPr lang="en-US" sz="2400" dirty="0" err="1"/>
              <a:t>Paulus</a:t>
            </a:r>
            <a:r>
              <a:rPr lang="en-US" sz="2400" dirty="0"/>
              <a:t> attended Burns Union HS. She graduated from Willamette Law School in 1962. She served as a State Representative from 1971-76 and as Secretary of State from 1977-1985. Her occupational background included work as an appellate lawyer and legal secretary. She also served on the Northwest Power Planning Council from 1987-89.</a:t>
            </a:r>
            <a:br>
              <a:rPr lang="en-US" sz="2400" dirty="0"/>
            </a:b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z="4000"/>
              <a:t>First Latina Superintendent, 2002 to present</a:t>
            </a:r>
          </a:p>
        </p:txBody>
      </p:sp>
      <p:pic>
        <p:nvPicPr>
          <p:cNvPr id="10243" name="Picture 3" descr="castillonew"/>
          <p:cNvPicPr>
            <a:picLocks noGrp="1" noChangeAspect="1" noChangeArrowheads="1"/>
          </p:cNvPicPr>
          <p:nvPr>
            <p:ph idx="1"/>
          </p:nvPr>
        </p:nvPicPr>
        <p:blipFill>
          <a:blip r:embed="rId2" cstate="print"/>
          <a:srcRect/>
          <a:stretch>
            <a:fillRect/>
          </a:stretch>
        </p:blipFill>
        <p:spPr>
          <a:xfrm>
            <a:off x="5562600" y="1752600"/>
            <a:ext cx="2819400" cy="4038600"/>
          </a:xfrm>
          <a:noFill/>
          <a:ln/>
        </p:spPr>
      </p:pic>
      <p:sp>
        <p:nvSpPr>
          <p:cNvPr id="10244" name="Text Box 4"/>
          <p:cNvSpPr txBox="1">
            <a:spLocks noChangeArrowheads="1"/>
          </p:cNvSpPr>
          <p:nvPr/>
        </p:nvSpPr>
        <p:spPr bwMode="auto">
          <a:xfrm>
            <a:off x="457200" y="2057400"/>
            <a:ext cx="4572000" cy="3743325"/>
          </a:xfrm>
          <a:prstGeom prst="rect">
            <a:avLst/>
          </a:prstGeom>
          <a:noFill/>
          <a:ln w="9525">
            <a:noFill/>
            <a:miter lim="800000"/>
            <a:headEnd/>
            <a:tailEnd/>
          </a:ln>
          <a:effectLst/>
        </p:spPr>
        <p:txBody>
          <a:bodyPr>
            <a:spAutoFit/>
          </a:bodyPr>
          <a:lstStyle/>
          <a:p>
            <a:pPr>
              <a:spcBef>
                <a:spcPct val="50000"/>
              </a:spcBef>
            </a:pPr>
            <a:r>
              <a:rPr lang="en-US" sz="2400"/>
              <a:t>Susan Castillo was born in Los Angeles on August 14, 1951. She received a Bachelor of Arts in Communications from Oregon State University. The first Hispanic woman in the Oregon Legislative Assembly, Castillo served in the Oregon State Senate from 1997 to 2002.</a:t>
            </a:r>
            <a:r>
              <a:rPr lang="en-US"/>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Expansion of Regulation	</a:t>
            </a:r>
          </a:p>
        </p:txBody>
      </p:sp>
      <p:sp>
        <p:nvSpPr>
          <p:cNvPr id="12291" name="Rectangle 3"/>
          <p:cNvSpPr>
            <a:spLocks noGrp="1" noChangeArrowheads="1"/>
          </p:cNvSpPr>
          <p:nvPr>
            <p:ph type="body" idx="1"/>
          </p:nvPr>
        </p:nvSpPr>
        <p:spPr>
          <a:xfrm>
            <a:off x="457200" y="1219200"/>
            <a:ext cx="8229600" cy="5638800"/>
          </a:xfrm>
        </p:spPr>
        <p:txBody>
          <a:bodyPr/>
          <a:lstStyle/>
          <a:p>
            <a:pPr>
              <a:lnSpc>
                <a:spcPct val="80000"/>
              </a:lnSpc>
            </a:pPr>
            <a:r>
              <a:rPr lang="en-US" sz="1600" dirty="0"/>
              <a:t>1920 		2 professional positions, one of which was the 				superintendent</a:t>
            </a:r>
          </a:p>
          <a:p>
            <a:pPr>
              <a:lnSpc>
                <a:spcPct val="80000"/>
              </a:lnSpc>
            </a:pPr>
            <a:endParaRPr lang="en-US" sz="1600" dirty="0"/>
          </a:p>
          <a:p>
            <a:pPr>
              <a:lnSpc>
                <a:spcPct val="80000"/>
              </a:lnSpc>
            </a:pPr>
            <a:r>
              <a:rPr lang="en-US" sz="1600" dirty="0"/>
              <a:t>1930	 	2 professional positions in addition to the 				superintendent and six clerical and statistical 				assistants.</a:t>
            </a:r>
          </a:p>
          <a:p>
            <a:pPr>
              <a:lnSpc>
                <a:spcPct val="80000"/>
              </a:lnSpc>
            </a:pPr>
            <a:endParaRPr lang="en-US" sz="1600" dirty="0"/>
          </a:p>
          <a:p>
            <a:pPr>
              <a:lnSpc>
                <a:spcPct val="80000"/>
              </a:lnSpc>
            </a:pPr>
            <a:r>
              <a:rPr lang="en-US" sz="1600" dirty="0"/>
              <a:t>1940		16 professional positions in addition to the 				superintendent, 9 in vocational education and 4 in 				vocational rehabilitation </a:t>
            </a:r>
          </a:p>
          <a:p>
            <a:pPr>
              <a:lnSpc>
                <a:spcPct val="80000"/>
              </a:lnSpc>
            </a:pPr>
            <a:endParaRPr lang="en-US" sz="1600" dirty="0"/>
          </a:p>
          <a:p>
            <a:pPr>
              <a:lnSpc>
                <a:spcPct val="80000"/>
              </a:lnSpc>
            </a:pPr>
            <a:r>
              <a:rPr lang="en-US" sz="1600" dirty="0"/>
              <a:t>1950		20 professional positions and 38 clerical assistants in 			general education; 6 professional employees and 4 			clerical assistants in general education, 6 professional 			employees and 4 clerical assistants in the education of 			physically handicapped, 12 professional and 12 clerical 			positions in vocational education, and 17 				professional and 13 clerical in vocational rehabilitation</a:t>
            </a:r>
            <a:r>
              <a:rPr lang="en-US" sz="1600" dirty="0" smtClean="0"/>
              <a:t>.</a:t>
            </a:r>
            <a:endParaRPr lang="en-US" sz="1600" smtClean="0"/>
          </a:p>
          <a:p>
            <a:pPr>
              <a:lnSpc>
                <a:spcPct val="80000"/>
              </a:lnSpc>
            </a:pPr>
            <a:endParaRPr lang="en-US" sz="1600" dirty="0"/>
          </a:p>
          <a:p>
            <a:pPr>
              <a:lnSpc>
                <a:spcPct val="80000"/>
              </a:lnSpc>
            </a:pPr>
            <a:r>
              <a:rPr lang="en-US" sz="1600" dirty="0"/>
              <a:t>Current	</a:t>
            </a:r>
            <a:r>
              <a:rPr lang="en-US" sz="1600" dirty="0" smtClean="0"/>
              <a:t>267 employees and 87 temporary employees plus the </a:t>
            </a:r>
            <a:r>
              <a:rPr lang="en-US" sz="1600" dirty="0"/>
              <a:t>24 hour </a:t>
            </a:r>
            <a:r>
              <a:rPr lang="en-US" sz="1600" dirty="0" smtClean="0"/>
              <a:t>		teaching </a:t>
            </a:r>
            <a:r>
              <a:rPr lang="en-US" sz="1600" dirty="0"/>
              <a:t>and supervisory staff of </a:t>
            </a:r>
            <a:r>
              <a:rPr lang="en-US" sz="1600" dirty="0" smtClean="0"/>
              <a:t>the </a:t>
            </a:r>
            <a:r>
              <a:rPr lang="en-US" sz="1600" dirty="0"/>
              <a:t>School for </a:t>
            </a:r>
            <a:r>
              <a:rPr lang="en-US" sz="1600" dirty="0" smtClean="0"/>
              <a:t>the Deaf organized 		in four units: Finance and Administration; Assessment and 			Information; Student Learning and Partnerships; and Educational 		Innovation and Improvement</a:t>
            </a:r>
            <a:endParaRPr lang="en-US" sz="1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946</TotalTime>
  <Words>901</Words>
  <Application>Microsoft Office PowerPoint</Application>
  <PresentationFormat>On-screen Show (4:3)</PresentationFormat>
  <Paragraphs>159</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Default Design</vt:lpstr>
      <vt:lpstr>Public Education in Oregon</vt:lpstr>
      <vt:lpstr>Slide 2</vt:lpstr>
      <vt:lpstr>Oregon Constitution, 1859</vt:lpstr>
      <vt:lpstr>Sylvester Simpson, Oregon’s First Superintendent of Public Instruction</vt:lpstr>
      <vt:lpstr>Oregon’s First Elected Superintendent, 1874</vt:lpstr>
      <vt:lpstr>Superintendent Position becomes Non-Partisan Election, 1940</vt:lpstr>
      <vt:lpstr>First Female Superintendent, 1990-99</vt:lpstr>
      <vt:lpstr>First Latina Superintendent, 2002 to present</vt:lpstr>
      <vt:lpstr>Expansion of Regulation </vt:lpstr>
      <vt:lpstr>Local Control vs. Consolidation</vt:lpstr>
      <vt:lpstr>Oregon Constitution, 1991</vt:lpstr>
      <vt:lpstr>Oregon Constitution, 1997</vt:lpstr>
      <vt:lpstr>Oregon Constitution, 2000</vt:lpstr>
      <vt:lpstr>Current Oregon System</vt:lpstr>
      <vt:lpstr>Slide 15</vt:lpstr>
      <vt:lpstr>Slide 16</vt:lpstr>
      <vt:lpstr>Slide 17</vt:lpstr>
      <vt:lpstr>Slide 18</vt:lpstr>
      <vt:lpstr>Slide 19</vt:lpstr>
      <vt:lpstr>Slide 20</vt:lpstr>
      <vt:lpstr>Slide 21</vt:lpstr>
      <vt:lpstr>Slide 22</vt:lpstr>
      <vt:lpstr>Slide 23</vt:lpstr>
      <vt:lpstr>Slide 24</vt:lpstr>
      <vt:lpstr>Structure of Governance</vt:lpstr>
      <vt:lpstr>Committee Structure</vt:lpstr>
      <vt:lpstr>How Does a Bill Become Law?</vt:lpstr>
      <vt:lpstr>Key Players</vt:lpstr>
      <vt:lpstr>Current Hot Topics</vt:lpstr>
      <vt:lpstr>Questions?</vt:lpstr>
    </vt:vector>
  </TitlesOfParts>
  <Company>Oregon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Education in Oregon</dc:title>
  <dc:creator>TIRMAdmin</dc:creator>
  <cp:lastModifiedBy>burk</cp:lastModifiedBy>
  <cp:revision>60</cp:revision>
  <dcterms:created xsi:type="dcterms:W3CDTF">2008-07-03T16:35:25Z</dcterms:created>
  <dcterms:modified xsi:type="dcterms:W3CDTF">2011-07-28T16:04:05Z</dcterms:modified>
</cp:coreProperties>
</file>