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6" r:id="rId3"/>
    <p:sldId id="290" r:id="rId4"/>
    <p:sldId id="265" r:id="rId5"/>
    <p:sldId id="291" r:id="rId6"/>
    <p:sldId id="266" r:id="rId7"/>
    <p:sldId id="268" r:id="rId8"/>
    <p:sldId id="267" r:id="rId9"/>
    <p:sldId id="258" r:id="rId10"/>
    <p:sldId id="262" r:id="rId11"/>
    <p:sldId id="293" r:id="rId12"/>
    <p:sldId id="280" r:id="rId13"/>
    <p:sldId id="292" r:id="rId14"/>
    <p:sldId id="278" r:id="rId15"/>
    <p:sldId id="279" r:id="rId16"/>
    <p:sldId id="272" r:id="rId17"/>
    <p:sldId id="273" r:id="rId18"/>
    <p:sldId id="274" r:id="rId19"/>
    <p:sldId id="294" r:id="rId20"/>
    <p:sldId id="301" r:id="rId21"/>
    <p:sldId id="302" r:id="rId22"/>
    <p:sldId id="303" r:id="rId23"/>
    <p:sldId id="299" r:id="rId24"/>
    <p:sldId id="305" r:id="rId25"/>
    <p:sldId id="307" r:id="rId26"/>
    <p:sldId id="308" r:id="rId27"/>
    <p:sldId id="286" r:id="rId28"/>
    <p:sldId id="295" r:id="rId29"/>
    <p:sldId id="297" r:id="rId30"/>
    <p:sldId id="309" r:id="rId31"/>
    <p:sldId id="298" r:id="rId3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6" autoAdjust="0"/>
    <p:restoredTop sz="94737" autoAdjust="0"/>
  </p:normalViewPr>
  <p:slideViewPr>
    <p:cSldViewPr snapToGrid="0" snapToObjects="1">
      <p:cViewPr>
        <p:scale>
          <a:sx n="100" d="100"/>
          <a:sy n="100" d="100"/>
        </p:scale>
        <p:origin x="-944" y="-2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u\resources\Research\Samba\rhsipad\TC%20temporary\TechUse%20by%20ELs_0306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u\resources\Research\Samba\rhsipad\TC%20temporary\TechUse%20by%20ELs_0306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u\resources\Research\Samba\rhsipad\TC%20temporary\TechUse%20by%20ELs_0306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Apps used by %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'ELs Report'!$I$3</c:f>
              <c:strCache>
                <c:ptCount val="1"/>
                <c:pt idx="0">
                  <c:v>Percentage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'ELs Report'!$H$4:$H$19</c:f>
              <c:strCache>
                <c:ptCount val="16"/>
                <c:pt idx="0">
                  <c:v>Google Drive</c:v>
                </c:pt>
                <c:pt idx="1">
                  <c:v>Socrative</c:v>
                </c:pt>
                <c:pt idx="2">
                  <c:v>Edmodo</c:v>
                </c:pt>
                <c:pt idx="3">
                  <c:v>Google Translate</c:v>
                </c:pt>
                <c:pt idx="4">
                  <c:v>Web Browser</c:v>
                </c:pt>
                <c:pt idx="5">
                  <c:v>Bookabi</c:v>
                </c:pt>
                <c:pt idx="6">
                  <c:v>Schoology</c:v>
                </c:pt>
                <c:pt idx="7">
                  <c:v>Slideshark</c:v>
                </c:pt>
                <c:pt idx="8">
                  <c:v>Pandora</c:v>
                </c:pt>
                <c:pt idx="9">
                  <c:v>Quizlet</c:v>
                </c:pt>
                <c:pt idx="10">
                  <c:v>SYNERGY</c:v>
                </c:pt>
                <c:pt idx="11">
                  <c:v>3D Game Lab</c:v>
                </c:pt>
                <c:pt idx="12">
                  <c:v>Adobe Reader</c:v>
                </c:pt>
                <c:pt idx="13">
                  <c:v>Class Website</c:v>
                </c:pt>
                <c:pt idx="14">
                  <c:v>Google Maps</c:v>
                </c:pt>
                <c:pt idx="15">
                  <c:v>iTunes U</c:v>
                </c:pt>
              </c:strCache>
            </c:strRef>
          </c:cat>
          <c:val>
            <c:numRef>
              <c:f>'ELs Report'!$I$4:$I$19</c:f>
              <c:numCache>
                <c:formatCode>0%</c:formatCode>
                <c:ptCount val="16"/>
                <c:pt idx="0">
                  <c:v>0.273809523809524</c:v>
                </c:pt>
                <c:pt idx="1">
                  <c:v>0.130952380952381</c:v>
                </c:pt>
                <c:pt idx="2">
                  <c:v>0.119047619047619</c:v>
                </c:pt>
                <c:pt idx="3">
                  <c:v>0.119047619047619</c:v>
                </c:pt>
                <c:pt idx="4">
                  <c:v>0.119047619047619</c:v>
                </c:pt>
                <c:pt idx="5">
                  <c:v>0.0357142857142857</c:v>
                </c:pt>
                <c:pt idx="6">
                  <c:v>0.0357142857142857</c:v>
                </c:pt>
                <c:pt idx="7">
                  <c:v>0.0357142857142857</c:v>
                </c:pt>
                <c:pt idx="8">
                  <c:v>0.0238095238095238</c:v>
                </c:pt>
                <c:pt idx="9">
                  <c:v>0.0238095238095238</c:v>
                </c:pt>
                <c:pt idx="10">
                  <c:v>0.0238095238095238</c:v>
                </c:pt>
                <c:pt idx="11">
                  <c:v>0.0119047619047619</c:v>
                </c:pt>
                <c:pt idx="12">
                  <c:v>0.0119047619047619</c:v>
                </c:pt>
                <c:pt idx="13">
                  <c:v>0.0119047619047619</c:v>
                </c:pt>
                <c:pt idx="14">
                  <c:v>0.0119047619047619</c:v>
                </c:pt>
                <c:pt idx="15">
                  <c:v>0.0119047619047619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Uses of</a:t>
            </a:r>
            <a:r>
              <a:rPr lang="en-US" baseline="0"/>
              <a:t> 1:1 by %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Academic</a:t>
            </a:r>
            <a:r>
              <a:rPr lang="en-US" baseline="0"/>
              <a:t> </a:t>
            </a:r>
            <a:r>
              <a:rPr lang="en-US"/>
              <a:t>Uses b</a:t>
            </a:r>
            <a:r>
              <a:rPr lang="en-US" baseline="0"/>
              <a:t>y %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'ELs Report'!$P$5:$P$6</c:f>
              <c:strCache>
                <c:ptCount val="1"/>
                <c:pt idx="0">
                  <c:v>Percentage 18%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'ELs Report'!$O$7:$O$19</c:f>
              <c:strCache>
                <c:ptCount val="12"/>
                <c:pt idx="0">
                  <c:v>Notes</c:v>
                </c:pt>
                <c:pt idx="1">
                  <c:v>Read</c:v>
                </c:pt>
                <c:pt idx="2">
                  <c:v>Research</c:v>
                </c:pt>
                <c:pt idx="3">
                  <c:v>Listened Music</c:v>
                </c:pt>
                <c:pt idx="4">
                  <c:v>Watched Videos</c:v>
                </c:pt>
                <c:pt idx="5">
                  <c:v>Reference</c:v>
                </c:pt>
                <c:pt idx="6">
                  <c:v>Created Present</c:v>
                </c:pt>
                <c:pt idx="7">
                  <c:v>Learned Use (App or iPad)</c:v>
                </c:pt>
                <c:pt idx="8">
                  <c:v>Photos </c:v>
                </c:pt>
                <c:pt idx="9">
                  <c:v>Collaborated</c:v>
                </c:pt>
                <c:pt idx="10">
                  <c:v>Solve MathSci</c:v>
                </c:pt>
                <c:pt idx="11">
                  <c:v>Played Games</c:v>
                </c:pt>
              </c:strCache>
            </c:strRef>
          </c:cat>
          <c:val>
            <c:numRef>
              <c:f>'ELs Report'!$P$7:$P$19</c:f>
              <c:numCache>
                <c:formatCode>0%</c:formatCode>
                <c:ptCount val="13"/>
                <c:pt idx="0">
                  <c:v>0.17</c:v>
                </c:pt>
                <c:pt idx="1">
                  <c:v>0.16</c:v>
                </c:pt>
                <c:pt idx="2">
                  <c:v>0.13</c:v>
                </c:pt>
                <c:pt idx="3">
                  <c:v>0.07</c:v>
                </c:pt>
                <c:pt idx="4">
                  <c:v>0.06</c:v>
                </c:pt>
                <c:pt idx="5">
                  <c:v>0.06</c:v>
                </c:pt>
                <c:pt idx="6">
                  <c:v>0.05</c:v>
                </c:pt>
                <c:pt idx="7">
                  <c:v>0.04</c:v>
                </c:pt>
                <c:pt idx="8">
                  <c:v>0.04</c:v>
                </c:pt>
                <c:pt idx="9">
                  <c:v>0.03</c:v>
                </c:pt>
                <c:pt idx="10">
                  <c:v>0.02</c:v>
                </c:pt>
                <c:pt idx="11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60A30FB-2943-9047-93AE-A6D1E9B2E0BD}" type="datetimeFigureOut">
              <a:rPr lang="en-US" smtClean="0"/>
              <a:t>3/14/14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8EB7FF-13D8-9B43-8852-009804DA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24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8A594-2310-B84F-A430-6B7A2ADEC974}" type="datetimeFigureOut">
              <a:rPr lang="en-US" smtClean="0"/>
              <a:t>3/14/14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16426"/>
            <a:ext cx="5485158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7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65082-CB08-B246-8C66-9B598C8E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8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 welcomes audience and introduces herself</a:t>
            </a:r>
          </a:p>
          <a:p>
            <a:r>
              <a:rPr lang="en-US" dirty="0" smtClean="0"/>
              <a:t>Tatiana</a:t>
            </a:r>
            <a:r>
              <a:rPr lang="en-US" baseline="0" dirty="0" smtClean="0"/>
              <a:t> introduces herself</a:t>
            </a:r>
          </a:p>
          <a:p>
            <a:r>
              <a:rPr lang="en-US" baseline="0" dirty="0" smtClean="0"/>
              <a:t>Cynthia introduces herself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8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Gayle:  show</a:t>
            </a:r>
            <a:r>
              <a:rPr lang="en-US" baseline="0" dirty="0" smtClean="0"/>
              <a:t> surveys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Note that district conversion to SYNERGY has slowed reporting of district data for months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13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Gayle:  Ask teachers to turn to neighbor</a:t>
            </a:r>
            <a:r>
              <a:rPr lang="en-US" baseline="0" dirty="0" smtClean="0"/>
              <a:t> and share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12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Tatiana  Home</a:t>
            </a:r>
            <a:r>
              <a:rPr lang="en-US" baseline="0" dirty="0" smtClean="0"/>
              <a:t> language is reported here (L1)  Besides Spanish,  Hmong, Lao, Mayan, Oromo, Somali (and other languages but less than 5 students/language)  Also have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 in ESL program but not in this study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66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700" indent="0">
              <a:buNone/>
            </a:pPr>
            <a:r>
              <a:rPr lang="en-US" dirty="0" smtClean="0"/>
              <a:t>Tatiana  </a:t>
            </a:r>
            <a:r>
              <a:rPr lang="en-US" baseline="0" dirty="0" smtClean="0"/>
              <a:t> </a:t>
            </a:r>
            <a:r>
              <a:rPr lang="en-US" dirty="0" smtClean="0"/>
              <a:t>No significant difference between EL students who have THP versus those who use </a:t>
            </a:r>
            <a:r>
              <a:rPr lang="en-US" dirty="0" err="1" smtClean="0"/>
              <a:t>iPad</a:t>
            </a:r>
            <a:r>
              <a:rPr lang="en-US" dirty="0" smtClean="0"/>
              <a:t> in class cart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Across grade level, gender, race, ethnicity, home language, EL status, academic priority status   EXCEPT    GPA and</a:t>
            </a:r>
            <a:r>
              <a:rPr lang="en-US" baseline="0" dirty="0" smtClean="0"/>
              <a:t> SPED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0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highest apps:  Google Drive  (students upload work and access </a:t>
            </a:r>
            <a:r>
              <a:rPr lang="en-US" dirty="0" err="1" smtClean="0"/>
              <a:t>google</a:t>
            </a:r>
            <a:r>
              <a:rPr lang="en-US" dirty="0" smtClean="0"/>
              <a:t> docs, spreadsheet, presentation software)  </a:t>
            </a:r>
            <a:r>
              <a:rPr lang="en-US" dirty="0" err="1" smtClean="0"/>
              <a:t>Socrative</a:t>
            </a:r>
            <a:r>
              <a:rPr lang="en-US" baseline="0" dirty="0" smtClean="0"/>
              <a:t>  (student response system)  </a:t>
            </a:r>
            <a:r>
              <a:rPr lang="en-US" baseline="0" dirty="0" err="1" smtClean="0"/>
              <a:t>Edmodo</a:t>
            </a:r>
            <a:r>
              <a:rPr lang="en-US" baseline="0" dirty="0" smtClean="0"/>
              <a:t>  (learning management system), Google translate,  Web Browser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640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Tatiana   Writing , taking notes,</a:t>
            </a:r>
            <a:r>
              <a:rPr lang="en-US" baseline="0" dirty="0" smtClean="0"/>
              <a:t> reading, research  are top four uses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70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Tatiana   Beginning of year survey</a:t>
            </a:r>
            <a:r>
              <a:rPr lang="en-US" baseline="0" dirty="0" smtClean="0"/>
              <a:t> was to be completed by all ninth, tenth,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graders.  All teachers asked to have students; take survey but not all did, so only got about half of students to  (55% for EL)    Students expressed higher mean score for proficiency and satisfaction with technology   than for other sets of questions.  Also indicated  positive attitude  re: helpfulness of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and ease of use for academic tasks.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806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Tatiana  Here we see a significant difference between students</a:t>
            </a:r>
            <a:r>
              <a:rPr lang="en-US" baseline="0" dirty="0" smtClean="0"/>
              <a:t> who had an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 (THP) and those who did not.  Students with a THP indicated higher frequency of use at school than those who could only use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on a Cart in class under teacher direction.  But use at school was lower for both groups than reported frequency of use outside of school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71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Tatiana   Just now getting attendance and GPA data from district</a:t>
            </a:r>
            <a:r>
              <a:rPr lang="en-US" baseline="0" dirty="0" smtClean="0"/>
              <a:t> so data analysis is incomplete.   One possible explanation is that  students who already have better attendance are more attuned to school and want to get a THP.  Therefore they convince their parents to pay the insurance and sign the forms.   Anecdotal evidence also suggests that some students are coming to RHS because of the 1:1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initiative.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69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63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Tatiana  asks audience</a:t>
            </a:r>
            <a:r>
              <a:rPr lang="en-US" baseline="0" dirty="0" smtClean="0"/>
              <a:t> for show of hands for job title  and  then partner share</a:t>
            </a:r>
          </a:p>
          <a:p>
            <a:r>
              <a:rPr lang="en-US" baseline="0" dirty="0" smtClean="0"/>
              <a:t>Cindy:  Create link on </a:t>
            </a:r>
            <a:r>
              <a:rPr lang="en-US" baseline="0" dirty="0" err="1" smtClean="0"/>
              <a:t>Socrative</a:t>
            </a:r>
            <a:r>
              <a:rPr lang="en-US" baseline="0" dirty="0" smtClean="0"/>
              <a:t> and email Gayle the link with room number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dirty="0" smtClean="0"/>
              <a:t>Cynthia:</a:t>
            </a:r>
            <a:r>
              <a:rPr lang="en-US" baseline="0" dirty="0" smtClean="0"/>
              <a:t>  ask audience to  log onto </a:t>
            </a:r>
            <a:r>
              <a:rPr lang="en-US" baseline="0" dirty="0" err="1" smtClean="0"/>
              <a:t>Socrative</a:t>
            </a:r>
            <a:r>
              <a:rPr lang="en-US" baseline="0" dirty="0" smtClean="0"/>
              <a:t>  and type in one or two questions they have  OR  write on 3X5 card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433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7121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012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84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465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250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Cynthia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806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Cynthia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680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Cindy’s rules for </a:t>
            </a:r>
            <a:r>
              <a:rPr lang="en-US" dirty="0" err="1" smtClean="0"/>
              <a:t>iPad</a:t>
            </a:r>
            <a:r>
              <a:rPr lang="en-US" dirty="0" smtClean="0"/>
              <a:t> use</a:t>
            </a:r>
          </a:p>
          <a:p>
            <a:r>
              <a:rPr lang="en-US" dirty="0" smtClean="0"/>
              <a:t>Give example of end goal of lesson</a:t>
            </a:r>
          </a:p>
          <a:p>
            <a:r>
              <a:rPr lang="en-US" dirty="0" smtClean="0"/>
              <a:t>Give</a:t>
            </a:r>
            <a:r>
              <a:rPr lang="en-US" baseline="0" dirty="0" smtClean="0"/>
              <a:t> example of technology</a:t>
            </a:r>
          </a:p>
          <a:p>
            <a:r>
              <a:rPr lang="en-US" baseline="0" dirty="0" smtClean="0"/>
              <a:t>	e.g.  Students  draft stories on paper and then use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or laptop to publish</a:t>
            </a:r>
          </a:p>
          <a:p>
            <a:r>
              <a:rPr lang="en-US" baseline="0" dirty="0" smtClean="0"/>
              <a:t>           e.g.  Lectures are interactive with opportunity to participate through online polls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535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  left column</a:t>
            </a:r>
          </a:p>
          <a:p>
            <a:r>
              <a:rPr lang="en-US" dirty="0" smtClean="0"/>
              <a:t>Tatiana right column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194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Tatiana    </a:t>
            </a:r>
            <a:r>
              <a:rPr lang="en-US" smtClean="0"/>
              <a:t>Cindy    Gayle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95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97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01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03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0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0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98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3/14/14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s.k12.or.us/schools/roosevelt/690.htm" TargetMode="External"/><Relationship Id="rId4" Type="http://schemas.openxmlformats.org/officeDocument/2006/relationships/hyperlink" Target="http://www.pps.k12.or.us/schools/roosevelt/764.htm" TargetMode="External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socrative.co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z-kids.com/" TargetMode="External"/><Relationship Id="rId4" Type="http://schemas.openxmlformats.org/officeDocument/2006/relationships/hyperlink" Target="http://www.raz-kids.com/main/ViewBooks" TargetMode="External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435797"/>
            <a:ext cx="6498158" cy="980207"/>
          </a:xfrm>
        </p:spPr>
        <p:txBody>
          <a:bodyPr/>
          <a:lstStyle/>
          <a:p>
            <a:r>
              <a:rPr lang="en-US" sz="3200" dirty="0" smtClean="0"/>
              <a:t>Technology Equity: Now What?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2842877"/>
            <a:ext cx="6498159" cy="2760998"/>
          </a:xfrm>
        </p:spPr>
        <p:txBody>
          <a:bodyPr>
            <a:normAutofit fontScale="40000" lnSpcReduction="20000"/>
          </a:bodyPr>
          <a:lstStyle/>
          <a:p>
            <a:r>
              <a:rPr lang="en-US" sz="5000" dirty="0" smtClean="0">
                <a:solidFill>
                  <a:schemeClr val="tx1"/>
                </a:solidFill>
              </a:rPr>
              <a:t>English Learners Alliance Conference</a:t>
            </a:r>
          </a:p>
          <a:p>
            <a:r>
              <a:rPr lang="en-US" sz="5000" dirty="0" smtClean="0">
                <a:solidFill>
                  <a:schemeClr val="tx1"/>
                </a:solidFill>
              </a:rPr>
              <a:t>March 14, 2014</a:t>
            </a:r>
          </a:p>
          <a:p>
            <a:r>
              <a:rPr lang="en-US" sz="5000" dirty="0" smtClean="0">
                <a:solidFill>
                  <a:schemeClr val="tx1"/>
                </a:solidFill>
              </a:rPr>
              <a:t>Eugene, OR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5000" dirty="0" smtClean="0"/>
          </a:p>
          <a:p>
            <a:r>
              <a:rPr lang="en-US" sz="5000" b="1" dirty="0" smtClean="0">
                <a:solidFill>
                  <a:srgbClr val="FF0000"/>
                </a:solidFill>
              </a:rPr>
              <a:t>Gayle Thieman, </a:t>
            </a:r>
            <a:r>
              <a:rPr lang="en-US" sz="5000" b="1" dirty="0" err="1" smtClean="0">
                <a:solidFill>
                  <a:srgbClr val="FF0000"/>
                </a:solidFill>
              </a:rPr>
              <a:t>Ed.D</a:t>
            </a:r>
            <a:r>
              <a:rPr lang="en-US" sz="5000" b="1" dirty="0" smtClean="0">
                <a:solidFill>
                  <a:srgbClr val="FF0000"/>
                </a:solidFill>
              </a:rPr>
              <a:t>.  Portland State University</a:t>
            </a:r>
          </a:p>
          <a:p>
            <a:r>
              <a:rPr lang="en-US" sz="5000" b="1" dirty="0" smtClean="0">
                <a:solidFill>
                  <a:srgbClr val="FF0000"/>
                </a:solidFill>
              </a:rPr>
              <a:t>Tatiana </a:t>
            </a:r>
            <a:r>
              <a:rPr lang="en-US" sz="5000" b="1" dirty="0" err="1" smtClean="0">
                <a:solidFill>
                  <a:srgbClr val="FF0000"/>
                </a:solidFill>
              </a:rPr>
              <a:t>Cevallos</a:t>
            </a:r>
            <a:r>
              <a:rPr lang="en-US" sz="5000" b="1" dirty="0" smtClean="0">
                <a:solidFill>
                  <a:srgbClr val="FF0000"/>
                </a:solidFill>
              </a:rPr>
              <a:t>,  George Fox University</a:t>
            </a:r>
          </a:p>
          <a:p>
            <a:r>
              <a:rPr lang="en-US" sz="5000" b="1" dirty="0" smtClean="0">
                <a:solidFill>
                  <a:srgbClr val="FF0000"/>
                </a:solidFill>
              </a:rPr>
              <a:t>Cindy </a:t>
            </a:r>
            <a:r>
              <a:rPr lang="en-US" sz="5000" b="1" dirty="0" err="1" smtClean="0">
                <a:solidFill>
                  <a:srgbClr val="FF0000"/>
                </a:solidFill>
              </a:rPr>
              <a:t>Radler-Okby</a:t>
            </a:r>
            <a:r>
              <a:rPr lang="en-US" sz="5000" b="1" dirty="0" smtClean="0">
                <a:solidFill>
                  <a:srgbClr val="FF0000"/>
                </a:solidFill>
              </a:rPr>
              <a:t>, Roosevelt High School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99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494750"/>
          </a:xfrm>
        </p:spPr>
        <p:txBody>
          <a:bodyPr/>
          <a:lstStyle/>
          <a:p>
            <a:r>
              <a:rPr lang="en-US" sz="3200" dirty="0" smtClean="0"/>
              <a:t>Data Sources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980207"/>
            <a:ext cx="4000500" cy="5370399"/>
          </a:xfrm>
        </p:spPr>
        <p:txBody>
          <a:bodyPr>
            <a:normAutofit/>
          </a:bodyPr>
          <a:lstStyle/>
          <a:p>
            <a:r>
              <a:rPr lang="en-US" dirty="0" smtClean="0"/>
              <a:t>Initial survey of all grade 9-11students about their experience and attitudes toward technology</a:t>
            </a:r>
          </a:p>
          <a:p>
            <a:pPr marL="336550" lvl="1" indent="0">
              <a:buNone/>
            </a:pPr>
            <a:r>
              <a:rPr lang="en-US" dirty="0" smtClean="0"/>
              <a:t>Fall, spring 2012-2014</a:t>
            </a:r>
          </a:p>
          <a:p>
            <a:pPr marL="365760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://www.pps.k12.or.us/schools/roosevelt/690.</a:t>
            </a:r>
            <a:r>
              <a:rPr lang="en-US" dirty="0" smtClean="0">
                <a:hlinkClick r:id="rId3"/>
              </a:rPr>
              <a:t>htm</a:t>
            </a:r>
            <a:endParaRPr lang="en-US" dirty="0" smtClean="0"/>
          </a:p>
          <a:p>
            <a:pPr marL="314960" indent="-285750"/>
            <a:r>
              <a:rPr lang="en-US" dirty="0" smtClean="0"/>
              <a:t>Weekly student technology use surveys </a:t>
            </a:r>
          </a:p>
          <a:p>
            <a:pPr marL="314960" indent="-285750"/>
            <a:r>
              <a:rPr lang="en-US" dirty="0" smtClean="0">
                <a:hlinkClick r:id="rId4"/>
              </a:rPr>
              <a:t>http://www.pps.k12.or.us/schools/roosevelt/764.htm</a:t>
            </a:r>
            <a:endParaRPr lang="en-US" dirty="0" smtClean="0"/>
          </a:p>
          <a:p>
            <a:pPr marL="314960" indent="-285750"/>
            <a:r>
              <a:rPr lang="en-US" dirty="0" smtClean="0"/>
              <a:t>District data on student  demographics, special education and EL status, attendance, GPA, test scores</a:t>
            </a:r>
          </a:p>
          <a:p>
            <a:pPr marL="365760" lvl="1" indent="0">
              <a:buNone/>
            </a:pPr>
            <a:endParaRPr lang="en-US" dirty="0" smtClean="0"/>
          </a:p>
        </p:txBody>
      </p:sp>
      <p:pic>
        <p:nvPicPr>
          <p:cNvPr id="7" name="Content Placeholder 4" descr="ComputerLab.jpg"/>
          <p:cNvPicPr>
            <a:picLocks noGrp="1" noChangeAspect="1"/>
          </p:cNvPicPr>
          <p:nvPr/>
        </p:nvPicPr>
        <p:blipFill>
          <a:blip r:embed="rId5"/>
          <a:srcRect t="-26956" b="-26956"/>
          <a:stretch>
            <a:fillRect/>
          </a:stretch>
        </p:blipFill>
        <p:spPr>
          <a:xfrm>
            <a:off x="4870786" y="602326"/>
            <a:ext cx="4038600" cy="55826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70786" y="5384238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</a:t>
            </a:r>
            <a:r>
              <a:rPr lang="en-US" sz="2000" dirty="0" smtClean="0"/>
              <a:t>Teacher Focus Groups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870786" y="1090653"/>
            <a:ext cx="3867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</a:t>
            </a:r>
            <a:r>
              <a:rPr lang="en-US" sz="2000" dirty="0" smtClean="0"/>
              <a:t>Classroom Observations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0645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65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70110"/>
          </a:xfrm>
        </p:spPr>
        <p:txBody>
          <a:bodyPr/>
          <a:lstStyle/>
          <a:p>
            <a:r>
              <a:rPr lang="en-US" sz="3200" dirty="0" smtClean="0"/>
              <a:t>ELs Demographics  </a:t>
            </a:r>
            <a:r>
              <a:rPr lang="en-US" sz="2000" b="1" dirty="0" smtClean="0">
                <a:solidFill>
                  <a:srgbClr val="FF0000"/>
                </a:solidFill>
              </a:rPr>
              <a:t>N=110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742281"/>
              </p:ext>
            </p:extLst>
          </p:nvPr>
        </p:nvGraphicFramePr>
        <p:xfrm>
          <a:off x="549275" y="1600200"/>
          <a:ext cx="8042275" cy="1529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455"/>
                <a:gridCol w="1608455"/>
                <a:gridCol w="1608455"/>
                <a:gridCol w="1608455"/>
                <a:gridCol w="16084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Ethnicity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Languages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 Level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Female: 44</a:t>
                      </a:r>
                    </a:p>
                    <a:p>
                      <a:r>
                        <a:rPr lang="en-US" sz="1400" dirty="0" smtClean="0"/>
                        <a:t>Male:     66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Asian:        9</a:t>
                      </a:r>
                    </a:p>
                    <a:p>
                      <a:r>
                        <a:rPr lang="en-US" sz="1400" dirty="0" smtClean="0"/>
                        <a:t>Black:       29</a:t>
                      </a:r>
                    </a:p>
                    <a:p>
                      <a:r>
                        <a:rPr lang="en-US" sz="1400" dirty="0" smtClean="0"/>
                        <a:t>Hispanic:  29</a:t>
                      </a:r>
                    </a:p>
                    <a:p>
                      <a:r>
                        <a:rPr lang="en-US" sz="1400" dirty="0" smtClean="0"/>
                        <a:t>White:       31</a:t>
                      </a:r>
                    </a:p>
                    <a:p>
                      <a:r>
                        <a:rPr lang="en-US" sz="1400" dirty="0" smtClean="0"/>
                        <a:t>Other:       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Hispanic:   68</a:t>
                      </a:r>
                    </a:p>
                    <a:p>
                      <a:r>
                        <a:rPr lang="en-US" sz="1400" dirty="0" smtClean="0"/>
                        <a:t>Not </a:t>
                      </a:r>
                      <a:r>
                        <a:rPr lang="en-US" sz="1400" dirty="0" err="1" smtClean="0"/>
                        <a:t>Hisp</a:t>
                      </a:r>
                      <a:r>
                        <a:rPr lang="en-US" sz="1400" dirty="0" smtClean="0"/>
                        <a:t>:   42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Spanish:  65</a:t>
                      </a:r>
                    </a:p>
                    <a:p>
                      <a:r>
                        <a:rPr lang="en-US" sz="1400" baseline="0" dirty="0" smtClean="0"/>
                        <a:t>Other:      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:      37</a:t>
                      </a:r>
                    </a:p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:    41</a:t>
                      </a:r>
                    </a:p>
                    <a:p>
                      <a:r>
                        <a:rPr lang="en-US" sz="1400" dirty="0" smtClean="0"/>
                        <a:t>11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:    32   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084601"/>
              </p:ext>
            </p:extLst>
          </p:nvPr>
        </p:nvGraphicFramePr>
        <p:xfrm>
          <a:off x="549275" y="4020457"/>
          <a:ext cx="8166100" cy="237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500"/>
                <a:gridCol w="3190875"/>
                <a:gridCol w="2371725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ELP Proficiency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</a:t>
                      </a:r>
                      <a:r>
                        <a:rPr lang="en-US" baseline="0" dirty="0" smtClean="0"/>
                        <a:t> Home iPad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ELP 1:  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5</a:t>
                      </a:r>
                    </a:p>
                    <a:p>
                      <a:r>
                        <a:rPr lang="en-US" sz="1800" dirty="0" smtClean="0"/>
                        <a:t>ELP</a:t>
                      </a:r>
                      <a:r>
                        <a:rPr lang="en-US" sz="1800" baseline="0" dirty="0" smtClean="0"/>
                        <a:t> 2:   12</a:t>
                      </a:r>
                    </a:p>
                    <a:p>
                      <a:r>
                        <a:rPr lang="en-US" sz="1800" baseline="0" dirty="0" smtClean="0"/>
                        <a:t>ELP 3:   21</a:t>
                      </a:r>
                    </a:p>
                    <a:p>
                      <a:r>
                        <a:rPr lang="en-US" sz="1800" baseline="0" dirty="0" smtClean="0"/>
                        <a:t>ELP 4:   14</a:t>
                      </a:r>
                    </a:p>
                    <a:p>
                      <a:r>
                        <a:rPr lang="en-US" sz="1800" baseline="0" dirty="0" smtClean="0"/>
                        <a:t>ELP 5:    8</a:t>
                      </a:r>
                    </a:p>
                    <a:p>
                      <a:r>
                        <a:rPr lang="en-US" sz="1800" baseline="0" dirty="0" smtClean="0"/>
                        <a:t>Exited:   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ESL Services:        51</a:t>
                      </a:r>
                    </a:p>
                    <a:p>
                      <a:r>
                        <a:rPr lang="en-US" sz="1800" dirty="0" smtClean="0"/>
                        <a:t>Refused</a:t>
                      </a:r>
                      <a:r>
                        <a:rPr lang="en-US" sz="1800" baseline="0" dirty="0" smtClean="0"/>
                        <a:t> Services:   8</a:t>
                      </a:r>
                    </a:p>
                    <a:p>
                      <a:r>
                        <a:rPr lang="en-US" sz="1800" baseline="0" dirty="0" smtClean="0"/>
                        <a:t>Monitored:              51 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Yes: 57</a:t>
                      </a:r>
                    </a:p>
                    <a:p>
                      <a:r>
                        <a:rPr lang="en-US" dirty="0" smtClean="0"/>
                        <a:t>No: </a:t>
                      </a:r>
                      <a:r>
                        <a:rPr lang="en-US" baseline="0" dirty="0" smtClean="0"/>
                        <a:t> 53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725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How equitable is EL student access to </a:t>
            </a:r>
            <a:r>
              <a:rPr lang="en-US" sz="3200" dirty="0" err="1"/>
              <a:t>iPads</a:t>
            </a:r>
            <a:r>
              <a:rPr lang="en-US" sz="3200" dirty="0"/>
              <a:t> at Roosevelt High School?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Two requirements for individual Take Home </a:t>
            </a:r>
            <a:r>
              <a:rPr lang="en-US" dirty="0" err="1" smtClean="0"/>
              <a:t>iPad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Parents and student sign </a:t>
            </a:r>
            <a:r>
              <a:rPr lang="en-US" dirty="0" err="1" smtClean="0"/>
              <a:t>iPad</a:t>
            </a:r>
            <a:r>
              <a:rPr lang="en-US" dirty="0" smtClean="0"/>
              <a:t> Acceptable Use Policy</a:t>
            </a:r>
          </a:p>
          <a:p>
            <a:pPr lvl="1"/>
            <a:r>
              <a:rPr lang="en-US" dirty="0" smtClean="0"/>
              <a:t>Payment of $40/year </a:t>
            </a:r>
            <a:r>
              <a:rPr lang="en-US" dirty="0" err="1" smtClean="0"/>
              <a:t>iPad</a:t>
            </a:r>
            <a:r>
              <a:rPr lang="en-US" dirty="0" smtClean="0"/>
              <a:t> insurance </a:t>
            </a:r>
            <a:endParaRPr lang="en-US" dirty="0"/>
          </a:p>
          <a:p>
            <a:pPr marL="12700" indent="0">
              <a:buNone/>
            </a:pPr>
            <a:r>
              <a:rPr lang="en-US" dirty="0" smtClean="0"/>
              <a:t>59</a:t>
            </a:r>
            <a:r>
              <a:rPr lang="en-US" dirty="0"/>
              <a:t>% of all students at RHS have  Take Home </a:t>
            </a:r>
            <a:r>
              <a:rPr lang="en-US" dirty="0" err="1"/>
              <a:t>iPad</a:t>
            </a:r>
            <a:endParaRPr lang="en-US" dirty="0"/>
          </a:p>
          <a:p>
            <a:pPr marL="1270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52% of EL students have Take Home </a:t>
            </a:r>
            <a:r>
              <a:rPr lang="en-US" b="1" dirty="0" err="1" smtClean="0">
                <a:solidFill>
                  <a:srgbClr val="FF0000"/>
                </a:solidFill>
              </a:rPr>
              <a:t>iPad</a:t>
            </a:r>
            <a:r>
              <a:rPr lang="en-US" b="1" dirty="0" smtClean="0">
                <a:solidFill>
                  <a:srgbClr val="FF0000"/>
                </a:solidFill>
              </a:rPr>
              <a:t>  (THP)  </a:t>
            </a:r>
          </a:p>
          <a:p>
            <a:pPr marL="12700" indent="0">
              <a:buNone/>
            </a:pPr>
            <a:r>
              <a:rPr lang="en-US" dirty="0" smtClean="0"/>
              <a:t>No significant demographic difference between EL students who have THP versus those who use iPad in class cart</a:t>
            </a:r>
          </a:p>
          <a:p>
            <a:pPr lvl="2">
              <a:buFont typeface="Wingdings" charset="2"/>
              <a:buChar char="Ø"/>
            </a:pPr>
            <a:endParaRPr lang="en-US" dirty="0"/>
          </a:p>
          <a:p>
            <a:pPr lvl="2">
              <a:buFont typeface="Wingdings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EXCEPT GPA</a:t>
            </a:r>
            <a:r>
              <a:rPr lang="en-US" dirty="0" smtClean="0">
                <a:solidFill>
                  <a:schemeClr val="tx1"/>
                </a:solidFill>
              </a:rPr>
              <a:t>:  EL students who have less than 1.0 GPA  OR  3.0 and higher GPA are more likely to have a THP</a:t>
            </a:r>
          </a:p>
          <a:p>
            <a:pPr lvl="2">
              <a:buFont typeface="Wingdings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EXCEPT Special Education  </a:t>
            </a:r>
            <a:r>
              <a:rPr lang="en-US" dirty="0" smtClean="0"/>
              <a:t>EL </a:t>
            </a:r>
            <a:r>
              <a:rPr lang="en-US" dirty="0"/>
              <a:t>students who also have IEP  are 1.5 times more likely to have THP than other </a:t>
            </a:r>
            <a:r>
              <a:rPr lang="en-US" dirty="0" smtClean="0"/>
              <a:t>EL </a:t>
            </a:r>
            <a:endParaRPr lang="en-US" dirty="0"/>
          </a:p>
          <a:p>
            <a:pPr lvl="2">
              <a:buFont typeface="Wingdings" charset="2"/>
              <a:buChar char="Ø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50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176358"/>
          </a:xfrm>
        </p:spPr>
        <p:txBody>
          <a:bodyPr/>
          <a:lstStyle/>
          <a:p>
            <a:r>
              <a:rPr lang="en-US" sz="3200" dirty="0" smtClean="0"/>
              <a:t>What applications did EL students use?  </a:t>
            </a:r>
            <a:r>
              <a:rPr lang="en-US" sz="2000" dirty="0" smtClean="0"/>
              <a:t>N=29 weekly survey</a:t>
            </a:r>
            <a:endParaRPr lang="en-US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35796148"/>
              </p:ext>
            </p:extLst>
          </p:nvPr>
        </p:nvGraphicFramePr>
        <p:xfrm>
          <a:off x="903515" y="1558417"/>
          <a:ext cx="3331028" cy="43472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4121"/>
                <a:gridCol w="1436907"/>
              </a:tblGrid>
              <a:tr h="364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Apps Used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</a:rPr>
                        <a:t>Percentage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Google Drive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27%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13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Socrative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Edmodo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Google Translate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Web Browser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Bookabi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Schoology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Slideshark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Pandora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Quizlet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SYNERGY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3D Game Lab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Adobe Reader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Class Website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Google Maps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iTunes 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41276555"/>
              </p:ext>
            </p:extLst>
          </p:nvPr>
        </p:nvGraphicFramePr>
        <p:xfrm>
          <a:off x="4751388" y="1600200"/>
          <a:ext cx="3840162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0574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What did EL students do with the </a:t>
            </a:r>
            <a:br>
              <a:rPr lang="en-US" sz="2800" dirty="0" smtClean="0"/>
            </a:br>
            <a:r>
              <a:rPr lang="en-US" sz="2800" dirty="0" smtClean="0"/>
              <a:t>iPad applications?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N=29 weekly </a:t>
            </a:r>
            <a:r>
              <a:rPr lang="en-US" sz="2000" dirty="0"/>
              <a:t>survey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1388137"/>
              </p:ext>
            </p:extLst>
          </p:nvPr>
        </p:nvGraphicFramePr>
        <p:xfrm>
          <a:off x="3714750" y="2289062"/>
          <a:ext cx="4972050" cy="297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40720519"/>
              </p:ext>
            </p:extLst>
          </p:nvPr>
        </p:nvGraphicFramePr>
        <p:xfrm>
          <a:off x="549275" y="2105021"/>
          <a:ext cx="3469596" cy="32754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3806"/>
                <a:gridCol w="1105790"/>
              </a:tblGrid>
              <a:tr h="377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Academic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Uses of iPad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Writing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Research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Listened Music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Watched Videos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Created Present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Learned Use (App or iPad)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Photos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Collaborated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Solve MathSci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</a:tr>
              <a:tr h="18899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Played Games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966878"/>
              </p:ext>
            </p:extLst>
          </p:nvPr>
        </p:nvGraphicFramePr>
        <p:xfrm>
          <a:off x="3857625" y="2112165"/>
          <a:ext cx="5062536" cy="297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51469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How does having an </a:t>
            </a:r>
            <a:r>
              <a:rPr lang="en-US" sz="2800" dirty="0" err="1" smtClean="0"/>
              <a:t>iPad</a:t>
            </a:r>
            <a:r>
              <a:rPr lang="en-US" sz="2800" dirty="0" smtClean="0"/>
              <a:t> affect EL students’ experiences and attitudes about technology? </a:t>
            </a:r>
            <a:br>
              <a:rPr lang="en-US" sz="2800" dirty="0" smtClean="0"/>
            </a:br>
            <a:r>
              <a:rPr lang="en-US" sz="2000" dirty="0" smtClean="0"/>
              <a:t>N=61(October)  1-Low to 4-High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ATTITUDE        </a:t>
            </a:r>
            <a:r>
              <a:rPr lang="en-US" dirty="0" smtClean="0"/>
              <a:t>Mean</a:t>
            </a:r>
            <a:r>
              <a:rPr lang="en-US" dirty="0"/>
              <a:t>: </a:t>
            </a:r>
            <a:r>
              <a:rPr lang="en-US" dirty="0" smtClean="0"/>
              <a:t>3.40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Overall proficiency and satisfaction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HELPFULNESS    </a:t>
            </a:r>
            <a:r>
              <a:rPr lang="en-US" dirty="0" smtClean="0">
                <a:solidFill>
                  <a:srgbClr val="000000"/>
                </a:solidFill>
              </a:rPr>
              <a:t>Mean: 3.19 </a:t>
            </a:r>
          </a:p>
          <a:p>
            <a:pPr marL="692150" lvl="1" indent="-342900"/>
            <a:r>
              <a:rPr lang="en-US" dirty="0" smtClean="0"/>
              <a:t>Doing homework</a:t>
            </a:r>
          </a:p>
          <a:p>
            <a:pPr lvl="1"/>
            <a:r>
              <a:rPr lang="en-US" dirty="0" smtClean="0"/>
              <a:t>Writing assignments</a:t>
            </a:r>
          </a:p>
          <a:p>
            <a:pPr lvl="1"/>
            <a:r>
              <a:rPr lang="en-US" dirty="0" smtClean="0"/>
              <a:t>Communicating, collaborating</a:t>
            </a:r>
          </a:p>
          <a:p>
            <a:pPr lvl="1"/>
            <a:r>
              <a:rPr lang="en-US" dirty="0" smtClean="0"/>
              <a:t>Organizing school work</a:t>
            </a:r>
          </a:p>
          <a:p>
            <a:pPr lvl="1"/>
            <a:r>
              <a:rPr lang="en-US" dirty="0" smtClean="0"/>
              <a:t>Doing research</a:t>
            </a:r>
          </a:p>
          <a:p>
            <a:pPr lvl="1"/>
            <a:r>
              <a:rPr lang="en-US" dirty="0" smtClean="0"/>
              <a:t>Accessing information</a:t>
            </a:r>
          </a:p>
          <a:p>
            <a:pPr lvl="1"/>
            <a:r>
              <a:rPr lang="en-US" dirty="0" smtClean="0"/>
              <a:t>Staying motivated/engaged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986216"/>
            <a:ext cx="3840480" cy="4343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EASE OF USE    </a:t>
            </a:r>
            <a:r>
              <a:rPr lang="en-US" dirty="0" smtClean="0">
                <a:solidFill>
                  <a:srgbClr val="000000"/>
                </a:solidFill>
              </a:rPr>
              <a:t>Mean:3.28</a:t>
            </a:r>
            <a:endParaRPr lang="en-US" sz="1500" dirty="0" smtClean="0">
              <a:solidFill>
                <a:srgbClr val="000000"/>
              </a:solidFill>
            </a:endParaRPr>
          </a:p>
          <a:p>
            <a:pPr lvl="3"/>
            <a:r>
              <a:rPr lang="en-US" dirty="0" smtClean="0"/>
              <a:t>Turn in homework</a:t>
            </a:r>
          </a:p>
          <a:p>
            <a:pPr lvl="3"/>
            <a:r>
              <a:rPr lang="en-US" dirty="0" smtClean="0"/>
              <a:t>Complete writing</a:t>
            </a:r>
          </a:p>
          <a:p>
            <a:pPr lvl="3"/>
            <a:r>
              <a:rPr lang="en-US" dirty="0" smtClean="0"/>
              <a:t>Create content</a:t>
            </a:r>
          </a:p>
          <a:p>
            <a:pPr lvl="3"/>
            <a:r>
              <a:rPr lang="en-US" dirty="0" smtClean="0"/>
              <a:t>Install apps</a:t>
            </a:r>
          </a:p>
          <a:p>
            <a:pPr lvl="3"/>
            <a:r>
              <a:rPr lang="en-US" dirty="0" smtClean="0"/>
              <a:t>Add music</a:t>
            </a:r>
          </a:p>
          <a:p>
            <a:pPr lvl="3"/>
            <a:r>
              <a:rPr lang="en-US" dirty="0" smtClean="0"/>
              <a:t>Take care of </a:t>
            </a:r>
            <a:r>
              <a:rPr lang="en-US" dirty="0" err="1" smtClean="0"/>
              <a:t>iPad</a:t>
            </a:r>
            <a:endParaRPr lang="en-US" dirty="0" smtClean="0"/>
          </a:p>
          <a:p>
            <a:pPr lvl="3"/>
            <a:r>
              <a:rPr lang="en-US" dirty="0" smtClean="0"/>
              <a:t>Communicate (email, chat, blog)</a:t>
            </a:r>
          </a:p>
          <a:p>
            <a:pPr lvl="3"/>
            <a:r>
              <a:rPr lang="en-US" dirty="0" smtClean="0"/>
              <a:t>Connect wirelessly </a:t>
            </a:r>
          </a:p>
        </p:txBody>
      </p:sp>
    </p:spTree>
    <p:extLst>
      <p:ext uri="{BB962C8B-B14F-4D97-AF65-F5344CB8AC3E}">
        <p14:creationId xmlns:p14="http://schemas.microsoft.com/office/powerpoint/2010/main" val="451901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How does having an </a:t>
            </a:r>
            <a:r>
              <a:rPr lang="en-US" sz="3200" dirty="0" err="1"/>
              <a:t>iPad</a:t>
            </a:r>
            <a:r>
              <a:rPr lang="en-US" sz="3200" dirty="0"/>
              <a:t> affect EL students’ </a:t>
            </a:r>
            <a:r>
              <a:rPr lang="en-US" sz="3200" dirty="0" smtClean="0"/>
              <a:t>frequency of use?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000" dirty="0" smtClean="0"/>
              <a:t>N= 61 (October)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Frequency of Use in School 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1: no classes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2: 1-2 classes/week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3: 3-5 classes/week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4: in every class/week</a:t>
            </a:r>
          </a:p>
          <a:p>
            <a:pPr marL="349250" lvl="1" indent="0">
              <a:buNone/>
            </a:pPr>
            <a:endParaRPr lang="en-US" dirty="0" smtClean="0"/>
          </a:p>
          <a:p>
            <a:pPr marL="349250" lvl="1" indent="0">
              <a:buNone/>
            </a:pPr>
            <a:r>
              <a:rPr lang="en-US" dirty="0" smtClean="0"/>
              <a:t>Significant difference: Students with THP: 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Mean 2.61</a:t>
            </a:r>
          </a:p>
          <a:p>
            <a:pPr marL="349250" lvl="1" indent="0">
              <a:buNone/>
            </a:pPr>
            <a:r>
              <a:rPr lang="en-US" dirty="0" smtClean="0"/>
              <a:t>Students without THP: </a:t>
            </a:r>
          </a:p>
          <a:p>
            <a:pPr marL="349250" lvl="1" indent="0">
              <a:buNone/>
            </a:pPr>
            <a:r>
              <a:rPr lang="en-US" dirty="0" smtClean="0"/>
              <a:t>	Mean 1.86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Frequency of Use </a:t>
            </a:r>
            <a:r>
              <a:rPr lang="en-US" b="1" dirty="0" smtClean="0">
                <a:solidFill>
                  <a:srgbClr val="FF0000"/>
                </a:solidFill>
              </a:rPr>
              <a:t>outside of  </a:t>
            </a:r>
            <a:r>
              <a:rPr lang="en-US" b="1" dirty="0">
                <a:solidFill>
                  <a:srgbClr val="FF0000"/>
                </a:solidFill>
              </a:rPr>
              <a:t>School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1: never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2: once a week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3: 2-3 times/week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4. every day</a:t>
            </a:r>
            <a:endParaRPr lang="en-US" sz="1600" b="1" dirty="0">
              <a:solidFill>
                <a:srgbClr val="FF0000"/>
              </a:solidFill>
            </a:endParaRPr>
          </a:p>
          <a:p>
            <a:pPr marL="282575" lvl="2" indent="0">
              <a:spcBef>
                <a:spcPts val="1600"/>
              </a:spcBef>
              <a:buNone/>
            </a:pPr>
            <a:r>
              <a:rPr lang="en-US" dirty="0">
                <a:solidFill>
                  <a:srgbClr val="000000"/>
                </a:solidFill>
              </a:rPr>
              <a:t>Mean: </a:t>
            </a:r>
            <a:r>
              <a:rPr lang="en-US" dirty="0" smtClean="0">
                <a:solidFill>
                  <a:srgbClr val="000000"/>
                </a:solidFill>
              </a:rPr>
              <a:t>3.06</a:t>
            </a:r>
          </a:p>
          <a:p>
            <a:pPr marL="282575" lvl="2" indent="0">
              <a:spcBef>
                <a:spcPts val="160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Homework, communicate, create videos, find information, watch videos, play games, listen to music, use social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84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673100"/>
            <a:ext cx="8042276" cy="1495332"/>
          </a:xfrm>
        </p:spPr>
        <p:txBody>
          <a:bodyPr/>
          <a:lstStyle/>
          <a:p>
            <a:r>
              <a:rPr lang="en-US" sz="3200" dirty="0" smtClean="0"/>
              <a:t>How does having an </a:t>
            </a:r>
            <a:r>
              <a:rPr lang="en-US" sz="3200" dirty="0" err="1" smtClean="0"/>
              <a:t>iPad</a:t>
            </a:r>
            <a:r>
              <a:rPr lang="en-US" sz="3200" dirty="0" smtClean="0"/>
              <a:t> impact EL students’ attendance and GPA?    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N=110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539687"/>
            <a:ext cx="8042276" cy="35690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EL students who had a THP had slightly higher attendance rate than EL without THP</a:t>
            </a:r>
          </a:p>
          <a:p>
            <a:pPr marL="0" indent="0">
              <a:buNone/>
            </a:pPr>
            <a:r>
              <a:rPr lang="en-US" dirty="0"/>
              <a:t>R (.304) moderate positive relationship between students with </a:t>
            </a:r>
            <a:r>
              <a:rPr lang="en-US" dirty="0" smtClean="0"/>
              <a:t>THP and attendance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R2 (.093)   9.3% of variation in attendance explained by access to THP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964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33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92524"/>
          </a:xfrm>
        </p:spPr>
        <p:txBody>
          <a:bodyPr/>
          <a:lstStyle/>
          <a:p>
            <a:r>
              <a:rPr lang="en-US" sz="3200" dirty="0" smtClean="0"/>
              <a:t>Get acquainted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965200"/>
            <a:ext cx="8042276" cy="627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Who is in our audience?</a:t>
            </a:r>
          </a:p>
          <a:p>
            <a:pPr marL="349250" lvl="1" indent="0">
              <a:buNone/>
            </a:pPr>
            <a:r>
              <a:rPr lang="en-US" dirty="0" smtClean="0"/>
              <a:t>Elementary </a:t>
            </a:r>
            <a:r>
              <a:rPr lang="en-US" dirty="0" smtClean="0"/>
              <a:t>teachers         Secondary </a:t>
            </a:r>
            <a:r>
              <a:rPr lang="en-US" dirty="0" smtClean="0"/>
              <a:t>teachers</a:t>
            </a:r>
          </a:p>
          <a:p>
            <a:pPr marL="349250" lvl="1" indent="0">
              <a:buNone/>
            </a:pPr>
            <a:r>
              <a:rPr lang="en-US" dirty="0" smtClean="0"/>
              <a:t>Administrators                  Educational </a:t>
            </a:r>
            <a:r>
              <a:rPr lang="en-US" dirty="0" smtClean="0"/>
              <a:t>assistants</a:t>
            </a:r>
          </a:p>
          <a:p>
            <a:pPr marL="349250" lvl="1" indent="0">
              <a:buNone/>
            </a:pPr>
            <a:r>
              <a:rPr lang="en-US" dirty="0" smtClean="0"/>
              <a:t>Faculty</a:t>
            </a:r>
            <a:endParaRPr lang="en-US" dirty="0"/>
          </a:p>
          <a:p>
            <a:pPr marL="34925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Turn to your neighbor and share your experience with </a:t>
            </a:r>
            <a:r>
              <a:rPr lang="en-US" dirty="0" err="1" smtClean="0">
                <a:solidFill>
                  <a:srgbClr val="FF0000"/>
                </a:solidFill>
              </a:rPr>
              <a:t>iPads</a:t>
            </a:r>
            <a:endParaRPr lang="en-US" smtClean="0">
              <a:solidFill>
                <a:srgbClr val="FF0000"/>
              </a:solidFill>
            </a:endParaRPr>
          </a:p>
          <a:p>
            <a:pPr marL="349250" lvl="1" indent="0">
              <a:buNone/>
            </a:pPr>
            <a:endParaRPr lang="en-US" dirty="0"/>
          </a:p>
          <a:p>
            <a:pPr marL="34925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What  question(s) would you like answered during the presentation? 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Launch </a:t>
            </a:r>
            <a:r>
              <a:rPr lang="en-US" dirty="0" err="1" smtClean="0">
                <a:solidFill>
                  <a:srgbClr val="FF0000"/>
                </a:solidFill>
              </a:rPr>
              <a:t>Socrative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  <a:hlinkClick r:id="rId3"/>
              </a:rPr>
              <a:t>www.socrative.com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Click on </a:t>
            </a:r>
            <a:r>
              <a:rPr lang="en-US" sz="1800" dirty="0" smtClean="0"/>
              <a:t>Student </a:t>
            </a:r>
            <a:r>
              <a:rPr lang="en-US" sz="1800" dirty="0"/>
              <a:t>Login (green button at top of screen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Enter </a:t>
            </a:r>
            <a:r>
              <a:rPr lang="en-US" sz="1800" dirty="0"/>
              <a:t>Room # </a:t>
            </a:r>
            <a:r>
              <a:rPr lang="en-US" sz="1800" dirty="0" smtClean="0"/>
              <a:t>330604  and  “Join Room”</a:t>
            </a:r>
          </a:p>
          <a:p>
            <a:pPr lvl="1"/>
            <a:r>
              <a:rPr lang="en-US" sz="1800" dirty="0" smtClean="0"/>
              <a:t>If </a:t>
            </a:r>
            <a:r>
              <a:rPr lang="en-US" sz="1800" dirty="0"/>
              <a:t>downloading </a:t>
            </a:r>
            <a:r>
              <a:rPr lang="en-US" sz="1800" dirty="0" smtClean="0"/>
              <a:t>App:  choose Student version</a:t>
            </a:r>
            <a:endParaRPr lang="en-US" sz="1800" dirty="0"/>
          </a:p>
          <a:p>
            <a:pPr marL="3492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8781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ELD 1 and </a:t>
            </a:r>
            <a:r>
              <a:rPr lang="en-US" sz="3200" dirty="0" err="1" smtClean="0"/>
              <a:t>iPads</a:t>
            </a:r>
            <a:r>
              <a:rPr lang="en-US" sz="3200" dirty="0" smtClean="0"/>
              <a:t> at Roosevelt High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714501"/>
            <a:ext cx="8042276" cy="4343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latin typeface="Tahoma" charset="0"/>
                <a:cs typeface="Arial" charset="0"/>
              </a:rPr>
              <a:t>Limited or no formal schooling in native country.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Tahoma" charset="0"/>
                <a:cs typeface="Arial" charset="0"/>
              </a:rPr>
              <a:t>Limited or no native language literacy.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Tahoma" charset="0"/>
                <a:cs typeface="Arial" charset="0"/>
              </a:rPr>
              <a:t>Three or more years behind peers in mathematics</a:t>
            </a:r>
            <a:r>
              <a:rPr lang="en-US" dirty="0" smtClean="0">
                <a:latin typeface="Tahoma" charset="0"/>
                <a:cs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Tahoma" charset="0"/>
                <a:cs typeface="Arial" charset="0"/>
              </a:rPr>
              <a:t>Many have negative associations with school.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Tahoma" charset="0"/>
                <a:cs typeface="Arial" charset="0"/>
              </a:rPr>
              <a:t>Lived through traumatic </a:t>
            </a:r>
            <a:r>
              <a:rPr lang="en-US" dirty="0" smtClean="0">
                <a:latin typeface="Tahoma" charset="0"/>
                <a:cs typeface="Arial" charset="0"/>
              </a:rPr>
              <a:t>experiences.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Tahoma" charset="0"/>
                <a:cs typeface="Arial" charset="0"/>
              </a:rPr>
              <a:t>Many come from regions of conflict or war or lived in refugee camps.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Tahoma" charset="0"/>
                <a:cs typeface="Arial" charset="0"/>
              </a:rPr>
              <a:t>Central/Eastern Africa, Central America. Pacific Is.</a:t>
            </a:r>
            <a:endParaRPr lang="en-US" dirty="0">
              <a:latin typeface="Tahoma" charset="0"/>
              <a:cs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59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56024"/>
          </a:xfrm>
        </p:spPr>
        <p:txBody>
          <a:bodyPr/>
          <a:lstStyle/>
          <a:p>
            <a:r>
              <a:rPr lang="en-US" sz="3200" dirty="0" smtClean="0"/>
              <a:t>Purpose for Using </a:t>
            </a:r>
            <a:r>
              <a:rPr lang="en-US" sz="3200" dirty="0" err="1" smtClean="0"/>
              <a:t>iPads</a:t>
            </a:r>
            <a:r>
              <a:rPr lang="en-US" sz="3200" dirty="0" smtClean="0"/>
              <a:t> with ELs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028701"/>
            <a:ext cx="8042276" cy="16573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Engender a familiarity with technology and the specific applications they will use in other classes</a:t>
            </a:r>
          </a:p>
          <a:p>
            <a:r>
              <a:rPr lang="en-US" sz="2000" dirty="0" smtClean="0"/>
              <a:t>Develop the basic skills students need to be creators as well as consumers of information</a:t>
            </a:r>
          </a:p>
          <a:p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258" y="2695576"/>
            <a:ext cx="4860367" cy="365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494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Challenges of </a:t>
            </a:r>
            <a:r>
              <a:rPr lang="en-US" sz="3200" dirty="0" err="1" smtClean="0"/>
              <a:t>iPads</a:t>
            </a:r>
            <a:r>
              <a:rPr lang="en-US" sz="3200" dirty="0" smtClean="0"/>
              <a:t> for EL students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math and literacy apps and software are created for young children  and assume English language ability</a:t>
            </a:r>
          </a:p>
          <a:p>
            <a:r>
              <a:rPr lang="en-US" dirty="0" smtClean="0"/>
              <a:t>Newcomer students have limited </a:t>
            </a:r>
          </a:p>
          <a:p>
            <a:pPr lvl="1"/>
            <a:r>
              <a:rPr lang="en-US" dirty="0" smtClean="0"/>
              <a:t>familiarity with technology</a:t>
            </a:r>
          </a:p>
          <a:p>
            <a:pPr lvl="1"/>
            <a:r>
              <a:rPr lang="en-US" dirty="0" smtClean="0"/>
              <a:t>experience with visual symbols</a:t>
            </a:r>
          </a:p>
          <a:p>
            <a:pPr lvl="1"/>
            <a:r>
              <a:rPr lang="en-US" dirty="0" smtClean="0"/>
              <a:t>manual dexterity and visual/spatial recognition</a:t>
            </a:r>
          </a:p>
          <a:p>
            <a:r>
              <a:rPr lang="en-US" dirty="0" smtClean="0"/>
              <a:t>Experience of direct instruction and rote learning vs. ambiguity of student-directed learning</a:t>
            </a:r>
          </a:p>
        </p:txBody>
      </p:sp>
    </p:spTree>
    <p:extLst>
      <p:ext uri="{BB962C8B-B14F-4D97-AF65-F5344CB8AC3E}">
        <p14:creationId xmlns:p14="http://schemas.microsoft.com/office/powerpoint/2010/main" val="225541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does the iPad provide access to learning for ELs?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Provides a way for students to access everything and opens up the world for them</a:t>
            </a:r>
          </a:p>
          <a:p>
            <a:pPr lvl="1"/>
            <a:r>
              <a:rPr lang="en-US" dirty="0" smtClean="0"/>
              <a:t>Newcomers have one language for communication</a:t>
            </a:r>
          </a:p>
          <a:p>
            <a:pPr lvl="1"/>
            <a:r>
              <a:rPr lang="en-US" dirty="0"/>
              <a:t>Begin with images, do their own research from </a:t>
            </a:r>
            <a:r>
              <a:rPr lang="en-US" dirty="0" smtClean="0"/>
              <a:t>there</a:t>
            </a:r>
          </a:p>
          <a:p>
            <a:pPr lvl="1"/>
            <a:r>
              <a:rPr lang="en-US" dirty="0" err="1" smtClean="0"/>
              <a:t>iPad</a:t>
            </a:r>
            <a:r>
              <a:rPr lang="en-US" dirty="0" smtClean="0"/>
              <a:t> lets kids continue learning at any time if they have Internet at home and a THP</a:t>
            </a:r>
          </a:p>
          <a:p>
            <a:pPr lvl="1"/>
            <a:r>
              <a:rPr lang="en-US" dirty="0" smtClean="0"/>
              <a:t>Access through Internet to things they are familiar with--  find their home on Google Earth and access videos and music from home country</a:t>
            </a:r>
          </a:p>
          <a:p>
            <a:pPr lvl="1"/>
            <a:r>
              <a:rPr lang="en-US" dirty="0" smtClean="0"/>
              <a:t>Access to new topics</a:t>
            </a:r>
          </a:p>
        </p:txBody>
      </p:sp>
    </p:spTree>
    <p:extLst>
      <p:ext uri="{BB962C8B-B14F-4D97-AF65-F5344CB8AC3E}">
        <p14:creationId xmlns:p14="http://schemas.microsoft.com/office/powerpoint/2010/main" val="281368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does </a:t>
            </a:r>
            <a:r>
              <a:rPr lang="en-US" sz="3200" dirty="0" err="1" smtClean="0"/>
              <a:t>Edmodo</a:t>
            </a:r>
            <a:r>
              <a:rPr lang="en-US" sz="3200" dirty="0" smtClean="0"/>
              <a:t> empower EL students’ use of technology?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Easy to use for teacher and the students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imple design that is accessible to the students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losed site with no public access or advertising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onnects </a:t>
            </a:r>
            <a:r>
              <a:rPr lang="en-US" dirty="0"/>
              <a:t>to Google Drive </a:t>
            </a:r>
          </a:p>
          <a:p>
            <a:pPr lvl="1"/>
            <a:r>
              <a:rPr lang="en-US" dirty="0" smtClean="0"/>
              <a:t>organizes </a:t>
            </a:r>
            <a:r>
              <a:rPr lang="en-US" dirty="0"/>
              <a:t>all resources for a unit into a </a:t>
            </a:r>
            <a:r>
              <a:rPr lang="en-US" dirty="0" smtClean="0"/>
              <a:t>folder</a:t>
            </a:r>
          </a:p>
          <a:p>
            <a:pPr marL="0" indent="0">
              <a:buNone/>
            </a:pPr>
            <a:r>
              <a:rPr lang="en-US" dirty="0" smtClean="0"/>
              <a:t>Students can</a:t>
            </a:r>
          </a:p>
          <a:p>
            <a:pPr lvl="1"/>
            <a:r>
              <a:rPr lang="en-US" dirty="0" smtClean="0"/>
              <a:t>post links to pictures or documents to a group of students or individual student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eply</a:t>
            </a:r>
            <a:endParaRPr lang="en-US" dirty="0"/>
          </a:p>
          <a:p>
            <a:pPr lvl="1"/>
            <a:r>
              <a:rPr lang="en-US" dirty="0" smtClean="0"/>
              <a:t>participate in polls and quizzes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674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348015"/>
            <a:ext cx="8042276" cy="1852839"/>
          </a:xfrm>
        </p:spPr>
        <p:txBody>
          <a:bodyPr/>
          <a:lstStyle/>
          <a:p>
            <a:r>
              <a:rPr lang="en-US" sz="3200" dirty="0"/>
              <a:t>How does </a:t>
            </a:r>
            <a:r>
              <a:rPr lang="en-US" sz="3200" dirty="0" err="1"/>
              <a:t>iPad</a:t>
            </a:r>
            <a:r>
              <a:rPr lang="en-US" sz="3200" dirty="0"/>
              <a:t> enhance access to teacher website?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37" y="1730375"/>
            <a:ext cx="784743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366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does iPad support oral language </a:t>
            </a:r>
            <a:br>
              <a:rPr lang="en-US" sz="3200" dirty="0" smtClean="0"/>
            </a:br>
            <a:r>
              <a:rPr lang="en-US" sz="3200" dirty="0" smtClean="0"/>
              <a:t>and reading?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iPad</a:t>
            </a:r>
            <a:r>
              <a:rPr lang="en-US" dirty="0" smtClean="0"/>
              <a:t> lowers affective filters</a:t>
            </a:r>
          </a:p>
          <a:p>
            <a:pPr lvl="1"/>
            <a:r>
              <a:rPr lang="en-US" dirty="0" smtClean="0"/>
              <a:t>Practice oral language by recording into the iPad and listening</a:t>
            </a:r>
          </a:p>
          <a:p>
            <a:pPr lvl="1"/>
            <a:r>
              <a:rPr lang="en-US" dirty="0" err="1" smtClean="0"/>
              <a:t>Raz</a:t>
            </a:r>
            <a:r>
              <a:rPr lang="en-US" dirty="0" smtClean="0"/>
              <a:t> Kids application </a:t>
            </a:r>
          </a:p>
          <a:p>
            <a:pPr lvl="2"/>
            <a:r>
              <a:rPr lang="en-US" dirty="0" smtClean="0"/>
              <a:t>Read online books or listen to a digital recording and follow along with the highlighted text</a:t>
            </a:r>
          </a:p>
          <a:p>
            <a:pPr lvl="2"/>
            <a:r>
              <a:rPr lang="en-US" dirty="0" smtClean="0"/>
              <a:t>Read at, below, or above their reading level and choose books of their interests</a:t>
            </a:r>
          </a:p>
          <a:p>
            <a:pPr lvl="2"/>
            <a:r>
              <a:rPr lang="en-US" dirty="0" smtClean="0">
                <a:hlinkClick r:id="rId3"/>
              </a:rPr>
              <a:t>http://www.raz-kids.com/</a:t>
            </a:r>
            <a:endParaRPr lang="en-US" dirty="0" smtClean="0"/>
          </a:p>
          <a:p>
            <a:pPr lvl="2"/>
            <a:r>
              <a:rPr lang="en-US" dirty="0" smtClean="0">
                <a:hlinkClick r:id="rId4"/>
              </a:rPr>
              <a:t>http://www.raz-kids.com/main/ViewBooks</a:t>
            </a:r>
            <a:endParaRPr lang="en-US" dirty="0"/>
          </a:p>
        </p:txBody>
      </p:sp>
      <p:pic>
        <p:nvPicPr>
          <p:cNvPr id="7" name="Picture 5" descr="sockpuppets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1342855">
            <a:off x="4761706" y="2252662"/>
            <a:ext cx="3819525" cy="303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152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50451"/>
            <a:ext cx="8042276" cy="1222749"/>
          </a:xfrm>
        </p:spPr>
        <p:txBody>
          <a:bodyPr/>
          <a:lstStyle/>
          <a:p>
            <a:r>
              <a:rPr lang="en-US" sz="3200" dirty="0" smtClean="0"/>
              <a:t>How does </a:t>
            </a:r>
            <a:r>
              <a:rPr lang="en-US" sz="3200" dirty="0" err="1" smtClean="0"/>
              <a:t>iPad</a:t>
            </a:r>
            <a:r>
              <a:rPr lang="en-US" sz="3200" dirty="0" smtClean="0"/>
              <a:t> use support student research?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866901"/>
            <a:ext cx="384048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Students research for personal reasons </a:t>
            </a:r>
          </a:p>
          <a:p>
            <a:r>
              <a:rPr lang="en-US" dirty="0" smtClean="0"/>
              <a:t>take initiative to find information on topic of interest</a:t>
            </a:r>
            <a:endParaRPr lang="en-US" dirty="0"/>
          </a:p>
          <a:p>
            <a:r>
              <a:rPr lang="en-US" dirty="0" smtClean="0"/>
              <a:t>watch and learn from videos they find</a:t>
            </a:r>
          </a:p>
          <a:p>
            <a:r>
              <a:rPr lang="en-US" dirty="0"/>
              <a:t>r</a:t>
            </a:r>
            <a:r>
              <a:rPr lang="en-US" dirty="0" smtClean="0"/>
              <a:t>ecommend that teacher post on </a:t>
            </a:r>
            <a:r>
              <a:rPr lang="en-US" dirty="0" err="1" smtClean="0"/>
              <a:t>Edmodo</a:t>
            </a:r>
            <a:r>
              <a:rPr lang="en-US" dirty="0" smtClean="0"/>
              <a:t> for class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866901"/>
            <a:ext cx="384048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Students research for classwork</a:t>
            </a:r>
          </a:p>
          <a:p>
            <a:r>
              <a:rPr lang="en-US" dirty="0"/>
              <a:t>f</a:t>
            </a:r>
            <a:r>
              <a:rPr lang="en-US" dirty="0" smtClean="0"/>
              <a:t>irst access images with less text because reading level is still low   </a:t>
            </a:r>
          </a:p>
          <a:p>
            <a:r>
              <a:rPr lang="en-US" dirty="0" smtClean="0"/>
              <a:t>don’t know how to select  reputable sites so teacher/students collaborate</a:t>
            </a:r>
          </a:p>
          <a:p>
            <a:r>
              <a:rPr lang="en-US" dirty="0" smtClean="0"/>
              <a:t>teacher puts pre-selected links on </a:t>
            </a:r>
            <a:r>
              <a:rPr lang="en-US" dirty="0" err="1" smtClean="0"/>
              <a:t>Edmodo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25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8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Suggestions for implementing </a:t>
            </a:r>
            <a:r>
              <a:rPr lang="en-US" sz="3200" dirty="0" err="1"/>
              <a:t>iPads</a:t>
            </a:r>
            <a:r>
              <a:rPr lang="en-US" sz="3200" dirty="0"/>
              <a:t> in the classroom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clear protocols for </a:t>
            </a:r>
            <a:r>
              <a:rPr lang="en-US" dirty="0" err="1" smtClean="0"/>
              <a:t>iPad</a:t>
            </a:r>
            <a:r>
              <a:rPr lang="en-US" dirty="0" smtClean="0"/>
              <a:t> use in class</a:t>
            </a:r>
          </a:p>
          <a:p>
            <a:r>
              <a:rPr lang="en-US" dirty="0" smtClean="0"/>
              <a:t>Allocate enough time to introduce the device and allow students  to explore and be comfortable with the applications</a:t>
            </a:r>
          </a:p>
          <a:p>
            <a:r>
              <a:rPr lang="en-US" dirty="0"/>
              <a:t>Be clear about the end goal of the </a:t>
            </a:r>
            <a:r>
              <a:rPr lang="en-US" dirty="0" smtClean="0"/>
              <a:t>lesson</a:t>
            </a:r>
          </a:p>
          <a:p>
            <a:r>
              <a:rPr lang="en-US" dirty="0"/>
              <a:t>Decide which technology is best to use and </a:t>
            </a:r>
            <a:r>
              <a:rPr lang="en-US" dirty="0" smtClean="0"/>
              <a:t>when it should be used in the lesson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8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03603"/>
          </a:xfrm>
        </p:spPr>
        <p:txBody>
          <a:bodyPr/>
          <a:lstStyle/>
          <a:p>
            <a:r>
              <a:rPr lang="en-US" sz="3200" dirty="0" smtClean="0"/>
              <a:t>Session Goals: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the literature say about the impact of </a:t>
            </a:r>
            <a:r>
              <a:rPr lang="en-US" dirty="0"/>
              <a:t>t</a:t>
            </a:r>
            <a:r>
              <a:rPr lang="en-US" dirty="0" smtClean="0"/>
              <a:t>echnology on EL student learning?</a:t>
            </a:r>
          </a:p>
          <a:p>
            <a:r>
              <a:rPr lang="en-US" dirty="0" smtClean="0"/>
              <a:t>What are we learning about  EL students’ access, experiences, and use of </a:t>
            </a:r>
            <a:r>
              <a:rPr lang="en-US" dirty="0" err="1" smtClean="0"/>
              <a:t>iPads</a:t>
            </a:r>
            <a:r>
              <a:rPr lang="en-US" dirty="0" smtClean="0"/>
              <a:t> at Roosevelt HS?</a:t>
            </a:r>
          </a:p>
          <a:p>
            <a:r>
              <a:rPr lang="en-US" dirty="0" smtClean="0"/>
              <a:t>How does technology help EL learners develop reading, writing, oral language skills?</a:t>
            </a:r>
          </a:p>
          <a:p>
            <a:r>
              <a:rPr lang="en-US" dirty="0" smtClean="0"/>
              <a:t>What are the implications for policies and practices to maximize the use of technology by ELs? </a:t>
            </a:r>
          </a:p>
        </p:txBody>
      </p:sp>
    </p:spTree>
    <p:extLst>
      <p:ext uri="{BB962C8B-B14F-4D97-AF65-F5344CB8AC3E}">
        <p14:creationId xmlns:p14="http://schemas.microsoft.com/office/powerpoint/2010/main" val="918741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92524"/>
          </a:xfrm>
        </p:spPr>
        <p:txBody>
          <a:bodyPr/>
          <a:lstStyle/>
          <a:p>
            <a:r>
              <a:rPr lang="en-US" sz="3200" dirty="0" smtClean="0"/>
              <a:t>Policy Implications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Communicate importance of iPads to faculty, students and families </a:t>
            </a:r>
          </a:p>
          <a:p>
            <a:r>
              <a:rPr lang="en-US" dirty="0" smtClean="0"/>
              <a:t>Promote sustained and systematic use of iPads across the curriculum</a:t>
            </a:r>
          </a:p>
          <a:p>
            <a:r>
              <a:rPr lang="en-US" dirty="0"/>
              <a:t>Ensure equitable access for all </a:t>
            </a:r>
            <a:r>
              <a:rPr lang="en-US" dirty="0" smtClean="0"/>
              <a:t>students</a:t>
            </a:r>
          </a:p>
          <a:p>
            <a:r>
              <a:rPr lang="en-US" dirty="0"/>
              <a:t>Develop an evaluation system to analyze implementation success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Prioritize professional development</a:t>
            </a:r>
          </a:p>
          <a:p>
            <a:pPr lvl="1"/>
            <a:r>
              <a:rPr lang="en-US" dirty="0"/>
              <a:t>Provide time to explore and practice specific apps</a:t>
            </a:r>
          </a:p>
          <a:p>
            <a:pPr lvl="1"/>
            <a:r>
              <a:rPr lang="en-US" dirty="0"/>
              <a:t>Learn how to maximize student learning with iPads</a:t>
            </a:r>
          </a:p>
          <a:p>
            <a:pPr lvl="1"/>
            <a:r>
              <a:rPr lang="en-US" dirty="0"/>
              <a:t>Focus on fewer apps used </a:t>
            </a:r>
            <a:r>
              <a:rPr lang="en-US" dirty="0" err="1"/>
              <a:t>schoolwide</a:t>
            </a:r>
            <a:endParaRPr lang="en-US" dirty="0"/>
          </a:p>
          <a:p>
            <a:r>
              <a:rPr lang="en-US" dirty="0" smtClean="0"/>
              <a:t>Provide tech support</a:t>
            </a:r>
          </a:p>
          <a:p>
            <a:pPr lvl="1"/>
            <a:r>
              <a:rPr lang="en-US" dirty="0" smtClean="0"/>
              <a:t>Efficient distribution of iPads and orientation for students</a:t>
            </a:r>
          </a:p>
          <a:p>
            <a:pPr lvl="1"/>
            <a:r>
              <a:rPr lang="en-US" dirty="0" smtClean="0"/>
              <a:t>Maintenance and update of equipment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923925"/>
            <a:ext cx="6353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Reform implementation requires sustained focus over time</a:t>
            </a:r>
          </a:p>
        </p:txBody>
      </p:sp>
    </p:spTree>
    <p:extLst>
      <p:ext uri="{BB962C8B-B14F-4D97-AF65-F5344CB8AC3E}">
        <p14:creationId xmlns:p14="http://schemas.microsoft.com/office/powerpoint/2010/main" val="1032165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Audience Q &amp; 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362199"/>
            <a:ext cx="8042276" cy="35814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Respond to questions from </a:t>
            </a:r>
            <a:r>
              <a:rPr lang="en-US" sz="2800" dirty="0" err="1" smtClean="0"/>
              <a:t>Socrative</a:t>
            </a:r>
            <a:endParaRPr lang="en-US" sz="2800" dirty="0" smtClean="0"/>
          </a:p>
          <a:p>
            <a:r>
              <a:rPr lang="en-US" sz="2800" dirty="0" smtClean="0"/>
              <a:t>Respond to questions from 3X5 card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58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Century Goals and Limitations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Teachers must leverage technology  </a:t>
            </a:r>
            <a:r>
              <a:rPr lang="en-US" dirty="0" smtClean="0"/>
              <a:t>to provide engaging and powerful learning experiences and content, as well as resources and assessments that measure student achievement in more complete, authentic, and meaningful ways.”</a:t>
            </a:r>
          </a:p>
          <a:p>
            <a:pPr marL="685800" lvl="2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National Education Technology Plan (US Department of Education, 2010)</a:t>
            </a:r>
            <a:endParaRPr lang="en-US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 smtClean="0"/>
              <a:t>The digital divide between technology-mediated instruction for students in low and high socio-economic schools is a </a:t>
            </a:r>
            <a:r>
              <a:rPr lang="en-US" dirty="0" smtClean="0">
                <a:solidFill>
                  <a:srgbClr val="FF0000"/>
                </a:solidFill>
              </a:rPr>
              <a:t>serious equity issue with repercussions for student learning.</a:t>
            </a:r>
            <a:r>
              <a:rPr lang="en-US" dirty="0" smtClean="0"/>
              <a:t>  </a:t>
            </a:r>
            <a:r>
              <a:rPr lang="en-US" sz="2000" dirty="0" smtClean="0">
                <a:solidFill>
                  <a:srgbClr val="2C7C9F"/>
                </a:solidFill>
              </a:rPr>
              <a:t>(DeWitt, 2007) </a:t>
            </a:r>
            <a:endParaRPr lang="en-US" sz="2000" dirty="0">
              <a:solidFill>
                <a:srgbClr val="2C7C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22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Roosevelt High School Portland OR</a:t>
            </a:r>
            <a:br>
              <a:rPr lang="en-US" sz="3200" dirty="0" smtClean="0"/>
            </a:br>
            <a:r>
              <a:rPr lang="en-US" sz="3200" dirty="0" smtClean="0"/>
              <a:t>1:1 </a:t>
            </a:r>
            <a:r>
              <a:rPr lang="en-US" sz="3200" dirty="0" err="1" smtClean="0"/>
              <a:t>iPad</a:t>
            </a:r>
            <a:r>
              <a:rPr lang="en-US" sz="3200" dirty="0" smtClean="0"/>
              <a:t> Initiative   2011-2014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112278"/>
            <a:ext cx="8042276" cy="3526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Portland Public Schools received a grant to </a:t>
            </a:r>
            <a:endParaRPr lang="en-US" dirty="0"/>
          </a:p>
          <a:p>
            <a:r>
              <a:rPr lang="en-US" dirty="0" smtClean="0"/>
              <a:t>improve </a:t>
            </a:r>
            <a:r>
              <a:rPr lang="en-US" dirty="0"/>
              <a:t>the quality of and access to technology tools and resources and result in improved student attendance, behavior, and academic </a:t>
            </a:r>
            <a:r>
              <a:rPr lang="en-US" dirty="0" smtClean="0"/>
              <a:t>achievement</a:t>
            </a:r>
          </a:p>
          <a:p>
            <a:r>
              <a:rPr lang="en-US" dirty="0" smtClean="0"/>
              <a:t>reduce </a:t>
            </a:r>
            <a:r>
              <a:rPr lang="en-US" dirty="0"/>
              <a:t>the disparities in technology access and instruction among low-income students by providing an iPad to each ninth and tenth grade student at Roosevelt High </a:t>
            </a:r>
            <a:r>
              <a:rPr lang="en-US" dirty="0" smtClean="0"/>
              <a:t>School.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816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17348"/>
          </a:xfrm>
        </p:spPr>
        <p:txBody>
          <a:bodyPr/>
          <a:lstStyle/>
          <a:p>
            <a:r>
              <a:rPr lang="en-US" sz="3200" dirty="0" smtClean="0"/>
              <a:t>What do we know?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24064"/>
            <a:ext cx="8042276" cy="540510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Digital Divide and Impact on Student Learning</a:t>
            </a:r>
          </a:p>
          <a:p>
            <a:pPr marL="0" indent="0" algn="ctr">
              <a:buNone/>
            </a:pPr>
            <a:endParaRPr lang="en-US" sz="800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Research on 1:1 laptop initiatives:</a:t>
            </a:r>
          </a:p>
          <a:p>
            <a:pPr lvl="4">
              <a:buFont typeface="Wingdings" charset="2"/>
              <a:buChar char="Ø"/>
            </a:pPr>
            <a:r>
              <a:rPr lang="en-US" dirty="0"/>
              <a:t>When used as essential curriculum tools, student achievement increased</a:t>
            </a:r>
          </a:p>
          <a:p>
            <a:pPr lvl="4">
              <a:buFont typeface="Wingdings" charset="2"/>
              <a:buChar char="Ø"/>
            </a:pPr>
            <a:r>
              <a:rPr lang="en-US" dirty="0"/>
              <a:t>When technology is supplemental, no impact on student </a:t>
            </a:r>
            <a:r>
              <a:rPr lang="en-US" dirty="0" smtClean="0"/>
              <a:t>learning</a:t>
            </a:r>
          </a:p>
          <a:p>
            <a:pPr marL="1263650" lvl="4" indent="0">
              <a:buNone/>
            </a:pPr>
            <a:r>
              <a:rPr lang="en-US" dirty="0" smtClean="0"/>
              <a:t>(Norris, </a:t>
            </a:r>
            <a:r>
              <a:rPr lang="en-US" dirty="0" err="1" smtClean="0"/>
              <a:t>Hossain</a:t>
            </a:r>
            <a:r>
              <a:rPr lang="en-US" dirty="0" smtClean="0"/>
              <a:t>, </a:t>
            </a:r>
            <a:r>
              <a:rPr lang="en-US" dirty="0" err="1" smtClean="0"/>
              <a:t>Solloway</a:t>
            </a:r>
            <a:r>
              <a:rPr lang="en-US" dirty="0" smtClean="0"/>
              <a:t>, 2012)</a:t>
            </a:r>
          </a:p>
          <a:p>
            <a:pPr lvl="4"/>
            <a:endParaRPr lang="en-US" dirty="0"/>
          </a:p>
          <a:p>
            <a:pPr lvl="2"/>
            <a:r>
              <a:rPr lang="en-US" dirty="0" smtClean="0"/>
              <a:t>Research on 1:1 </a:t>
            </a:r>
            <a:r>
              <a:rPr lang="en-US" dirty="0" err="1" smtClean="0"/>
              <a:t>iPad</a:t>
            </a:r>
            <a:r>
              <a:rPr lang="en-US" dirty="0" smtClean="0"/>
              <a:t> initiatives</a:t>
            </a:r>
          </a:p>
          <a:p>
            <a:pPr lvl="4">
              <a:buFont typeface="Wingdings" charset="2"/>
              <a:buChar char="Ø"/>
            </a:pPr>
            <a:r>
              <a:rPr lang="en-US" dirty="0" smtClean="0"/>
              <a:t>Reports focus on instructional applications of </a:t>
            </a:r>
            <a:r>
              <a:rPr lang="en-US" dirty="0" err="1" smtClean="0"/>
              <a:t>iPads</a:t>
            </a:r>
            <a:r>
              <a:rPr lang="en-US" dirty="0" smtClean="0"/>
              <a:t> and student engagement and satisfaction</a:t>
            </a:r>
          </a:p>
          <a:p>
            <a:pPr marL="1263650" lvl="4" indent="0">
              <a:buNone/>
            </a:pPr>
            <a:r>
              <a:rPr lang="en-US" dirty="0" smtClean="0"/>
              <a:t>(Reid &amp; </a:t>
            </a:r>
            <a:r>
              <a:rPr lang="en-US" dirty="0" err="1" smtClean="0"/>
              <a:t>Ostashewski</a:t>
            </a:r>
            <a:r>
              <a:rPr lang="en-US" dirty="0" smtClean="0"/>
              <a:t>, 2011; NAACE, 2012)</a:t>
            </a:r>
          </a:p>
          <a:p>
            <a:pPr lvl="4"/>
            <a:endParaRPr lang="en-US" dirty="0"/>
          </a:p>
          <a:p>
            <a:pPr lvl="4"/>
            <a:endParaRPr lang="en-US" dirty="0" smtClean="0"/>
          </a:p>
          <a:p>
            <a:pPr marL="1546225" lvl="5" indent="0">
              <a:buNone/>
            </a:pPr>
            <a:r>
              <a:rPr lang="en-US" dirty="0" smtClean="0"/>
              <a:t>	</a:t>
            </a:r>
          </a:p>
          <a:p>
            <a:pPr lvl="4"/>
            <a:endParaRPr lang="en-US" dirty="0"/>
          </a:p>
          <a:p>
            <a:pPr lvl="4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75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04254"/>
          </a:xfrm>
        </p:spPr>
        <p:txBody>
          <a:bodyPr/>
          <a:lstStyle/>
          <a:p>
            <a:r>
              <a:rPr lang="en-US" sz="3200" dirty="0" smtClean="0"/>
              <a:t>What do we know?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12993"/>
            <a:ext cx="8042276" cy="483060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Potential Impact of Technology on EL Student Learning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Engage EL students’ motivation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 Develop writing and editing skills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Support collaboration through class websites  &amp; blogs</a:t>
            </a:r>
          </a:p>
          <a:p>
            <a:pPr marL="685800" lvl="2" indent="0">
              <a:buNone/>
            </a:pPr>
            <a:r>
              <a:rPr lang="en-US" dirty="0" smtClean="0"/>
              <a:t>(National Council Teacher of English, 2008) </a:t>
            </a:r>
          </a:p>
          <a:p>
            <a:pPr marL="685800" lvl="2" indent="0">
              <a:buNone/>
            </a:pPr>
            <a:endParaRPr lang="en-US" dirty="0"/>
          </a:p>
          <a:p>
            <a:pPr lvl="2">
              <a:buFont typeface="Wingdings" charset="2"/>
              <a:buChar char="v"/>
            </a:pPr>
            <a:r>
              <a:rPr lang="en-US" dirty="0" smtClean="0"/>
              <a:t>Support oral communication through audio &amp; video recording features of </a:t>
            </a:r>
            <a:r>
              <a:rPr lang="en-US" dirty="0" err="1" smtClean="0"/>
              <a:t>iPads</a:t>
            </a:r>
            <a:endParaRPr lang="en-US" dirty="0" smtClean="0"/>
          </a:p>
          <a:p>
            <a:pPr lvl="2">
              <a:buFont typeface="Wingdings" charset="2"/>
              <a:buChar char="v"/>
            </a:pPr>
            <a:r>
              <a:rPr lang="en-US" dirty="0" smtClean="0"/>
              <a:t>Extend time for learning with on-line teacher-created tutorials </a:t>
            </a:r>
          </a:p>
          <a:p>
            <a:pPr marL="685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55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64972"/>
          </a:xfrm>
        </p:spPr>
        <p:txBody>
          <a:bodyPr/>
          <a:lstStyle/>
          <a:p>
            <a:r>
              <a:rPr lang="en-US" sz="3200" dirty="0" smtClean="0"/>
              <a:t>Roosevelt High School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49275" y="1027112"/>
            <a:ext cx="8042276" cy="514017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Two-year, mixed method study of impact of providing 1:1 </a:t>
            </a:r>
            <a:r>
              <a:rPr lang="en-US" dirty="0" err="1" smtClean="0"/>
              <a:t>iPad</a:t>
            </a:r>
            <a:r>
              <a:rPr lang="en-US" dirty="0" smtClean="0"/>
              <a:t> to each student  (N=752)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80% poverty rate</a:t>
            </a:r>
            <a:r>
              <a:rPr lang="en-US" sz="2000" dirty="0"/>
              <a:t> </a:t>
            </a:r>
            <a:r>
              <a:rPr lang="en-US" sz="2000" dirty="0" smtClean="0"/>
              <a:t>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68% identified minority group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30</a:t>
            </a:r>
            <a:r>
              <a:rPr lang="en-US" sz="2000" dirty="0"/>
              <a:t>% </a:t>
            </a:r>
            <a:r>
              <a:rPr lang="en-US" sz="2000" dirty="0" smtClean="0"/>
              <a:t>homeless     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37% meeting graduation criteria</a:t>
            </a:r>
            <a:endParaRPr lang="en-US" sz="2000" dirty="0"/>
          </a:p>
        </p:txBody>
      </p:sp>
      <p:pic>
        <p:nvPicPr>
          <p:cNvPr id="7" name="Picture 6" descr="roosevel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237" y="3449191"/>
            <a:ext cx="4114800" cy="27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50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43536"/>
          </a:xfrm>
        </p:spPr>
        <p:txBody>
          <a:bodyPr/>
          <a:lstStyle/>
          <a:p>
            <a:r>
              <a:rPr lang="en-US" sz="3200" dirty="0" smtClean="0"/>
              <a:t>Research Questions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552951" y="1365075"/>
            <a:ext cx="4038600" cy="4654725"/>
          </a:xfrm>
        </p:spPr>
        <p:txBody>
          <a:bodyPr>
            <a:normAutofit/>
          </a:bodyPr>
          <a:lstStyle/>
          <a:p>
            <a:r>
              <a:rPr lang="en-US" dirty="0" smtClean="0"/>
              <a:t>How equitable is EL student access to </a:t>
            </a:r>
            <a:r>
              <a:rPr lang="en-US" dirty="0" err="1" smtClean="0"/>
              <a:t>iPads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 EL students use </a:t>
            </a:r>
            <a:r>
              <a:rPr lang="en-US" dirty="0" err="1" smtClean="0"/>
              <a:t>iPads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does access to an </a:t>
            </a:r>
            <a:r>
              <a:rPr lang="en-US" dirty="0" err="1" smtClean="0"/>
              <a:t>iPad</a:t>
            </a:r>
            <a:r>
              <a:rPr lang="en-US" dirty="0" smtClean="0"/>
              <a:t> influence EL students’ technology experiences and attitudes?</a:t>
            </a:r>
          </a:p>
          <a:p>
            <a:r>
              <a:rPr lang="en-US" dirty="0" smtClean="0"/>
              <a:t>How does access to an </a:t>
            </a:r>
            <a:r>
              <a:rPr lang="en-US" dirty="0" err="1" smtClean="0"/>
              <a:t>iPad</a:t>
            </a:r>
            <a:r>
              <a:rPr lang="en-US" dirty="0" smtClean="0"/>
              <a:t> influence EL students’ attendance and GPA?</a:t>
            </a:r>
          </a:p>
        </p:txBody>
      </p:sp>
      <p:pic>
        <p:nvPicPr>
          <p:cNvPr id="7" name="Content Placeholder 11" descr="HSresearch.jpg"/>
          <p:cNvPicPr>
            <a:picLocks noGrp="1" noChangeAspect="1"/>
          </p:cNvPicPr>
          <p:nvPr/>
        </p:nvPicPr>
        <p:blipFill>
          <a:blip r:embed="rId3"/>
          <a:srcRect l="-9488" r="-9488"/>
          <a:stretch>
            <a:fillRect/>
          </a:stretch>
        </p:blipFill>
        <p:spPr>
          <a:xfrm>
            <a:off x="454838" y="1752176"/>
            <a:ext cx="4038600" cy="45259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8739" y="1241250"/>
            <a:ext cx="345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At Roosevelt High School…..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22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1416</TotalTime>
  <Words>2421</Words>
  <Application>Microsoft Macintosh PowerPoint</Application>
  <PresentationFormat>On-screen Show (4:3)</PresentationFormat>
  <Paragraphs>386</Paragraphs>
  <Slides>31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Breeze</vt:lpstr>
      <vt:lpstr>Technology Equity: Now What?</vt:lpstr>
      <vt:lpstr>Get acquainted</vt:lpstr>
      <vt:lpstr>Session Goals:</vt:lpstr>
      <vt:lpstr>21st Century Goals and Limitations</vt:lpstr>
      <vt:lpstr>Roosevelt High School Portland OR 1:1 iPad Initiative   2011-2014</vt:lpstr>
      <vt:lpstr>What do we know?</vt:lpstr>
      <vt:lpstr>What do we know?</vt:lpstr>
      <vt:lpstr>Roosevelt High School</vt:lpstr>
      <vt:lpstr>Research Questions</vt:lpstr>
      <vt:lpstr>Data Sources</vt:lpstr>
      <vt:lpstr>Audience Interaction</vt:lpstr>
      <vt:lpstr>ELs Demographics  N=110</vt:lpstr>
      <vt:lpstr>How equitable is EL student access to iPads at Roosevelt High School?</vt:lpstr>
      <vt:lpstr>What applications did EL students use?  N=29 weekly survey</vt:lpstr>
      <vt:lpstr>What did EL students do with the  iPad applications?  N=29 weekly survey</vt:lpstr>
      <vt:lpstr>How does having an iPad affect EL students’ experiences and attitudes about technology?  N=61(October)  1-Low to 4-High</vt:lpstr>
      <vt:lpstr>How does having an iPad affect EL students’ frequency of use?  N= 61 (October)</vt:lpstr>
      <vt:lpstr>How does having an iPad impact EL students’ attendance and GPA?      N=110</vt:lpstr>
      <vt:lpstr>Audience Interaction</vt:lpstr>
      <vt:lpstr>ELD 1 and iPads at Roosevelt High School</vt:lpstr>
      <vt:lpstr>Purpose for Using iPads with ELs</vt:lpstr>
      <vt:lpstr>Challenges of iPads for EL students</vt:lpstr>
      <vt:lpstr>How does the iPad provide access to learning for ELs?</vt:lpstr>
      <vt:lpstr>How does Edmodo empower EL students’ use of technology? </vt:lpstr>
      <vt:lpstr>How does iPad enhance access to teacher website?</vt:lpstr>
      <vt:lpstr>How does iPad support oral language  and reading?</vt:lpstr>
      <vt:lpstr>How does iPad use support student research?</vt:lpstr>
      <vt:lpstr>Audience Interaction</vt:lpstr>
      <vt:lpstr>Suggestions for implementing iPads in the classroom</vt:lpstr>
      <vt:lpstr>Policy Implications</vt:lpstr>
      <vt:lpstr>Audience Q &amp; 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and Opportunities of a 1:1 iPad Initiative for ESL Students</dc:title>
  <dc:creator>Gayle Thieman</dc:creator>
  <cp:lastModifiedBy>Gayle Thieman</cp:lastModifiedBy>
  <cp:revision>103</cp:revision>
  <cp:lastPrinted>2014-03-11T19:54:49Z</cp:lastPrinted>
  <dcterms:created xsi:type="dcterms:W3CDTF">2014-03-05T08:01:16Z</dcterms:created>
  <dcterms:modified xsi:type="dcterms:W3CDTF">2014-03-14T14:15:23Z</dcterms:modified>
</cp:coreProperties>
</file>