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5" r:id="rId10"/>
    <p:sldId id="263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F6B07F-18B0-4EA7-9E98-518F552F73D2}" type="datetimeFigureOut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9CEF2D-3052-44E5-89FE-CD3DC7A1F6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B07F-18B0-4EA7-9E98-518F552F73D2}" type="datetimeFigureOut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EF2D-3052-44E5-89FE-CD3DC7A1F6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B07F-18B0-4EA7-9E98-518F552F73D2}" type="datetimeFigureOut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EF2D-3052-44E5-89FE-CD3DC7A1F6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B07F-18B0-4EA7-9E98-518F552F73D2}" type="datetimeFigureOut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EF2D-3052-44E5-89FE-CD3DC7A1F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B07F-18B0-4EA7-9E98-518F552F73D2}" type="datetimeFigureOut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EF2D-3052-44E5-89FE-CD3DC7A1F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B07F-18B0-4EA7-9E98-518F552F73D2}" type="datetimeFigureOut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EF2D-3052-44E5-89FE-CD3DC7A1F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B07F-18B0-4EA7-9E98-518F552F73D2}" type="datetimeFigureOut">
              <a:rPr lang="en-US" smtClean="0"/>
              <a:pPr/>
              <a:t>8/9/12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EF2D-3052-44E5-89FE-CD3DC7A1F6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B07F-18B0-4EA7-9E98-518F552F73D2}" type="datetimeFigureOut">
              <a:rPr lang="en-US" smtClean="0"/>
              <a:pPr/>
              <a:t>8/9/12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EF2D-3052-44E5-89FE-CD3DC7A1F6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B07F-18B0-4EA7-9E98-518F552F73D2}" type="datetimeFigureOut">
              <a:rPr lang="en-US" smtClean="0"/>
              <a:pPr/>
              <a:t>8/9/12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EF2D-3052-44E5-89FE-CD3DC7A1F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B07F-18B0-4EA7-9E98-518F552F73D2}" type="datetimeFigureOut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EF2D-3052-44E5-89FE-CD3DC7A1F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B07F-18B0-4EA7-9E98-518F552F73D2}" type="datetimeFigureOut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CEF2D-3052-44E5-89FE-CD3DC7A1F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AF6B07F-18B0-4EA7-9E98-518F552F73D2}" type="datetimeFigureOut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F9CEF2D-3052-44E5-89FE-CD3DC7A1F6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Differentiation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Flexibility in the high school classroom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477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33400" y="2209800"/>
            <a:ext cx="3733801" cy="4114799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am History!</a:t>
            </a:r>
          </a:p>
          <a:p>
            <a:pPr lvl="1"/>
            <a:r>
              <a:rPr lang="en-US" dirty="0" smtClean="0"/>
              <a:t>Students will become a favorite historical figure</a:t>
            </a:r>
          </a:p>
          <a:p>
            <a:pPr lvl="1"/>
            <a:r>
              <a:rPr lang="en-US" dirty="0" smtClean="0"/>
              <a:t>Must prepare a short, informative speech</a:t>
            </a:r>
          </a:p>
          <a:p>
            <a:pPr lvl="1"/>
            <a:r>
              <a:rPr lang="en-US" dirty="0" smtClean="0"/>
              <a:t>Must come dressed appropriately</a:t>
            </a:r>
          </a:p>
          <a:p>
            <a:pPr lvl="1"/>
            <a:r>
              <a:rPr lang="en-US" dirty="0" smtClean="0"/>
              <a:t>After speeches—party!</a:t>
            </a:r>
          </a:p>
          <a:p>
            <a:pPr lvl="1"/>
            <a:r>
              <a:rPr lang="en-US" dirty="0" smtClean="0"/>
              <a:t>Worksheet/scavenger hunt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98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Old school tests</a:t>
            </a:r>
          </a:p>
          <a:p>
            <a:r>
              <a:rPr lang="en-US" dirty="0" smtClean="0"/>
              <a:t>Skits</a:t>
            </a:r>
          </a:p>
          <a:p>
            <a:r>
              <a:rPr lang="en-US" dirty="0" smtClean="0"/>
              <a:t>Power points/web-based video</a:t>
            </a:r>
          </a:p>
          <a:p>
            <a:r>
              <a:rPr lang="en-US" dirty="0" smtClean="0"/>
              <a:t>Probe:  mini research report/poster/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presentation</a:t>
            </a:r>
          </a:p>
          <a:p>
            <a:r>
              <a:rPr lang="en-US" dirty="0" smtClean="0"/>
              <a:t>Art</a:t>
            </a:r>
          </a:p>
          <a:p>
            <a:r>
              <a:rPr lang="en-US" dirty="0" smtClean="0"/>
              <a:t>Song/story writing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Demonstrations</a:t>
            </a:r>
          </a:p>
          <a:p>
            <a:r>
              <a:rPr lang="en-US" dirty="0" smtClean="0"/>
              <a:t>Critique (written/oral)</a:t>
            </a:r>
          </a:p>
          <a:p>
            <a:r>
              <a:rPr lang="en-US" dirty="0" smtClean="0"/>
              <a:t>Newspapers</a:t>
            </a:r>
          </a:p>
          <a:p>
            <a:r>
              <a:rPr lang="en-US" dirty="0" smtClean="0"/>
              <a:t>Portfolio</a:t>
            </a:r>
          </a:p>
          <a:p>
            <a:r>
              <a:rPr lang="en-US" dirty="0" smtClean="0"/>
              <a:t>Learning process journal</a:t>
            </a:r>
          </a:p>
          <a:p>
            <a:r>
              <a:rPr lang="en-US" dirty="0" smtClean="0"/>
              <a:t>Dioramas</a:t>
            </a:r>
          </a:p>
          <a:p>
            <a:r>
              <a:rPr lang="en-US" dirty="0" smtClean="0"/>
              <a:t>Board game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520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62000" y="2209800"/>
            <a:ext cx="7315200" cy="3962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Happy Teaching!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131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create this presentation I used my experience and that of a colleague.  Remember, teachers are sharers—ask for help, materials, ideas.  The internet is also an endless source of inspiration!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786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8641666"/>
              </p:ext>
            </p:extLst>
          </p:nvPr>
        </p:nvGraphicFramePr>
        <p:xfrm>
          <a:off x="698500" y="2209800"/>
          <a:ext cx="7747000" cy="41871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47000"/>
              </a:tblGrid>
              <a:tr h="380999">
                <a:tc>
                  <a:txBody>
                    <a:bodyPr/>
                    <a:lstStyle/>
                    <a:p>
                      <a:pPr marL="22860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cap="small" dirty="0">
                          <a:effectLst/>
                        </a:rPr>
                        <a:t>Principles of the Universal Design for Learning Framework</a:t>
                      </a:r>
                      <a:endParaRPr lang="en-US" sz="1000" b="1" cap="small" dirty="0">
                        <a:effectLst/>
                        <a:latin typeface="Times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581401">
                <a:tc>
                  <a:txBody>
                    <a:bodyPr/>
                    <a:lstStyle/>
                    <a:p>
                      <a:pPr marL="18288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400" dirty="0">
                          <a:effectLst/>
                        </a:rPr>
                        <a:t>Principle 1: </a:t>
                      </a:r>
                    </a:p>
                    <a:p>
                      <a:pPr marL="18288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400" dirty="0">
                          <a:effectLst/>
                        </a:rPr>
                        <a:t>To support recognition learning, provide multiple, </a:t>
                      </a:r>
                      <a:r>
                        <a:rPr lang="en-US" sz="2400" u="sng" dirty="0">
                          <a:effectLst/>
                        </a:rPr>
                        <a:t>flexible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u="sng" dirty="0">
                          <a:effectLst/>
                        </a:rPr>
                        <a:t>methods</a:t>
                      </a:r>
                      <a:r>
                        <a:rPr lang="en-US" sz="2400" dirty="0">
                          <a:effectLst/>
                        </a:rPr>
                        <a:t> of presentation </a:t>
                      </a:r>
                    </a:p>
                    <a:p>
                      <a:pPr marL="18288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400" dirty="0">
                          <a:effectLst/>
                        </a:rPr>
                        <a:t>Principle 2: </a:t>
                      </a:r>
                    </a:p>
                    <a:p>
                      <a:pPr marL="18288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400" dirty="0">
                          <a:effectLst/>
                        </a:rPr>
                        <a:t>To support strategic learning, provide multiple, </a:t>
                      </a:r>
                      <a:r>
                        <a:rPr lang="en-US" sz="2400" u="sng" dirty="0">
                          <a:effectLst/>
                        </a:rPr>
                        <a:t>flexible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u="sng" dirty="0">
                          <a:effectLst/>
                        </a:rPr>
                        <a:t>methods</a:t>
                      </a:r>
                      <a:r>
                        <a:rPr lang="en-US" sz="2400" dirty="0">
                          <a:effectLst/>
                        </a:rPr>
                        <a:t> of expression and apprenticeship.</a:t>
                      </a:r>
                    </a:p>
                    <a:p>
                      <a:pPr marL="18288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400" dirty="0">
                          <a:effectLst/>
                        </a:rPr>
                        <a:t>Principle 3: </a:t>
                      </a:r>
                    </a:p>
                    <a:p>
                      <a:pPr marL="182880" marR="0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400" dirty="0">
                          <a:effectLst/>
                        </a:rPr>
                        <a:t>To support affective learning, provide multiple, </a:t>
                      </a:r>
                      <a:r>
                        <a:rPr lang="en-US" sz="2400" u="sng" dirty="0">
                          <a:effectLst/>
                        </a:rPr>
                        <a:t>flexible</a:t>
                      </a:r>
                      <a:r>
                        <a:rPr lang="en-US" sz="2400" dirty="0">
                          <a:effectLst/>
                        </a:rPr>
                        <a:t> options for </a:t>
                      </a:r>
                      <a:r>
                        <a:rPr lang="en-US" sz="2400" u="sng" dirty="0">
                          <a:effectLst/>
                        </a:rPr>
                        <a:t>engagement</a:t>
                      </a:r>
                      <a:r>
                        <a:rPr lang="en-US" sz="2400" dirty="0">
                          <a:effectLst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Times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The three UDL principles </a:t>
            </a:r>
            <a:r>
              <a:rPr lang="en-US" sz="1800" dirty="0"/>
              <a:t>call for flexibility in relation to three essential facets of learning, each one orchestrated by a distinct set of networks in the brain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307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Gardner’s Multiple Intelligences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Spatial</a:t>
            </a:r>
          </a:p>
          <a:p>
            <a:r>
              <a:rPr lang="en-US" dirty="0"/>
              <a:t>Linguistic</a:t>
            </a:r>
          </a:p>
          <a:p>
            <a:r>
              <a:rPr lang="en-US" dirty="0"/>
              <a:t>Logical-mathematical</a:t>
            </a:r>
          </a:p>
          <a:p>
            <a:r>
              <a:rPr lang="en-US" dirty="0"/>
              <a:t>Bodily-kinesthetic</a:t>
            </a:r>
          </a:p>
          <a:p>
            <a:r>
              <a:rPr lang="en-US" dirty="0"/>
              <a:t>Musical</a:t>
            </a:r>
          </a:p>
          <a:p>
            <a:r>
              <a:rPr lang="en-US" dirty="0"/>
              <a:t>Interpersonal</a:t>
            </a:r>
          </a:p>
          <a:p>
            <a:r>
              <a:rPr lang="en-US" dirty="0"/>
              <a:t>Intrapersonal</a:t>
            </a:r>
          </a:p>
          <a:p>
            <a:r>
              <a:rPr lang="en-US" dirty="0"/>
              <a:t>Naturalistic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648201" y="2209800"/>
            <a:ext cx="3733800" cy="3810000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27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Previewing</a:t>
            </a:r>
            <a:br>
              <a:rPr lang="en-US" dirty="0" smtClean="0"/>
            </a:br>
            <a:r>
              <a:rPr lang="en-US" sz="1800" dirty="0" smtClean="0"/>
              <a:t>Activating Prior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Thematic Fine Art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What aspects of this work are most noticeable to you?  How is this important?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What would you describe the theme of this piece to be?  How do you know?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029200" y="2209800"/>
            <a:ext cx="3124200" cy="3886200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973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More Previewing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KWL</a:t>
            </a:r>
          </a:p>
          <a:p>
            <a:r>
              <a:rPr lang="en-US" dirty="0" smtClean="0"/>
              <a:t>Chapter Tours</a:t>
            </a:r>
          </a:p>
          <a:p>
            <a:r>
              <a:rPr lang="en-US" dirty="0" smtClean="0"/>
              <a:t>Music/dance</a:t>
            </a:r>
          </a:p>
          <a:p>
            <a:r>
              <a:rPr lang="en-US" dirty="0" smtClean="0"/>
              <a:t>Poetry/quotes</a:t>
            </a:r>
          </a:p>
          <a:p>
            <a:r>
              <a:rPr lang="en-US" dirty="0" smtClean="0"/>
              <a:t>Quick Writes</a:t>
            </a:r>
          </a:p>
          <a:p>
            <a:r>
              <a:rPr lang="en-US" dirty="0" smtClean="0"/>
              <a:t>Vocabulary Webs (for word wall!)</a:t>
            </a:r>
          </a:p>
          <a:p>
            <a:r>
              <a:rPr lang="en-US" dirty="0" smtClean="0"/>
              <a:t>Comics</a:t>
            </a:r>
          </a:p>
          <a:p>
            <a:r>
              <a:rPr lang="en-US" dirty="0" smtClean="0"/>
              <a:t>Hands on exploration of materials</a:t>
            </a:r>
          </a:p>
          <a:p>
            <a:r>
              <a:rPr lang="en-US" dirty="0" smtClean="0"/>
              <a:t>On-line exploration (interactive maps, museum tours,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657600"/>
            <a:ext cx="3505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8277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33400" y="2209800"/>
            <a:ext cx="3962399" cy="3810000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Role Playing</a:t>
            </a:r>
          </a:p>
          <a:p>
            <a:pPr lvl="1"/>
            <a:r>
              <a:rPr lang="en-US" sz="3200" dirty="0" smtClean="0"/>
              <a:t>Students can act out what it felt like to work in a factory during the Industrial Revolution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1181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Put 2 long, low tables in the middle of the room</a:t>
            </a:r>
          </a:p>
          <a:p>
            <a:r>
              <a:rPr lang="en-US" dirty="0" smtClean="0"/>
              <a:t>Divide students into 2 teams and give each student one symbol to draw</a:t>
            </a:r>
          </a:p>
          <a:p>
            <a:r>
              <a:rPr lang="en-US" dirty="0" smtClean="0"/>
              <a:t>Students will line up at their table (they must stand), pass a piece of paper, adding their symbol to the drawing</a:t>
            </a:r>
          </a:p>
          <a:p>
            <a:r>
              <a:rPr lang="en-US" dirty="0" smtClean="0"/>
              <a:t>Give teams 2 </a:t>
            </a:r>
            <a:r>
              <a:rPr lang="en-US" dirty="0" err="1" smtClean="0"/>
              <a:t>mins</a:t>
            </a:r>
            <a:r>
              <a:rPr lang="en-US" dirty="0" smtClean="0"/>
              <a:t> to create as many complete drawings as possible</a:t>
            </a:r>
          </a:p>
          <a:p>
            <a:r>
              <a:rPr lang="en-US" dirty="0" smtClean="0"/>
              <a:t>Teacher:  randomly take drawings away for poor quality, play loud clanging noise in the background, speak harshly, dim the lights</a:t>
            </a:r>
          </a:p>
          <a:p>
            <a:r>
              <a:rPr lang="en-US" dirty="0" smtClean="0"/>
              <a:t>Debrief the experience with guided questions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How-to Role 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5813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Instructional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Utilize web clips!</a:t>
            </a:r>
          </a:p>
          <a:p>
            <a:r>
              <a:rPr lang="en-US" dirty="0" smtClean="0"/>
              <a:t>Round robin reading (controversial)</a:t>
            </a:r>
          </a:p>
          <a:p>
            <a:r>
              <a:rPr lang="en-US" dirty="0" smtClean="0"/>
              <a:t>Frequent stops/checks for understanding</a:t>
            </a:r>
          </a:p>
          <a:p>
            <a:r>
              <a:rPr lang="en-US" dirty="0" smtClean="0"/>
              <a:t>Think/Pair/Share/</a:t>
            </a:r>
          </a:p>
          <a:p>
            <a:pPr marL="0" indent="0">
              <a:buNone/>
            </a:pPr>
            <a:r>
              <a:rPr lang="en-US" dirty="0" smtClean="0"/>
              <a:t>Create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dirty="0" err="1" smtClean="0"/>
              <a:t>Manipulatives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-Step-by-step direct instruction:  strategy development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Create-a-dates</a:t>
            </a:r>
          </a:p>
          <a:p>
            <a:r>
              <a:rPr lang="en-US" dirty="0" smtClean="0"/>
              <a:t>Literature Circle Roles:  Discussion director, Literary Luminary, Illustrator, Connector</a:t>
            </a:r>
          </a:p>
          <a:p>
            <a:r>
              <a:rPr lang="en-US" dirty="0" smtClean="0"/>
              <a:t>Interdisciplinary lessons</a:t>
            </a:r>
          </a:p>
          <a:p>
            <a:r>
              <a:rPr lang="en-US" dirty="0" smtClean="0"/>
              <a:t>Audio recordings</a:t>
            </a:r>
          </a:p>
          <a:p>
            <a:r>
              <a:rPr lang="en-US" dirty="0" smtClean="0"/>
              <a:t>Picture books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6426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Interesting, Informative Title</a:t>
            </a:r>
          </a:p>
          <a:p>
            <a:r>
              <a:rPr lang="en-US" dirty="0" smtClean="0"/>
              <a:t>Exact Date</a:t>
            </a:r>
          </a:p>
          <a:p>
            <a:r>
              <a:rPr lang="en-US" dirty="0" smtClean="0"/>
              <a:t>Visual</a:t>
            </a:r>
          </a:p>
          <a:p>
            <a:r>
              <a:rPr lang="en-US" dirty="0" smtClean="0"/>
              <a:t>Short discussion:</a:t>
            </a:r>
          </a:p>
          <a:p>
            <a:pPr lvl="1"/>
            <a:r>
              <a:rPr lang="en-US" dirty="0" smtClean="0"/>
              <a:t>What happened?</a:t>
            </a:r>
          </a:p>
          <a:p>
            <a:pPr lvl="1"/>
            <a:r>
              <a:rPr lang="en-US" dirty="0" smtClean="0"/>
              <a:t>Why was it important?</a:t>
            </a:r>
          </a:p>
          <a:p>
            <a:pPr lvl="1"/>
            <a:r>
              <a:rPr lang="en-US" dirty="0" smtClean="0"/>
              <a:t>What are your thoughts on this event/person/</a:t>
            </a:r>
            <a:r>
              <a:rPr lang="en-US" dirty="0" err="1" smtClean="0"/>
              <a:t>etc</a:t>
            </a:r>
            <a:r>
              <a:rPr lang="en-US" dirty="0" smtClean="0"/>
              <a:t>?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Create a classroom timeline—A Wall of Knowledge!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Create-a-Date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8679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109</TotalTime>
  <Words>534</Words>
  <Application>Microsoft Macintosh PowerPoint</Application>
  <PresentationFormat>On-screen Show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Hardcover</vt:lpstr>
      <vt:lpstr>Differentiation</vt:lpstr>
      <vt:lpstr>The three UDL principles call for flexibility in relation to three essential facets of learning, each one orchestrated by a distinct set of networks in the brain.</vt:lpstr>
      <vt:lpstr>Gardner’s Multiple Intelligences</vt:lpstr>
      <vt:lpstr>Previewing Activating Prior Knowledge</vt:lpstr>
      <vt:lpstr>More Previewing Activities</vt:lpstr>
      <vt:lpstr>Instruction</vt:lpstr>
      <vt:lpstr>How-to Role Play</vt:lpstr>
      <vt:lpstr>More Instructional Strategies</vt:lpstr>
      <vt:lpstr>Create-a-Date</vt:lpstr>
      <vt:lpstr>Assessment</vt:lpstr>
      <vt:lpstr>More Assessments</vt:lpstr>
      <vt:lpstr>Happy Teaching!</vt:lpstr>
      <vt:lpstr>Resources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Differentiation</dc:title>
  <dc:creator>Keri</dc:creator>
  <cp:lastModifiedBy>Gayle Thieman</cp:lastModifiedBy>
  <cp:revision>8</cp:revision>
  <dcterms:created xsi:type="dcterms:W3CDTF">2012-08-10T02:36:52Z</dcterms:created>
  <dcterms:modified xsi:type="dcterms:W3CDTF">2012-08-10T02:38:50Z</dcterms:modified>
</cp:coreProperties>
</file>