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6" r:id="rId1"/>
  </p:sldMasterIdLst>
  <p:notesMasterIdLst>
    <p:notesMasterId r:id="rId14"/>
  </p:notesMasterIdLst>
  <p:sldIdLst>
    <p:sldId id="256" r:id="rId2"/>
    <p:sldId id="258" r:id="rId3"/>
    <p:sldId id="26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>
    <p:restoredLeft sz="15620"/>
    <p:restoredTop sz="92979" autoAdjust="0"/>
  </p:normalViewPr>
  <p:slideViewPr>
    <p:cSldViewPr snapToGrid="0" snapToObjects="1">
      <p:cViewPr>
        <p:scale>
          <a:sx n="100" d="100"/>
          <a:sy n="100" d="100"/>
        </p:scale>
        <p:origin x="-352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13526-A8D9-234F-AF5B-A9F58F29EE99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17C2D5-3C70-8D48-AF06-3775208B0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17C2D5-3C70-8D48-AF06-3775208B011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Thinkstockphotos.com</a:t>
            </a:r>
            <a:r>
              <a:rPr lang="en-US" baseline="0" dirty="0" smtClean="0"/>
              <a:t>   Calendar Page </a:t>
            </a:r>
            <a:r>
              <a:rPr lang="en-US" baseline="0" dirty="0" err="1" smtClean="0"/>
              <a:t>Stockbyte</a:t>
            </a:r>
            <a:r>
              <a:rPr lang="en-US" baseline="0" dirty="0" smtClean="0"/>
              <a:t>  BES_069 ;  Thermometer Comstock  86482760;  Yellow Pages </a:t>
            </a:r>
            <a:r>
              <a:rPr lang="en-US" baseline="0" dirty="0" err="1" smtClean="0"/>
              <a:t>istockphoto</a:t>
            </a:r>
            <a:r>
              <a:rPr lang="en-US" baseline="0" dirty="0" smtClean="0"/>
              <a:t>  92309521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17C2D5-3C70-8D48-AF06-3775208B011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Thinkstockphotos.com</a:t>
            </a:r>
            <a:r>
              <a:rPr lang="en-US" baseline="0" dirty="0" smtClean="0"/>
              <a:t>   </a:t>
            </a:r>
            <a:r>
              <a:rPr lang="en-US" dirty="0" smtClean="0"/>
              <a:t>Fair</a:t>
            </a:r>
            <a:r>
              <a:rPr lang="en-US" baseline="0" dirty="0" smtClean="0"/>
              <a:t> Use II  </a:t>
            </a:r>
            <a:r>
              <a:rPr lang="en-US" baseline="0" dirty="0" err="1" smtClean="0"/>
              <a:t>istockphoto</a:t>
            </a:r>
            <a:r>
              <a:rPr lang="en-US" baseline="0" dirty="0" smtClean="0"/>
              <a:t>  105865217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17C2D5-3C70-8D48-AF06-3775208B011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Thinkstockphotos.com</a:t>
            </a:r>
            <a:r>
              <a:rPr lang="en-US" baseline="0" dirty="0" smtClean="0"/>
              <a:t>   </a:t>
            </a:r>
            <a:r>
              <a:rPr lang="en-US" dirty="0" smtClean="0"/>
              <a:t>Compact disk and caution</a:t>
            </a:r>
            <a:r>
              <a:rPr lang="en-US" baseline="0" dirty="0" smtClean="0"/>
              <a:t> tape  </a:t>
            </a:r>
            <a:r>
              <a:rPr lang="en-US" baseline="0" dirty="0" err="1" smtClean="0"/>
              <a:t>Photos.com</a:t>
            </a:r>
            <a:r>
              <a:rPr lang="en-US" baseline="0" dirty="0" smtClean="0"/>
              <a:t>   87574519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17C2D5-3C70-8D48-AF06-3775208B011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6978-13C4-5A4D-AEBE-3B930642E682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C1DCA-099D-E848-98D6-95A266441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6978-13C4-5A4D-AEBE-3B930642E682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C1DCA-099D-E848-98D6-95A2664413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6978-13C4-5A4D-AEBE-3B930642E682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C1DCA-099D-E848-98D6-95A266441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6978-13C4-5A4D-AEBE-3B930642E682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C1DCA-099D-E848-98D6-95A266441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6978-13C4-5A4D-AEBE-3B930642E682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C1DCA-099D-E848-98D6-95A266441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6978-13C4-5A4D-AEBE-3B930642E682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C1DCA-099D-E848-98D6-95A2664413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6978-13C4-5A4D-AEBE-3B930642E682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C1DCA-099D-E848-98D6-95A266441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6978-13C4-5A4D-AEBE-3B930642E682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C1DCA-099D-E848-98D6-95A266441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6978-13C4-5A4D-AEBE-3B930642E682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C1DCA-099D-E848-98D6-95A266441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6978-13C4-5A4D-AEBE-3B930642E682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C1DCA-099D-E848-98D6-95A266441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6978-13C4-5A4D-AEBE-3B930642E682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C1DCA-099D-E848-98D6-95A266441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6978-13C4-5A4D-AEBE-3B930642E682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C1DCA-099D-E848-98D6-95A266441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CAF6978-13C4-5A4D-AEBE-3B930642E682}" type="datetimeFigureOut">
              <a:rPr lang="en-US" smtClean="0"/>
              <a:pPr/>
              <a:t>6/15/11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B88C1DCA-099D-E848-98D6-95A2664413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4288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Frequently Asked Questions</a:t>
            </a:r>
            <a:br>
              <a:rPr lang="en-US" dirty="0" smtClean="0"/>
            </a:br>
            <a:r>
              <a:rPr lang="en-US" dirty="0" smtClean="0"/>
              <a:t>about Copyright </a:t>
            </a:r>
            <a:br>
              <a:rPr lang="en-US" dirty="0" smtClean="0"/>
            </a:br>
            <a:r>
              <a:rPr lang="en-US" dirty="0" smtClean="0"/>
              <a:t>and Fair Use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800" y="4356100"/>
            <a:ext cx="8229600" cy="1981200"/>
          </a:xfrm>
        </p:spPr>
        <p:txBody>
          <a:bodyPr>
            <a:normAutofit/>
          </a:bodyPr>
          <a:lstStyle/>
          <a:p>
            <a:endParaRPr lang="en-US" sz="2353" dirty="0" smtClean="0"/>
          </a:p>
          <a:p>
            <a:r>
              <a:rPr lang="en-US" sz="2000" dirty="0" smtClean="0"/>
              <a:t>Gayle Y. Thieman, </a:t>
            </a:r>
            <a:r>
              <a:rPr lang="en-US" sz="2000" dirty="0" err="1" smtClean="0"/>
              <a:t>Ed.D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Portland State University</a:t>
            </a:r>
          </a:p>
          <a:p>
            <a:r>
              <a:rPr lang="en-US" sz="2000" dirty="0" smtClean="0"/>
              <a:t>Graduate School of 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After I  have obtained permission how may I use copyrighted material ?</a:t>
            </a:r>
            <a:endParaRPr lang="en-US" sz="3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a student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perform or display the material in a multimedia project I create for a school assignment</a:t>
            </a:r>
          </a:p>
          <a:p>
            <a:r>
              <a:rPr lang="en-US" dirty="0"/>
              <a:t>k</a:t>
            </a:r>
            <a:r>
              <a:rPr lang="en-US" dirty="0" smtClean="0"/>
              <a:t>eep the project in my portfolio of academic work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As a teacher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resent a multimedia project during class instruction or as a student assignment for 2 years after I use the material for the first time</a:t>
            </a:r>
          </a:p>
          <a:p>
            <a:r>
              <a:rPr lang="en-US" dirty="0" smtClean="0"/>
              <a:t>keep the project to use in conference presentations or in my portfolio indefinitely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629024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What about Software?</a:t>
            </a:r>
            <a:endParaRPr lang="en-US" sz="32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549275" y="927100"/>
            <a:ext cx="3840480" cy="5473700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Software is  NOT included in “fair use” but may be included in the “public domain”</a:t>
            </a:r>
          </a:p>
          <a:p>
            <a:r>
              <a:rPr lang="en-US" sz="1800" dirty="0" smtClean="0"/>
              <a:t>Purchasing software means you may use it, but you do NOT own it</a:t>
            </a:r>
          </a:p>
          <a:p>
            <a:r>
              <a:rPr lang="en-US" sz="1800" dirty="0" smtClean="0"/>
              <a:t>You can load the software onto 1 computer and keep 1 copy as an archive</a:t>
            </a:r>
          </a:p>
          <a:p>
            <a:pPr>
              <a:buNone/>
            </a:pPr>
            <a:r>
              <a:rPr lang="en-US" sz="1800" dirty="0" smtClean="0"/>
              <a:t>You may  NOT </a:t>
            </a:r>
          </a:p>
          <a:p>
            <a:r>
              <a:rPr lang="en-US" sz="1800" dirty="0" smtClean="0"/>
              <a:t>buy a single user license and load it onto many computers or a server</a:t>
            </a:r>
          </a:p>
          <a:p>
            <a:r>
              <a:rPr lang="en-US" sz="1800" dirty="0" smtClean="0"/>
              <a:t>Download copyrighted software from the Internet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751071" y="4241800"/>
            <a:ext cx="3840480" cy="1549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800" dirty="0" smtClean="0"/>
              <a:t>You may  NOT </a:t>
            </a:r>
          </a:p>
          <a:p>
            <a:r>
              <a:rPr lang="en-US" sz="1800" dirty="0" smtClean="0"/>
              <a:t>Load copyrighted software purchased by your school onto your home computer without permission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1071" y="673100"/>
            <a:ext cx="4229100" cy="337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References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438912">
              <a:buNone/>
            </a:pPr>
            <a:r>
              <a:rPr lang="en-US" dirty="0" smtClean="0"/>
              <a:t>Intel Corporation. “Copyright Chaos A Detailed Look at an Educator’s Guide to Copyright Law and Fair Use”. Intel Teach Program Essentials Course. 2007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idx="4294967295"/>
          </p:nvPr>
        </p:nvSpPr>
        <p:spPr>
          <a:xfrm>
            <a:off x="195262" y="647700"/>
            <a:ext cx="3386138" cy="812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4129" dirty="0" smtClean="0"/>
              <a:t>What is copyright</a:t>
            </a:r>
            <a:r>
              <a:rPr lang="en-US" sz="3200" dirty="0" smtClean="0"/>
              <a:t>?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4294967295"/>
          </p:nvPr>
        </p:nvSpPr>
        <p:spPr>
          <a:xfrm>
            <a:off x="0" y="1460500"/>
            <a:ext cx="4040188" cy="46656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   the </a:t>
            </a:r>
            <a:r>
              <a:rPr lang="en-US" sz="2800" dirty="0" smtClean="0"/>
              <a:t>exclusive legal right to reproduce, publish, sell, or distribute an original work, e.g.,  literary, musical, or artistic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000" dirty="0" smtClean="0"/>
              <a:t>Source: Merriam-Webster Open Dictionary</a:t>
            </a:r>
          </a:p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4294967295"/>
          </p:nvPr>
        </p:nvSpPr>
        <p:spPr>
          <a:xfrm>
            <a:off x="4216399" y="647700"/>
            <a:ext cx="4610101" cy="5143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200" dirty="0" smtClean="0"/>
              <a:t>How long does it last?</a:t>
            </a:r>
            <a:endParaRPr lang="en-US" sz="3200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294967295"/>
          </p:nvPr>
        </p:nvSpPr>
        <p:spPr>
          <a:xfrm>
            <a:off x="5102225" y="1460500"/>
            <a:ext cx="4041775" cy="4500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It depends:</a:t>
            </a:r>
          </a:p>
          <a:p>
            <a:pPr lvl="1"/>
            <a:r>
              <a:rPr lang="en-US" dirty="0" smtClean="0"/>
              <a:t>If created after 1/1/1978 copyright lasts 70 years after the author’s death</a:t>
            </a:r>
          </a:p>
          <a:p>
            <a:pPr lvl="1"/>
            <a:r>
              <a:rPr lang="en-US" dirty="0" smtClean="0"/>
              <a:t>If  the work is owned by a company, copyright lasts 95 years from publication or 120 years after it was created, whichever is shorter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17924"/>
          </a:xfrm>
        </p:spPr>
        <p:txBody>
          <a:bodyPr/>
          <a:lstStyle/>
          <a:p>
            <a:r>
              <a:rPr lang="en-US" sz="3600" dirty="0" smtClean="0"/>
              <a:t>Is everything copyright protected?</a:t>
            </a:r>
            <a:endParaRPr lang="en-US" sz="36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549275" y="1168400"/>
            <a:ext cx="4201796" cy="4343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NOT:</a:t>
            </a:r>
          </a:p>
          <a:p>
            <a:r>
              <a:rPr lang="en-US" dirty="0" smtClean="0"/>
              <a:t>Material that has no original author</a:t>
            </a:r>
          </a:p>
          <a:p>
            <a:r>
              <a:rPr lang="en-US" dirty="0" smtClean="0"/>
              <a:t>Lists of data</a:t>
            </a:r>
          </a:p>
          <a:p>
            <a:r>
              <a:rPr lang="en-US" dirty="0" smtClean="0"/>
              <a:t>Facts, ideas, discoveries</a:t>
            </a:r>
          </a:p>
          <a:p>
            <a:r>
              <a:rPr lang="en-US" dirty="0" smtClean="0"/>
              <a:t>Most US government materials</a:t>
            </a:r>
          </a:p>
          <a:p>
            <a:r>
              <a:rPr lang="en-US" dirty="0" smtClean="0"/>
              <a:t>Items in the “public domain”</a:t>
            </a:r>
          </a:p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533900" y="1168400"/>
            <a:ext cx="4057651" cy="477520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9476" y="2984500"/>
            <a:ext cx="2632075" cy="32143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7250" y="1168400"/>
            <a:ext cx="2153977" cy="1930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3900" y="2984500"/>
            <a:ext cx="1143350" cy="2844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696119"/>
            <a:ext cx="8229600" cy="68818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556" dirty="0" smtClean="0"/>
              <a:t>What is the  “public domain”?</a:t>
            </a:r>
            <a:endParaRPr lang="en-US" sz="3556" dirty="0"/>
          </a:p>
        </p:txBody>
      </p:sp>
      <p:sp>
        <p:nvSpPr>
          <p:cNvPr id="6" name="Vertical Tex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 that is available for anyone to use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2"/>
            <a:r>
              <a:rPr lang="en-US" dirty="0" smtClean="0"/>
              <a:t>1923													1978</a:t>
            </a:r>
          </a:p>
          <a:p>
            <a:pPr lvl="1"/>
            <a:r>
              <a:rPr lang="en-US" dirty="0" smtClean="0"/>
              <a:t>All work created before 1923 </a:t>
            </a:r>
          </a:p>
          <a:p>
            <a:pPr lvl="1"/>
            <a:r>
              <a:rPr lang="en-US" dirty="0" smtClean="0"/>
              <a:t>Most work created between 1923 and 1963 which was originally copyrighted but not renewed </a:t>
            </a:r>
          </a:p>
          <a:p>
            <a:pPr lvl="1"/>
            <a:r>
              <a:rPr lang="en-US" dirty="0" smtClean="0"/>
              <a:t>All work created between 1923 and 1978 that was published without a copyright</a:t>
            </a:r>
            <a:endParaRPr lang="en-US" dirty="0"/>
          </a:p>
        </p:txBody>
      </p:sp>
      <p:sp>
        <p:nvSpPr>
          <p:cNvPr id="13" name="Smiley Face 12"/>
          <p:cNvSpPr/>
          <p:nvPr/>
        </p:nvSpPr>
        <p:spPr>
          <a:xfrm>
            <a:off x="1079500" y="2148840"/>
            <a:ext cx="822960" cy="822960"/>
          </a:xfrm>
          <a:prstGeom prst="smileyFac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sp>
      <p:sp>
        <p:nvSpPr>
          <p:cNvPr id="14" name="Smiley Face 13"/>
          <p:cNvSpPr/>
          <p:nvPr/>
        </p:nvSpPr>
        <p:spPr>
          <a:xfrm>
            <a:off x="7772400" y="2057400"/>
            <a:ext cx="914400" cy="914400"/>
          </a:xfrm>
          <a:prstGeom prst="smileyFace">
            <a:avLst>
              <a:gd name="adj" fmla="val -3680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74700" y="3136900"/>
            <a:ext cx="79121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55700"/>
            <a:ext cx="4737100" cy="881062"/>
          </a:xfrm>
        </p:spPr>
        <p:txBody>
          <a:bodyPr/>
          <a:lstStyle/>
          <a:p>
            <a:pPr algn="l"/>
            <a:r>
              <a:rPr lang="en-US" sz="3200" dirty="0" smtClean="0"/>
              <a:t>What is Fair Use?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194300" y="1417638"/>
            <a:ext cx="3492500" cy="4525963"/>
          </a:xfrm>
        </p:spPr>
        <p:txBody>
          <a:bodyPr/>
          <a:lstStyle/>
          <a:p>
            <a:r>
              <a:rPr lang="en-US" dirty="0" smtClean="0"/>
              <a:t>Fair Use is part of the US Copyright Act.  It allows people to copy and use copyrighted material for</a:t>
            </a:r>
          </a:p>
          <a:p>
            <a:pPr lvl="3"/>
            <a:r>
              <a:rPr lang="en-US" dirty="0" smtClean="0"/>
              <a:t>teaching</a:t>
            </a:r>
          </a:p>
          <a:p>
            <a:pPr lvl="3"/>
            <a:r>
              <a:rPr lang="en-US" dirty="0"/>
              <a:t>n</a:t>
            </a:r>
            <a:r>
              <a:rPr lang="en-US" dirty="0" smtClean="0"/>
              <a:t>ews reporting</a:t>
            </a:r>
          </a:p>
          <a:p>
            <a:pPr lvl="3"/>
            <a:r>
              <a:rPr lang="en-US" dirty="0" smtClean="0"/>
              <a:t>research</a:t>
            </a:r>
          </a:p>
          <a:p>
            <a:pPr lvl="3"/>
            <a:r>
              <a:rPr lang="en-US" dirty="0" smtClean="0"/>
              <a:t>criticism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275" y="3048000"/>
            <a:ext cx="5006860" cy="3124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001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Before copying ask 4 questions: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Is a </a:t>
            </a:r>
            <a:r>
              <a:rPr lang="en-US" b="1" dirty="0" smtClean="0"/>
              <a:t>small</a:t>
            </a:r>
            <a:r>
              <a:rPr lang="en-US" dirty="0" smtClean="0"/>
              <a:t> part of the work being copied?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Is the work </a:t>
            </a:r>
            <a:r>
              <a:rPr lang="en-US" b="1" dirty="0" smtClean="0"/>
              <a:t>available </a:t>
            </a:r>
            <a:r>
              <a:rPr lang="en-US" dirty="0" smtClean="0"/>
              <a:t>for free and not commercially produced?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Is the work mostly </a:t>
            </a:r>
            <a:r>
              <a:rPr lang="en-US" b="1" dirty="0" smtClean="0"/>
              <a:t>factual</a:t>
            </a:r>
            <a:r>
              <a:rPr lang="en-US" dirty="0" smtClean="0"/>
              <a:t>, rather than highly creative?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Is the work being used for an </a:t>
            </a:r>
            <a:r>
              <a:rPr lang="en-US" b="1" dirty="0" smtClean="0"/>
              <a:t>educational</a:t>
            </a:r>
            <a:r>
              <a:rPr lang="en-US" dirty="0" smtClean="0"/>
              <a:t> purpose?</a:t>
            </a:r>
          </a:p>
          <a:p>
            <a:pPr marL="514350" indent="-514350">
              <a:buNone/>
            </a:pPr>
            <a:r>
              <a:rPr lang="en-US" dirty="0" smtClean="0"/>
              <a:t>If Yes to all 4 questions, then it’s </a:t>
            </a:r>
            <a:r>
              <a:rPr lang="en-US" b="1" dirty="0" smtClean="0"/>
              <a:t>S.A.F.E. </a:t>
            </a:r>
            <a:r>
              <a:rPr lang="en-US" dirty="0" smtClean="0"/>
              <a:t>to 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32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How much is Fair Use?</a:t>
            </a:r>
            <a:endParaRPr lang="en-US" sz="3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701800"/>
          <a:ext cx="8229600" cy="303783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073400"/>
                <a:gridCol w="5156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Text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10% or 1000 words</a:t>
                      </a:r>
                      <a:endParaRPr lang="en-US" dirty="0"/>
                    </a:p>
                  </a:txBody>
                  <a:tcPr/>
                </a:tc>
              </a:tr>
              <a:tr h="78486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Poetry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Poem of less than 250 words;</a:t>
                      </a:r>
                      <a:r>
                        <a:rPr lang="en-US" baseline="0" dirty="0" smtClean="0"/>
                        <a:t> no more than 3 poems by same author;  or 5 poems from an anthology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Music, Lyrics, Video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10% or 30 seconds  from</a:t>
                      </a:r>
                      <a:r>
                        <a:rPr lang="en-US" baseline="0" dirty="0" smtClean="0"/>
                        <a:t> single work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Film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10% or 3 minutes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Photos &amp; Illustrations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images from one</a:t>
                      </a:r>
                      <a:r>
                        <a:rPr lang="en-US" baseline="0" dirty="0" smtClean="0"/>
                        <a:t> artist, 10% or 15 images from single collected work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Numerical Data</a:t>
                      </a:r>
                      <a:r>
                        <a:rPr lang="en-US" b="1" baseline="0" dirty="0" smtClean="0"/>
                        <a:t> Sets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10% or 2500 fields or cells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87400" y="1136134"/>
            <a:ext cx="459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the </a:t>
            </a:r>
            <a:r>
              <a:rPr lang="en-US" b="1" dirty="0" smtClean="0"/>
              <a:t>smaller</a:t>
            </a:r>
            <a:r>
              <a:rPr lang="en-US" dirty="0" smtClean="0"/>
              <a:t> amount of: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87400" y="5143500"/>
            <a:ext cx="770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 Fair Use Guidelines for Educational Multimedia, 1996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How do I credit the original creator?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Include author’s name, title of work, publisher, place, date of publication  on “Works Cited” page</a:t>
            </a:r>
          </a:p>
          <a:p>
            <a:r>
              <a:rPr lang="en-US" sz="2400" dirty="0" smtClean="0"/>
              <a:t>For images credit the artist immediately below the visual</a:t>
            </a:r>
          </a:p>
          <a:p>
            <a:r>
              <a:rPr lang="en-US" sz="2400" dirty="0" smtClean="0"/>
              <a:t>Include author’s name, title of work, name of site, date posted, date retrieved, URL  for all material from a website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93762"/>
          </a:xfrm>
        </p:spPr>
        <p:txBody>
          <a:bodyPr>
            <a:noAutofit/>
          </a:bodyPr>
          <a:lstStyle/>
          <a:p>
            <a:r>
              <a:rPr lang="en-US" sz="2800" dirty="0" smtClean="0"/>
              <a:t>How may I use work that has a </a:t>
            </a:r>
            <a:br>
              <a:rPr lang="en-US" sz="2800" dirty="0" smtClean="0"/>
            </a:br>
            <a:r>
              <a:rPr lang="en-US" sz="2800" dirty="0" smtClean="0"/>
              <a:t>Creative Commons designation?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320800"/>
          <a:ext cx="8229600" cy="487790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24000"/>
                <a:gridCol w="889000"/>
                <a:gridCol w="5816600"/>
              </a:tblGrid>
              <a:tr h="41873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Designation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Code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IF I credit the original creator</a:t>
                      </a:r>
                      <a:endParaRPr lang="en-US" sz="1400" dirty="0" smtClean="0"/>
                    </a:p>
                  </a:txBody>
                  <a:tcPr/>
                </a:tc>
              </a:tr>
              <a:tr h="72274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Attribution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CC</a:t>
                      </a:r>
                      <a:r>
                        <a:rPr lang="en-US" sz="1400" b="1" baseline="0" dirty="0" smtClean="0"/>
                        <a:t> </a:t>
                      </a:r>
                      <a:r>
                        <a:rPr lang="en-US" sz="1400" b="1" dirty="0" smtClean="0"/>
                        <a:t>B</a:t>
                      </a:r>
                      <a:r>
                        <a:rPr lang="en-US" sz="1400" b="1" baseline="0" dirty="0" smtClean="0"/>
                        <a:t>Y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 can copy,</a:t>
                      </a:r>
                      <a:r>
                        <a:rPr lang="en-US" sz="1400" baseline="0" dirty="0" smtClean="0"/>
                        <a:t> modify, display, &amp; distribute the work even for commercial purposes</a:t>
                      </a:r>
                      <a:endParaRPr lang="en-US" sz="1400" dirty="0" smtClean="0"/>
                    </a:p>
                  </a:txBody>
                  <a:tcPr/>
                </a:tc>
              </a:tr>
              <a:tr h="103248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Attribution Share Alike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CC</a:t>
                      </a:r>
                      <a:r>
                        <a:rPr lang="en-US" sz="1400" b="1" baseline="0" dirty="0" smtClean="0"/>
                        <a:t> BY-</a:t>
                      </a:r>
                      <a:r>
                        <a:rPr lang="en-US" sz="1400" b="1" dirty="0" smtClean="0"/>
                        <a:t> SA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 can copy,</a:t>
                      </a:r>
                      <a:r>
                        <a:rPr lang="en-US" sz="1400" baseline="0" dirty="0" smtClean="0"/>
                        <a:t> modify, display, &amp; distribute the work even for commercial purposes and I must license it the same way the original creator did</a:t>
                      </a:r>
                      <a:endParaRPr lang="en-US" sz="1400" dirty="0" smtClean="0"/>
                    </a:p>
                  </a:txBody>
                  <a:tcPr/>
                </a:tc>
              </a:tr>
              <a:tr h="7227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Attribution No Derivatives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CC BY-ND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can copy, display, and distribute the work in its original form </a:t>
                      </a:r>
                      <a:r>
                        <a:rPr lang="en-US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without any changes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1873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Attribution Non Commercial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CC BY-NC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 can copy,</a:t>
                      </a:r>
                      <a:r>
                        <a:rPr lang="en-US" sz="1400" baseline="0" dirty="0" smtClean="0"/>
                        <a:t> modify, display, &amp; distribute  the work for non commercial purposes only </a:t>
                      </a:r>
                      <a:endParaRPr lang="en-US" sz="1400" dirty="0"/>
                    </a:p>
                  </a:txBody>
                  <a:tcPr/>
                </a:tc>
              </a:tr>
              <a:tr h="41873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Attribution Non Commercial No Derivatives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CC BY-NC-ND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 can copy,</a:t>
                      </a:r>
                      <a:r>
                        <a:rPr lang="en-US" sz="1400" baseline="0" dirty="0" smtClean="0"/>
                        <a:t> display, &amp; distribute </a:t>
                      </a:r>
                      <a:r>
                        <a:rPr lang="en-US" sz="1400" dirty="0" smtClean="0"/>
                        <a:t>the work in its original form </a:t>
                      </a:r>
                      <a:r>
                        <a:rPr lang="en-US" sz="1400" u="sng" dirty="0" smtClean="0"/>
                        <a:t>without any changes</a:t>
                      </a:r>
                      <a:r>
                        <a:rPr lang="en-US" sz="1400" u="sng" baseline="0" dirty="0" smtClean="0"/>
                        <a:t> </a:t>
                      </a:r>
                      <a:r>
                        <a:rPr lang="en-US" sz="1400" baseline="0" dirty="0" smtClean="0"/>
                        <a:t>and for non commercial purposes only</a:t>
                      </a:r>
                      <a:endParaRPr lang="en-US" sz="1400" dirty="0"/>
                    </a:p>
                  </a:txBody>
                  <a:tcPr/>
                </a:tc>
              </a:tr>
              <a:tr h="41873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Attribution Non Commercial Share Alike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CC BY-NC SA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 can copy,</a:t>
                      </a:r>
                      <a:r>
                        <a:rPr lang="en-US" sz="1400" baseline="0" dirty="0" smtClean="0"/>
                        <a:t> modify, display, &amp; distribute </a:t>
                      </a:r>
                      <a:r>
                        <a:rPr lang="en-US" sz="1400" dirty="0" smtClean="0"/>
                        <a:t> the work for non commercial purposes only  and I must license it the same way the original creator did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1779</TotalTime>
  <Words>909</Words>
  <Application>Microsoft Macintosh PowerPoint</Application>
  <PresentationFormat>On-screen Show (4:3)</PresentationFormat>
  <Paragraphs>105</Paragraphs>
  <Slides>12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Breeze</vt:lpstr>
      <vt:lpstr>Frequently Asked Questions about Copyright  and Fair Use </vt:lpstr>
      <vt:lpstr>Slide 2</vt:lpstr>
      <vt:lpstr>Is everything copyright protected?</vt:lpstr>
      <vt:lpstr> What is the  “public domain”?</vt:lpstr>
      <vt:lpstr>What is Fair Use?</vt:lpstr>
      <vt:lpstr>Before copying ask 4 questions:</vt:lpstr>
      <vt:lpstr>How much is Fair Use?</vt:lpstr>
      <vt:lpstr>How do I credit the original creator?</vt:lpstr>
      <vt:lpstr>How may I use work that has a  Creative Commons designation?</vt:lpstr>
      <vt:lpstr>After I  have obtained permission how may I use copyrighted material ?</vt:lpstr>
      <vt:lpstr>What about Software?</vt:lpstr>
      <vt:lpstr>References</vt:lpstr>
    </vt:vector>
  </TitlesOfParts>
  <Company>Portland State 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Frequently Asked Questions</dc:title>
  <dc:creator>Gayle Thieman</dc:creator>
  <cp:lastModifiedBy>Gayle Thieman</cp:lastModifiedBy>
  <cp:revision>35</cp:revision>
  <dcterms:created xsi:type="dcterms:W3CDTF">2011-06-16T02:32:41Z</dcterms:created>
  <dcterms:modified xsi:type="dcterms:W3CDTF">2011-06-16T02:40:57Z</dcterms:modified>
</cp:coreProperties>
</file>