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310" r:id="rId3"/>
    <p:sldId id="258" r:id="rId4"/>
    <p:sldId id="266" r:id="rId5"/>
    <p:sldId id="268" r:id="rId6"/>
    <p:sldId id="267" r:id="rId7"/>
    <p:sldId id="262" r:id="rId8"/>
    <p:sldId id="280" r:id="rId9"/>
    <p:sldId id="292" r:id="rId10"/>
    <p:sldId id="278" r:id="rId11"/>
    <p:sldId id="279" r:id="rId12"/>
    <p:sldId id="272" r:id="rId13"/>
    <p:sldId id="273" r:id="rId14"/>
    <p:sldId id="274" r:id="rId15"/>
    <p:sldId id="302" r:id="rId16"/>
    <p:sldId id="303" r:id="rId17"/>
    <p:sldId id="299" r:id="rId18"/>
    <p:sldId id="305" r:id="rId19"/>
    <p:sldId id="307" r:id="rId20"/>
    <p:sldId id="308" r:id="rId21"/>
    <p:sldId id="286" r:id="rId22"/>
    <p:sldId id="297" r:id="rId23"/>
    <p:sldId id="309" r:id="rId24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6" autoAdjust="0"/>
    <p:restoredTop sz="85417" autoAdjust="0"/>
  </p:normalViewPr>
  <p:slideViewPr>
    <p:cSldViewPr snapToGrid="0" snapToObjects="1">
      <p:cViewPr>
        <p:scale>
          <a:sx n="100" d="100"/>
          <a:sy n="100" d="100"/>
        </p:scale>
        <p:origin x="-552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su\resources\Research\Samba\rhsipad\TC%20temporary\TechUse%20by%20ELs_0306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Uses of</a:t>
            </a:r>
            <a:r>
              <a:rPr lang="en-US" baseline="0"/>
              <a:t> 1:1 by %</a:t>
            </a:r>
            <a:endParaRPr lang="en-US"/>
          </a:p>
        </c:rich>
      </c:tx>
      <c:layout/>
      <c:overlay val="0"/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60A30FB-2943-9047-93AE-A6D1E9B2E0BD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18EB7FF-13D8-9B43-8852-009804DA2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224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027" y="0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8A594-2310-B84F-A430-6B7A2ADEC974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421" y="4416426"/>
            <a:ext cx="5485158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027" y="8829675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65082-CB08-B246-8C66-9B598C8E3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80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Gayle welcomes audience and introduces herself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08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Reading</a:t>
            </a:r>
            <a:r>
              <a:rPr lang="en-US" baseline="0" dirty="0" smtClean="0"/>
              <a:t> </a:t>
            </a:r>
            <a:r>
              <a:rPr lang="en-US" dirty="0" smtClean="0"/>
              <a:t>, taking notes, writing,</a:t>
            </a:r>
            <a:r>
              <a:rPr lang="en-US" baseline="0" dirty="0" smtClean="0"/>
              <a:t> , research  are top four uses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470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Beginning and end of year survey</a:t>
            </a:r>
            <a:r>
              <a:rPr lang="en-US" baseline="0" dirty="0" smtClean="0"/>
              <a:t> was to be completed by all ninth, tenth, 11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graders.  All teachers asked to have students; take survey but not all did, so only got about half of students to  (55% for EL)    Students expressed higher mean score for proficiency and satisfaction with technology   than for other sets of questions.  Also indicated  positive attitude  re: helpfulness of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and ease of use for academic tasks.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2806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Here we see a significant difference between students</a:t>
            </a:r>
            <a:r>
              <a:rPr lang="en-US" baseline="0" dirty="0" smtClean="0"/>
              <a:t> who had an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 (THP) and those who did not.  Students with a THP indicated higher frequency of use at school than those who could only use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on a Cart in class under teacher direction.  But use at school was lower for both groups than reported frequency of use outside of school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3711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Tatiana   Just now getting attendance and GPA data from district</a:t>
            </a:r>
            <a:r>
              <a:rPr lang="en-US" baseline="0" dirty="0" smtClean="0"/>
              <a:t> so data analysis is incomplete.   One possible explanation is that  students who already have better attendance are more attuned to school and want to get a THP.  Therefore they convince their parents to pay the insurance and sign the forms.   Anecdotal evidence also suggests that some students are coming to RHS because of the 1:1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initiative.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6699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16 class observations</a:t>
            </a:r>
            <a:r>
              <a:rPr lang="en-US" baseline="0" dirty="0" smtClean="0"/>
              <a:t>  researcher wrote observational notes about teacher instruction/questions and student actions  </a:t>
            </a:r>
          </a:p>
          <a:p>
            <a:r>
              <a:rPr lang="en-US" baseline="0" dirty="0" smtClean="0"/>
              <a:t>Themes:  </a:t>
            </a:r>
            <a:r>
              <a:rPr lang="en-US" baseline="0" dirty="0" err="1" smtClean="0"/>
              <a:t>iPads</a:t>
            </a:r>
            <a:r>
              <a:rPr lang="en-US" baseline="0" dirty="0" smtClean="0"/>
              <a:t> offered opportunity for differentiation, formative assessment,  doing research, and recording their work.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7121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r>
              <a:rPr lang="en-US" baseline="0" dirty="0" smtClean="0"/>
              <a:t> and focus groups:   theme:  important to establish clear logistics, rules, and protocols for </a:t>
            </a:r>
            <a:r>
              <a:rPr lang="en-US" baseline="0" dirty="0" err="1" smtClean="0"/>
              <a:t>Els</a:t>
            </a:r>
            <a:r>
              <a:rPr lang="en-US" baseline="0" dirty="0" smtClean="0"/>
              <a:t> use of </a:t>
            </a:r>
            <a:r>
              <a:rPr lang="en-US" baseline="0" dirty="0" err="1" smtClean="0"/>
              <a:t>iPads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3012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Differentiaton</a:t>
            </a:r>
            <a:r>
              <a:rPr lang="en-US" dirty="0" smtClean="0"/>
              <a:t>:  </a:t>
            </a:r>
            <a:r>
              <a:rPr lang="en-US" dirty="0" err="1" smtClean="0"/>
              <a:t>iPads</a:t>
            </a:r>
            <a:r>
              <a:rPr lang="en-US" dirty="0" smtClean="0"/>
              <a:t> provided students choice of media in which to access info and produce work.  Allowed auditory/visual way to access info</a:t>
            </a:r>
            <a:r>
              <a:rPr lang="en-US" baseline="0" dirty="0" smtClean="0"/>
              <a:t> without advanced reading skills.  </a:t>
            </a:r>
          </a:p>
          <a:p>
            <a:r>
              <a:rPr lang="en-US" baseline="0" dirty="0" smtClean="0"/>
              <a:t>Resources available on teacher website or LMS:  videos &amp; </a:t>
            </a:r>
            <a:r>
              <a:rPr lang="en-US" baseline="0" dirty="0" err="1" smtClean="0"/>
              <a:t>instructionall</a:t>
            </a:r>
            <a:r>
              <a:rPr lang="en-US" baseline="0" dirty="0" smtClean="0"/>
              <a:t> materials  communicate with teacher   BUT  not all students used </a:t>
            </a:r>
            <a:r>
              <a:rPr lang="en-US" baseline="0" dirty="0" err="1" smtClean="0"/>
              <a:t>iPads</a:t>
            </a:r>
            <a:r>
              <a:rPr lang="en-US" baseline="0" dirty="0" smtClean="0"/>
              <a:t> for homework.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0964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Cindy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584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Cindy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5465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Cindy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325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School district received a grant to </a:t>
            </a:r>
          </a:p>
          <a:p>
            <a:r>
              <a:rPr lang="en-US" dirty="0" smtClean="0"/>
              <a:t>improve the quality of and access to technology tools and resources </a:t>
            </a:r>
          </a:p>
          <a:p>
            <a:r>
              <a:rPr lang="en-US" dirty="0" smtClean="0"/>
              <a:t> result in improved student attendance, behavior, and academic achievement</a:t>
            </a:r>
          </a:p>
          <a:p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reduce the disparities in technology access and instruction among low-income students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by providing an </a:t>
            </a:r>
            <a:r>
              <a:rPr lang="en-US" dirty="0" err="1" smtClean="0"/>
              <a:t>iPad</a:t>
            </a:r>
            <a:r>
              <a:rPr lang="en-US" dirty="0" smtClean="0"/>
              <a:t> to each student at Urban HS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981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Cynthia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806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Cindy’s rules for </a:t>
            </a:r>
            <a:r>
              <a:rPr lang="en-US" dirty="0" err="1" smtClean="0"/>
              <a:t>iPad</a:t>
            </a:r>
            <a:r>
              <a:rPr lang="en-US" dirty="0" smtClean="0"/>
              <a:t> use</a:t>
            </a:r>
          </a:p>
          <a:p>
            <a:r>
              <a:rPr lang="en-US" dirty="0" smtClean="0"/>
              <a:t>Give example of end goal of lesson</a:t>
            </a:r>
          </a:p>
          <a:p>
            <a:r>
              <a:rPr lang="en-US" dirty="0" smtClean="0"/>
              <a:t>Give</a:t>
            </a:r>
            <a:r>
              <a:rPr lang="en-US" baseline="0" dirty="0" smtClean="0"/>
              <a:t> example of technology</a:t>
            </a:r>
          </a:p>
          <a:p>
            <a:r>
              <a:rPr lang="en-US" baseline="0" dirty="0" smtClean="0"/>
              <a:t>	e.g.  Students  draft stories on paper and then use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or laptop to publish</a:t>
            </a:r>
          </a:p>
          <a:p>
            <a:r>
              <a:rPr lang="en-US" baseline="0" dirty="0" smtClean="0"/>
              <a:t>           e.g.  Lectures are interactive with opportunity to participate through online polls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6535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019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Gayle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20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Gayle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0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Gayle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4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13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Home</a:t>
            </a:r>
            <a:r>
              <a:rPr lang="en-US" baseline="0" dirty="0" smtClean="0"/>
              <a:t> language is reported here (L1)  Besides Spanish,  Hmong, Lao, Mayan, Oromo, Somali (and other languages but less than 5 students/language)  Also have 12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graders in ESL program but not in this study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866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2700" indent="0">
              <a:buNone/>
            </a:pPr>
            <a:r>
              <a:rPr lang="en-US" dirty="0" smtClean="0"/>
              <a:t>Tatiana  </a:t>
            </a:r>
            <a:r>
              <a:rPr lang="en-US" baseline="0" dirty="0" smtClean="0"/>
              <a:t> </a:t>
            </a:r>
            <a:r>
              <a:rPr lang="en-US" dirty="0" smtClean="0"/>
              <a:t>No significant difference between EL students who have THP versus those who use </a:t>
            </a:r>
            <a:r>
              <a:rPr lang="en-US" dirty="0" err="1" smtClean="0"/>
              <a:t>iPad</a:t>
            </a:r>
            <a:r>
              <a:rPr lang="en-US" dirty="0" smtClean="0"/>
              <a:t> in class cart</a:t>
            </a:r>
          </a:p>
          <a:p>
            <a:pPr lvl="2">
              <a:buFont typeface="Wingdings" charset="2"/>
              <a:buChar char="Ø"/>
            </a:pPr>
            <a:r>
              <a:rPr lang="en-US" dirty="0" smtClean="0"/>
              <a:t>Across grade level, gender, race, ethnicity, home language, EL status, academic priority status   EXCEPT    GPA and</a:t>
            </a:r>
            <a:r>
              <a:rPr lang="en-US" baseline="0" dirty="0" smtClean="0"/>
              <a:t> SPED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205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 highest apps: Learning</a:t>
            </a:r>
            <a:r>
              <a:rPr lang="en-US" baseline="0" dirty="0" smtClean="0"/>
              <a:t> Management  (</a:t>
            </a:r>
            <a:r>
              <a:rPr lang="en-US" baseline="0" dirty="0" err="1" smtClean="0"/>
              <a:t>Edmodo</a:t>
            </a:r>
            <a:r>
              <a:rPr lang="en-US" baseline="0" dirty="0" smtClean="0"/>
              <a:t>/</a:t>
            </a:r>
            <a:r>
              <a:rPr lang="en-US" baseline="0" dirty="0" err="1" smtClean="0"/>
              <a:t>Schoology</a:t>
            </a:r>
            <a:r>
              <a:rPr lang="en-US" baseline="0" dirty="0" smtClean="0"/>
              <a:t>); Google translate,   </a:t>
            </a:r>
            <a:r>
              <a:rPr lang="en-US" dirty="0" smtClean="0"/>
              <a:t>Google Drive  (students upload work and access </a:t>
            </a:r>
            <a:r>
              <a:rPr lang="en-US" dirty="0" err="1" smtClean="0"/>
              <a:t>google</a:t>
            </a:r>
            <a:r>
              <a:rPr lang="en-US" dirty="0" smtClean="0"/>
              <a:t> docs, spreadsheet, presentation software)  </a:t>
            </a:r>
            <a:r>
              <a:rPr lang="en-US" dirty="0" err="1" smtClean="0"/>
              <a:t>Socrative</a:t>
            </a:r>
            <a:r>
              <a:rPr lang="en-US" dirty="0" smtClean="0"/>
              <a:t>//</a:t>
            </a:r>
            <a:r>
              <a:rPr lang="en-US" dirty="0" err="1" smtClean="0"/>
              <a:t>Quizlet</a:t>
            </a:r>
            <a:r>
              <a:rPr lang="en-US" baseline="0" dirty="0" smtClean="0"/>
              <a:t>  (student response system), Web Browser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764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z-kids.com/" TargetMode="External"/><Relationship Id="rId4" Type="http://schemas.openxmlformats.org/officeDocument/2006/relationships/hyperlink" Target="http://www.raz-kids.com/main/ViewBooks" TargetMode="External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435797"/>
            <a:ext cx="6498158" cy="980207"/>
          </a:xfrm>
        </p:spPr>
        <p:txBody>
          <a:bodyPr/>
          <a:lstStyle/>
          <a:p>
            <a:r>
              <a:rPr lang="en-US" sz="2800" dirty="0" smtClean="0"/>
              <a:t>Challenges &amp; Opportunities of 1:1 </a:t>
            </a:r>
            <a:r>
              <a:rPr lang="en-US" sz="2800" dirty="0" err="1" smtClean="0"/>
              <a:t>iPad</a:t>
            </a:r>
            <a:r>
              <a:rPr lang="en-US" sz="2800" dirty="0" smtClean="0"/>
              <a:t> Initiative for ESL Students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0" y="2842877"/>
            <a:ext cx="6498159" cy="3138823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Gayle Thieman, </a:t>
            </a:r>
            <a:r>
              <a:rPr lang="en-US" sz="2000" b="1" dirty="0" err="1" smtClean="0">
                <a:solidFill>
                  <a:srgbClr val="FF0000"/>
                </a:solidFill>
              </a:rPr>
              <a:t>Ed.D</a:t>
            </a:r>
            <a:r>
              <a:rPr lang="en-US" sz="2000" b="1" dirty="0" smtClean="0">
                <a:solidFill>
                  <a:srgbClr val="FF0000"/>
                </a:solidFill>
              </a:rPr>
              <a:t>.  Portland State University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Tatiana </a:t>
            </a:r>
            <a:r>
              <a:rPr lang="en-US" sz="2000" b="1" dirty="0" err="1" smtClean="0">
                <a:solidFill>
                  <a:srgbClr val="FF0000"/>
                </a:solidFill>
              </a:rPr>
              <a:t>Cevallos</a:t>
            </a:r>
            <a:r>
              <a:rPr lang="en-US" sz="2000" b="1" dirty="0" smtClean="0">
                <a:solidFill>
                  <a:srgbClr val="FF0000"/>
                </a:solidFill>
              </a:rPr>
              <a:t>, </a:t>
            </a:r>
            <a:r>
              <a:rPr lang="en-US" sz="2000" b="1" dirty="0" err="1" smtClean="0">
                <a:solidFill>
                  <a:srgbClr val="FF0000"/>
                </a:solidFill>
              </a:rPr>
              <a:t>Ed.D</a:t>
            </a:r>
            <a:r>
              <a:rPr lang="en-US" sz="2000" b="1" dirty="0" smtClean="0">
                <a:solidFill>
                  <a:srgbClr val="FF0000"/>
                </a:solidFill>
              </a:rPr>
              <a:t>.   George Fox University</a:t>
            </a:r>
          </a:p>
          <a:p>
            <a:endParaRPr lang="en-US" dirty="0" smtClean="0"/>
          </a:p>
          <a:p>
            <a:r>
              <a:rPr lang="en-US" dirty="0">
                <a:solidFill>
                  <a:schemeClr val="tx1"/>
                </a:solidFill>
              </a:rPr>
              <a:t>College &amp; University Faculty Assembly</a:t>
            </a:r>
          </a:p>
          <a:p>
            <a:r>
              <a:rPr lang="en-US" dirty="0">
                <a:solidFill>
                  <a:schemeClr val="tx1"/>
                </a:solidFill>
              </a:rPr>
              <a:t>November 20, 2014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992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176358"/>
          </a:xfrm>
        </p:spPr>
        <p:txBody>
          <a:bodyPr/>
          <a:lstStyle/>
          <a:p>
            <a:r>
              <a:rPr lang="en-US" sz="3200" dirty="0" smtClean="0"/>
              <a:t>What applications did ELs use?  </a:t>
            </a:r>
            <a:br>
              <a:rPr lang="en-US" sz="3200" dirty="0" smtClean="0"/>
            </a:br>
            <a:r>
              <a:rPr lang="en-US" sz="2000" dirty="0" smtClean="0"/>
              <a:t>N=29 weekly survey</a:t>
            </a:r>
            <a:endParaRPr lang="en-US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70529492"/>
              </p:ext>
            </p:extLst>
          </p:nvPr>
        </p:nvGraphicFramePr>
        <p:xfrm>
          <a:off x="1231900" y="1701800"/>
          <a:ext cx="5829300" cy="3073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4650"/>
                <a:gridCol w="2914650"/>
              </a:tblGrid>
              <a:tr h="456941">
                <a:tc>
                  <a:txBody>
                    <a:bodyPr/>
                    <a:lstStyle/>
                    <a:p>
                      <a:r>
                        <a:rPr lang="en-US" dirty="0" smtClean="0"/>
                        <a:t>Applications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Percentage</a:t>
                      </a:r>
                      <a:endParaRPr lang="en-US" dirty="0"/>
                    </a:p>
                  </a:txBody>
                  <a:tcPr/>
                </a:tc>
              </a:tr>
              <a:tr h="456941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 Management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26%</a:t>
                      </a:r>
                      <a:endParaRPr lang="en-US" dirty="0"/>
                    </a:p>
                  </a:txBody>
                  <a:tcPr/>
                </a:tc>
              </a:tr>
              <a:tr h="456941">
                <a:tc>
                  <a:txBody>
                    <a:bodyPr/>
                    <a:lstStyle/>
                    <a:p>
                      <a:r>
                        <a:rPr lang="en-US" dirty="0" smtClean="0"/>
                        <a:t>Google Translate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/>
                </a:tc>
              </a:tr>
              <a:tr h="456941">
                <a:tc>
                  <a:txBody>
                    <a:bodyPr/>
                    <a:lstStyle/>
                    <a:p>
                      <a:r>
                        <a:rPr lang="en-US" dirty="0" smtClean="0"/>
                        <a:t>Google Drive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/>
                </a:tc>
              </a:tr>
              <a:tr h="788693">
                <a:tc>
                  <a:txBody>
                    <a:bodyPr/>
                    <a:lstStyle/>
                    <a:p>
                      <a:r>
                        <a:rPr lang="en-US" dirty="0" smtClean="0"/>
                        <a:t>Student</a:t>
                      </a:r>
                      <a:r>
                        <a:rPr lang="en-US" baseline="0" dirty="0" smtClean="0"/>
                        <a:t> Response 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/>
                </a:tc>
              </a:tr>
              <a:tr h="456941">
                <a:tc>
                  <a:txBody>
                    <a:bodyPr/>
                    <a:lstStyle/>
                    <a:p>
                      <a:r>
                        <a:rPr lang="en-US" dirty="0" smtClean="0"/>
                        <a:t>Web Browser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7%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5749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What did ELs do with the </a:t>
            </a:r>
            <a:r>
              <a:rPr lang="en-US" sz="2800" dirty="0" err="1" smtClean="0"/>
              <a:t>iPad</a:t>
            </a:r>
            <a:r>
              <a:rPr lang="en-US" sz="2800" dirty="0" smtClean="0"/>
              <a:t> applications?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N=29 weekly </a:t>
            </a:r>
            <a:r>
              <a:rPr lang="en-US" sz="2000" dirty="0"/>
              <a:t>survey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1388137"/>
              </p:ext>
            </p:extLst>
          </p:nvPr>
        </p:nvGraphicFramePr>
        <p:xfrm>
          <a:off x="3714750" y="2289062"/>
          <a:ext cx="4972050" cy="2976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31997473"/>
              </p:ext>
            </p:extLst>
          </p:nvPr>
        </p:nvGraphicFramePr>
        <p:xfrm>
          <a:off x="927100" y="1854200"/>
          <a:ext cx="6350000" cy="30318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27778"/>
                <a:gridCol w="2822222"/>
              </a:tblGrid>
              <a:tr h="78970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Academic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Uses of iPad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Percentage</a:t>
                      </a:r>
                    </a:p>
                  </a:txBody>
                  <a:tcPr marL="9525" marR="9525" marT="9525" marB="0" anchor="b"/>
                </a:tc>
              </a:tr>
              <a:tr h="257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Reading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7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7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Writing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7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Research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99832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Other: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music, videos, reference, create presentation, photos, collaborated, solved math/science problems/ interactive games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1469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How does having an </a:t>
            </a:r>
            <a:r>
              <a:rPr lang="en-US" sz="2800" dirty="0" err="1" smtClean="0"/>
              <a:t>iPad</a:t>
            </a:r>
            <a:r>
              <a:rPr lang="en-US" sz="2800" dirty="0" smtClean="0"/>
              <a:t> affect ELs’ experiences and attitudes about technology? </a:t>
            </a:r>
            <a:br>
              <a:rPr lang="en-US" sz="2800" dirty="0" smtClean="0"/>
            </a:br>
            <a:r>
              <a:rPr lang="en-US" sz="2000" dirty="0" smtClean="0"/>
              <a:t>N=66 </a:t>
            </a:r>
            <a:r>
              <a:rPr lang="en-US" sz="2000" dirty="0" err="1" smtClean="0"/>
              <a:t>Els</a:t>
            </a:r>
            <a:r>
              <a:rPr lang="en-US" sz="2000" dirty="0" smtClean="0"/>
              <a:t> (fall)  N= 51 </a:t>
            </a:r>
            <a:r>
              <a:rPr lang="en-US" sz="2000" dirty="0" err="1" smtClean="0"/>
              <a:t>Els</a:t>
            </a:r>
            <a:r>
              <a:rPr lang="en-US" sz="2000" dirty="0" smtClean="0"/>
              <a:t> (spring)  1-Low to 4-High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ATTITUDE     </a:t>
            </a:r>
            <a:r>
              <a:rPr lang="en-US" dirty="0" smtClean="0"/>
              <a:t>Mean</a:t>
            </a:r>
            <a:r>
              <a:rPr lang="en-US" dirty="0"/>
              <a:t>: </a:t>
            </a:r>
            <a:r>
              <a:rPr lang="en-US" dirty="0" smtClean="0"/>
              <a:t>3.40, 3.27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Overall proficiency and satisfaction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HELPFULNESS    </a:t>
            </a:r>
            <a:r>
              <a:rPr lang="en-US" dirty="0" smtClean="0">
                <a:solidFill>
                  <a:srgbClr val="000000"/>
                </a:solidFill>
              </a:rPr>
              <a:t>Mean: 3.19 </a:t>
            </a:r>
          </a:p>
          <a:p>
            <a:pPr marL="692150" lvl="1" indent="-342900"/>
            <a:r>
              <a:rPr lang="en-US" dirty="0" smtClean="0"/>
              <a:t>Doing homework</a:t>
            </a:r>
          </a:p>
          <a:p>
            <a:pPr lvl="1"/>
            <a:r>
              <a:rPr lang="en-US" dirty="0" smtClean="0"/>
              <a:t>Writing assignments</a:t>
            </a:r>
          </a:p>
          <a:p>
            <a:pPr lvl="1"/>
            <a:r>
              <a:rPr lang="en-US" dirty="0" smtClean="0"/>
              <a:t>Communicating, collaborating</a:t>
            </a:r>
          </a:p>
          <a:p>
            <a:pPr lvl="1"/>
            <a:r>
              <a:rPr lang="en-US" dirty="0" smtClean="0"/>
              <a:t>Organizing school work</a:t>
            </a:r>
          </a:p>
          <a:p>
            <a:pPr lvl="1"/>
            <a:r>
              <a:rPr lang="en-US" dirty="0" smtClean="0"/>
              <a:t>Doing research</a:t>
            </a:r>
          </a:p>
          <a:p>
            <a:pPr lvl="1"/>
            <a:r>
              <a:rPr lang="en-US" dirty="0" smtClean="0"/>
              <a:t>Accessing information</a:t>
            </a:r>
          </a:p>
          <a:p>
            <a:pPr lvl="1"/>
            <a:r>
              <a:rPr lang="en-US" dirty="0" smtClean="0"/>
              <a:t>Staying motivated/engaged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986216"/>
            <a:ext cx="3840480" cy="4343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  EASE OF USE    </a:t>
            </a:r>
            <a:r>
              <a:rPr lang="en-US" dirty="0" smtClean="0">
                <a:solidFill>
                  <a:srgbClr val="000000"/>
                </a:solidFill>
              </a:rPr>
              <a:t>Mean:3.28</a:t>
            </a:r>
            <a:endParaRPr lang="en-US" sz="1500" dirty="0" smtClean="0">
              <a:solidFill>
                <a:srgbClr val="000000"/>
              </a:solidFill>
            </a:endParaRPr>
          </a:p>
          <a:p>
            <a:pPr lvl="3"/>
            <a:r>
              <a:rPr lang="en-US" dirty="0" smtClean="0"/>
              <a:t>Turn in homework</a:t>
            </a:r>
          </a:p>
          <a:p>
            <a:pPr lvl="3"/>
            <a:r>
              <a:rPr lang="en-US" dirty="0" smtClean="0"/>
              <a:t>Complete writing</a:t>
            </a:r>
          </a:p>
          <a:p>
            <a:pPr lvl="3"/>
            <a:r>
              <a:rPr lang="en-US" dirty="0" smtClean="0"/>
              <a:t>Create content</a:t>
            </a:r>
          </a:p>
          <a:p>
            <a:pPr lvl="3"/>
            <a:r>
              <a:rPr lang="en-US" dirty="0" smtClean="0"/>
              <a:t>Install apps</a:t>
            </a:r>
          </a:p>
          <a:p>
            <a:pPr lvl="3"/>
            <a:r>
              <a:rPr lang="en-US" dirty="0" smtClean="0"/>
              <a:t>Add music</a:t>
            </a:r>
          </a:p>
          <a:p>
            <a:pPr lvl="3"/>
            <a:r>
              <a:rPr lang="en-US" dirty="0" smtClean="0"/>
              <a:t>Take care of </a:t>
            </a:r>
            <a:r>
              <a:rPr lang="en-US" dirty="0" err="1" smtClean="0"/>
              <a:t>iPad</a:t>
            </a:r>
            <a:endParaRPr lang="en-US" dirty="0" smtClean="0"/>
          </a:p>
          <a:p>
            <a:pPr lvl="3"/>
            <a:r>
              <a:rPr lang="en-US" dirty="0" smtClean="0"/>
              <a:t>Communicate (email, chat, blog)</a:t>
            </a:r>
          </a:p>
          <a:p>
            <a:pPr lvl="3"/>
            <a:r>
              <a:rPr lang="en-US" dirty="0" smtClean="0"/>
              <a:t>Connect wirelessly </a:t>
            </a:r>
          </a:p>
        </p:txBody>
      </p:sp>
    </p:spTree>
    <p:extLst>
      <p:ext uri="{BB962C8B-B14F-4D97-AF65-F5344CB8AC3E}">
        <p14:creationId xmlns:p14="http://schemas.microsoft.com/office/powerpoint/2010/main" val="451901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How does having an </a:t>
            </a:r>
            <a:r>
              <a:rPr lang="en-US" sz="3200" dirty="0" err="1"/>
              <a:t>iPad</a:t>
            </a:r>
            <a:r>
              <a:rPr lang="en-US" sz="3200" dirty="0"/>
              <a:t> affect EL students’ </a:t>
            </a:r>
            <a:r>
              <a:rPr lang="en-US" sz="3200" dirty="0" smtClean="0"/>
              <a:t>frequency of use? </a:t>
            </a:r>
            <a:r>
              <a:rPr lang="en-US" sz="3200" dirty="0"/>
              <a:t/>
            </a:r>
            <a:br>
              <a:rPr lang="en-US" sz="3200" dirty="0"/>
            </a:b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Frequency of Use in School </a:t>
            </a:r>
          </a:p>
          <a:p>
            <a:pPr marL="34925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1: no classes</a:t>
            </a:r>
          </a:p>
          <a:p>
            <a:pPr marL="34925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2: 1-2 classes/week</a:t>
            </a:r>
          </a:p>
          <a:p>
            <a:pPr marL="34925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3: 3-5 classes/week</a:t>
            </a:r>
          </a:p>
          <a:p>
            <a:pPr marL="34925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4: in every class/week</a:t>
            </a:r>
          </a:p>
          <a:p>
            <a:pPr marL="349250" lvl="1" indent="0">
              <a:buNone/>
            </a:pPr>
            <a:endParaRPr lang="en-US" dirty="0" smtClean="0"/>
          </a:p>
          <a:p>
            <a:pPr marL="349250" lvl="1" indent="0">
              <a:buNone/>
            </a:pPr>
            <a:r>
              <a:rPr lang="en-US" dirty="0" smtClean="0"/>
              <a:t>Significant difference: Students with THP: </a:t>
            </a:r>
          </a:p>
          <a:p>
            <a:pPr marL="349250" lvl="1" indent="0">
              <a:buNone/>
            </a:pPr>
            <a:r>
              <a:rPr lang="en-US" dirty="0"/>
              <a:t>	</a:t>
            </a:r>
            <a:r>
              <a:rPr lang="en-US" dirty="0" smtClean="0"/>
              <a:t>Mean 2.61</a:t>
            </a:r>
          </a:p>
          <a:p>
            <a:pPr marL="349250" lvl="1" indent="0">
              <a:buNone/>
            </a:pPr>
            <a:r>
              <a:rPr lang="en-US" dirty="0" smtClean="0"/>
              <a:t>Students without THP: </a:t>
            </a:r>
          </a:p>
          <a:p>
            <a:pPr marL="349250" lvl="1" indent="0">
              <a:buNone/>
            </a:pPr>
            <a:r>
              <a:rPr lang="en-US" dirty="0" smtClean="0"/>
              <a:t>	Mean 1.86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Frequency of Use </a:t>
            </a:r>
            <a:r>
              <a:rPr lang="en-US" b="1" dirty="0" smtClean="0">
                <a:solidFill>
                  <a:srgbClr val="FF0000"/>
                </a:solidFill>
              </a:rPr>
              <a:t>outside of  </a:t>
            </a:r>
            <a:r>
              <a:rPr lang="en-US" b="1" dirty="0">
                <a:solidFill>
                  <a:srgbClr val="FF0000"/>
                </a:solidFill>
              </a:rPr>
              <a:t>School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1600" b="1" dirty="0" smtClean="0">
                <a:solidFill>
                  <a:srgbClr val="FF0000"/>
                </a:solidFill>
              </a:rPr>
              <a:t>1: never</a:t>
            </a:r>
          </a:p>
          <a:p>
            <a:pPr marL="349250" lvl="1" indent="0"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2: once a week</a:t>
            </a:r>
          </a:p>
          <a:p>
            <a:pPr marL="349250" lvl="1" indent="0"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3: 2-3 times/week</a:t>
            </a:r>
          </a:p>
          <a:p>
            <a:pPr marL="349250" lvl="1" indent="0"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4. every day</a:t>
            </a:r>
            <a:endParaRPr lang="en-US" sz="1600" b="1" dirty="0">
              <a:solidFill>
                <a:srgbClr val="FF0000"/>
              </a:solidFill>
            </a:endParaRPr>
          </a:p>
          <a:p>
            <a:pPr marL="282575" lvl="2" indent="0">
              <a:spcBef>
                <a:spcPts val="1600"/>
              </a:spcBef>
              <a:buNone/>
            </a:pPr>
            <a:r>
              <a:rPr lang="en-US" dirty="0">
                <a:solidFill>
                  <a:srgbClr val="000000"/>
                </a:solidFill>
              </a:rPr>
              <a:t>Mean: </a:t>
            </a:r>
            <a:r>
              <a:rPr lang="en-US" dirty="0" smtClean="0">
                <a:solidFill>
                  <a:srgbClr val="000000"/>
                </a:solidFill>
              </a:rPr>
              <a:t>3.06</a:t>
            </a:r>
          </a:p>
          <a:p>
            <a:pPr marL="282575" lvl="2" indent="0">
              <a:spcBef>
                <a:spcPts val="1600"/>
              </a:spcBef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Homework, communicate, create videos, find information, watch videos, play games, listen to music, use social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849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673100"/>
            <a:ext cx="8042276" cy="1495332"/>
          </a:xfrm>
        </p:spPr>
        <p:txBody>
          <a:bodyPr/>
          <a:lstStyle/>
          <a:p>
            <a:r>
              <a:rPr lang="en-US" sz="3200" dirty="0" smtClean="0"/>
              <a:t>How does having an </a:t>
            </a:r>
            <a:r>
              <a:rPr lang="en-US" sz="3200" dirty="0" err="1" smtClean="0"/>
              <a:t>iPad</a:t>
            </a:r>
            <a:r>
              <a:rPr lang="en-US" sz="3200" dirty="0" smtClean="0"/>
              <a:t> impact EL students’ attendance and GPA?    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N=110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539687"/>
            <a:ext cx="8042276" cy="35690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EL students who had a THP had slightly higher attendance rate than EL without THP</a:t>
            </a:r>
          </a:p>
          <a:p>
            <a:pPr marL="0" indent="0">
              <a:buNone/>
            </a:pPr>
            <a:r>
              <a:rPr lang="en-US" dirty="0"/>
              <a:t>R (.304) moderate positive relationship between students with </a:t>
            </a:r>
            <a:r>
              <a:rPr lang="en-US" dirty="0" smtClean="0"/>
              <a:t>THP and attendance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R2 (.093)   9.3% of variation in attendance explained by access to THP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9644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56024"/>
          </a:xfrm>
        </p:spPr>
        <p:txBody>
          <a:bodyPr/>
          <a:lstStyle/>
          <a:p>
            <a:r>
              <a:rPr lang="en-US" sz="3200" dirty="0" smtClean="0"/>
              <a:t>Purpose for Using </a:t>
            </a:r>
            <a:r>
              <a:rPr lang="en-US" sz="3200" dirty="0" err="1" smtClean="0"/>
              <a:t>iPads</a:t>
            </a:r>
            <a:r>
              <a:rPr lang="en-US" sz="3200" dirty="0" smtClean="0"/>
              <a:t> with ELs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175" y="1028701"/>
            <a:ext cx="8042276" cy="165735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Engender a familiarity with technology and the specific applications they will use in other classes</a:t>
            </a:r>
          </a:p>
          <a:p>
            <a:r>
              <a:rPr lang="en-US" sz="2000" dirty="0" smtClean="0"/>
              <a:t>Develop the basic skills students need to be creators as well as consumers of information</a:t>
            </a:r>
          </a:p>
          <a:p>
            <a:endParaRPr lang="en-US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258" y="2695576"/>
            <a:ext cx="4860367" cy="365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1494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Challenges of </a:t>
            </a:r>
            <a:r>
              <a:rPr lang="en-US" sz="3200" dirty="0" err="1" smtClean="0"/>
              <a:t>iPads</a:t>
            </a:r>
            <a:r>
              <a:rPr lang="en-US" sz="3200" dirty="0" smtClean="0"/>
              <a:t> for EL students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math and literacy apps and software are created for young children  and assume English language ability</a:t>
            </a:r>
          </a:p>
          <a:p>
            <a:r>
              <a:rPr lang="en-US" dirty="0" smtClean="0"/>
              <a:t>Newcomer students have limited </a:t>
            </a:r>
          </a:p>
          <a:p>
            <a:pPr lvl="1"/>
            <a:r>
              <a:rPr lang="en-US" dirty="0" smtClean="0"/>
              <a:t>familiarity with technology</a:t>
            </a:r>
          </a:p>
          <a:p>
            <a:pPr lvl="1"/>
            <a:r>
              <a:rPr lang="en-US" dirty="0" smtClean="0"/>
              <a:t>experience with visual symbols</a:t>
            </a:r>
          </a:p>
          <a:p>
            <a:pPr lvl="1"/>
            <a:r>
              <a:rPr lang="en-US" dirty="0" smtClean="0"/>
              <a:t>manual dexterity and visual/spatial recognition</a:t>
            </a:r>
          </a:p>
          <a:p>
            <a:r>
              <a:rPr lang="en-US" dirty="0" smtClean="0"/>
              <a:t>Experience of direct instruction and rote learning vs. ambiguity of student-directed learning</a:t>
            </a:r>
          </a:p>
        </p:txBody>
      </p:sp>
    </p:spTree>
    <p:extLst>
      <p:ext uri="{BB962C8B-B14F-4D97-AF65-F5344CB8AC3E}">
        <p14:creationId xmlns:p14="http://schemas.microsoft.com/office/powerpoint/2010/main" val="2255418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How does the iPad provide access to learning for ELs?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Provides a way for students to access everything and opens up the world for them</a:t>
            </a:r>
          </a:p>
          <a:p>
            <a:pPr lvl="1"/>
            <a:r>
              <a:rPr lang="en-US" dirty="0" smtClean="0"/>
              <a:t>Newcomers have one language for communication</a:t>
            </a:r>
          </a:p>
          <a:p>
            <a:pPr lvl="1"/>
            <a:r>
              <a:rPr lang="en-US" dirty="0"/>
              <a:t>Begin with images, do their own research from </a:t>
            </a:r>
            <a:r>
              <a:rPr lang="en-US" dirty="0" smtClean="0"/>
              <a:t>there</a:t>
            </a:r>
          </a:p>
          <a:p>
            <a:pPr lvl="1"/>
            <a:r>
              <a:rPr lang="en-US" dirty="0" err="1" smtClean="0"/>
              <a:t>iPad</a:t>
            </a:r>
            <a:r>
              <a:rPr lang="en-US" dirty="0" smtClean="0"/>
              <a:t> lets kids continue learning at any time if they have Internet at home and a THP</a:t>
            </a:r>
          </a:p>
          <a:p>
            <a:pPr lvl="1"/>
            <a:r>
              <a:rPr lang="en-US" dirty="0" smtClean="0"/>
              <a:t>Access through Internet to things they are familiar with--  find their home on Google Earth and access videos and music from home country</a:t>
            </a:r>
          </a:p>
          <a:p>
            <a:pPr lvl="1"/>
            <a:r>
              <a:rPr lang="en-US" dirty="0" smtClean="0"/>
              <a:t>Access to new topics</a:t>
            </a:r>
          </a:p>
        </p:txBody>
      </p:sp>
    </p:spTree>
    <p:extLst>
      <p:ext uri="{BB962C8B-B14F-4D97-AF65-F5344CB8AC3E}">
        <p14:creationId xmlns:p14="http://schemas.microsoft.com/office/powerpoint/2010/main" val="2813689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How does </a:t>
            </a:r>
            <a:r>
              <a:rPr lang="en-US" sz="3200" dirty="0" err="1" smtClean="0"/>
              <a:t>Edmodo</a:t>
            </a:r>
            <a:r>
              <a:rPr lang="en-US" sz="3200" dirty="0" smtClean="0"/>
              <a:t> empower EL students’ use of technology?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Easy to use for teacher and the students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imple design that is accessible to the students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losed site with no public access or advertising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onnects </a:t>
            </a:r>
            <a:r>
              <a:rPr lang="en-US" dirty="0"/>
              <a:t>to Google Drive </a:t>
            </a:r>
          </a:p>
          <a:p>
            <a:pPr lvl="1"/>
            <a:r>
              <a:rPr lang="en-US" dirty="0" smtClean="0"/>
              <a:t>organizes </a:t>
            </a:r>
            <a:r>
              <a:rPr lang="en-US" dirty="0"/>
              <a:t>all resources for a unit into a </a:t>
            </a:r>
            <a:r>
              <a:rPr lang="en-US" dirty="0" smtClean="0"/>
              <a:t>folder</a:t>
            </a:r>
          </a:p>
          <a:p>
            <a:pPr marL="0" indent="0">
              <a:buNone/>
            </a:pPr>
            <a:r>
              <a:rPr lang="en-US" dirty="0" smtClean="0"/>
              <a:t>Students can</a:t>
            </a:r>
          </a:p>
          <a:p>
            <a:pPr lvl="1"/>
            <a:r>
              <a:rPr lang="en-US" dirty="0" smtClean="0"/>
              <a:t>post links to pictures or documents to a group of students or individual student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eply</a:t>
            </a:r>
            <a:endParaRPr lang="en-US" dirty="0"/>
          </a:p>
          <a:p>
            <a:pPr lvl="1"/>
            <a:r>
              <a:rPr lang="en-US" dirty="0" smtClean="0"/>
              <a:t>participate in polls and quizzes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26746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348015"/>
            <a:ext cx="8042276" cy="1852839"/>
          </a:xfrm>
        </p:spPr>
        <p:txBody>
          <a:bodyPr/>
          <a:lstStyle/>
          <a:p>
            <a:r>
              <a:rPr lang="en-US" sz="3200" dirty="0"/>
              <a:t>How does </a:t>
            </a:r>
            <a:r>
              <a:rPr lang="en-US" sz="3200" dirty="0" err="1"/>
              <a:t>iPad</a:t>
            </a:r>
            <a:r>
              <a:rPr lang="en-US" sz="3200" dirty="0"/>
              <a:t> enhance access to teacher website?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37" y="1730375"/>
            <a:ext cx="7847430" cy="450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8366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Study Purpose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ELs projected to be 25% of student population in 20 years;  many come from families in poverty  </a:t>
            </a:r>
          </a:p>
          <a:p>
            <a:r>
              <a:rPr lang="en-US" dirty="0" smtClean="0"/>
              <a:t>State education department:  ELs and Hispanic students lag behind English speaking peers in reading skills;  23% of Hispanic students drop out</a:t>
            </a:r>
          </a:p>
          <a:p>
            <a:r>
              <a:rPr lang="en-US" dirty="0" smtClean="0"/>
              <a:t>Pressing need to reduce achievement gap between ELs and native English speakers</a:t>
            </a:r>
          </a:p>
          <a:p>
            <a:r>
              <a:rPr lang="en-US" dirty="0" smtClean="0"/>
              <a:t> Important to evaluate implementation and use of 1:1 technology initiative on ELs</a:t>
            </a:r>
          </a:p>
        </p:txBody>
      </p:sp>
    </p:spTree>
    <p:extLst>
      <p:ext uri="{BB962C8B-B14F-4D97-AF65-F5344CB8AC3E}">
        <p14:creationId xmlns:p14="http://schemas.microsoft.com/office/powerpoint/2010/main" val="4161772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How does iPad support oral language </a:t>
            </a:r>
            <a:br>
              <a:rPr lang="en-US" sz="3200" dirty="0" smtClean="0"/>
            </a:br>
            <a:r>
              <a:rPr lang="en-US" sz="3200" dirty="0" smtClean="0"/>
              <a:t>and reading?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iPad</a:t>
            </a:r>
            <a:r>
              <a:rPr lang="en-US" dirty="0" smtClean="0"/>
              <a:t> lowers affective filters</a:t>
            </a:r>
          </a:p>
          <a:p>
            <a:pPr lvl="1"/>
            <a:r>
              <a:rPr lang="en-US" dirty="0" smtClean="0"/>
              <a:t>Practice oral language by recording into the iPad and listening</a:t>
            </a:r>
          </a:p>
          <a:p>
            <a:pPr lvl="1"/>
            <a:r>
              <a:rPr lang="en-US" dirty="0" err="1" smtClean="0"/>
              <a:t>Raz</a:t>
            </a:r>
            <a:r>
              <a:rPr lang="en-US" dirty="0" smtClean="0"/>
              <a:t> Kids application </a:t>
            </a:r>
          </a:p>
          <a:p>
            <a:pPr lvl="2"/>
            <a:r>
              <a:rPr lang="en-US" dirty="0" smtClean="0"/>
              <a:t>Read online books or listen to a digital recording and follow along with the highlighted text</a:t>
            </a:r>
          </a:p>
          <a:p>
            <a:pPr lvl="2"/>
            <a:r>
              <a:rPr lang="en-US" dirty="0" smtClean="0"/>
              <a:t>Read at, below, or above their reading level and choose books of their interests</a:t>
            </a:r>
          </a:p>
          <a:p>
            <a:pPr lvl="2"/>
            <a:r>
              <a:rPr lang="en-US" dirty="0" smtClean="0">
                <a:hlinkClick r:id="rId3"/>
              </a:rPr>
              <a:t>http://www.raz-kids.com/</a:t>
            </a:r>
            <a:endParaRPr lang="en-US" dirty="0" smtClean="0"/>
          </a:p>
          <a:p>
            <a:pPr lvl="2"/>
            <a:r>
              <a:rPr lang="en-US" dirty="0" smtClean="0">
                <a:hlinkClick r:id="rId4"/>
              </a:rPr>
              <a:t>http://www.raz-kids.com/main/ViewBooks</a:t>
            </a:r>
            <a:endParaRPr lang="en-US" dirty="0"/>
          </a:p>
        </p:txBody>
      </p:sp>
      <p:pic>
        <p:nvPicPr>
          <p:cNvPr id="7" name="Picture 5" descr="sockpuppets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1342855">
            <a:off x="4761706" y="2252662"/>
            <a:ext cx="3819525" cy="3038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8152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50451"/>
            <a:ext cx="8042276" cy="1222749"/>
          </a:xfrm>
        </p:spPr>
        <p:txBody>
          <a:bodyPr/>
          <a:lstStyle/>
          <a:p>
            <a:r>
              <a:rPr lang="en-US" sz="3200" dirty="0" smtClean="0"/>
              <a:t>How does </a:t>
            </a:r>
            <a:r>
              <a:rPr lang="en-US" sz="3200" dirty="0" err="1" smtClean="0"/>
              <a:t>iPad</a:t>
            </a:r>
            <a:r>
              <a:rPr lang="en-US" sz="3200" dirty="0" smtClean="0"/>
              <a:t> use support student research?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866901"/>
            <a:ext cx="3840480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Students research for personal reasons </a:t>
            </a:r>
          </a:p>
          <a:p>
            <a:r>
              <a:rPr lang="en-US" dirty="0" smtClean="0"/>
              <a:t>take initiative to find information on topic of interest</a:t>
            </a:r>
            <a:endParaRPr lang="en-US" dirty="0"/>
          </a:p>
          <a:p>
            <a:r>
              <a:rPr lang="en-US" dirty="0" smtClean="0"/>
              <a:t>watch and learn from videos they find</a:t>
            </a:r>
          </a:p>
          <a:p>
            <a:r>
              <a:rPr lang="en-US" dirty="0"/>
              <a:t>r</a:t>
            </a:r>
            <a:r>
              <a:rPr lang="en-US" dirty="0" smtClean="0"/>
              <a:t>ecommend that teacher post on </a:t>
            </a:r>
            <a:r>
              <a:rPr lang="en-US" dirty="0" err="1" smtClean="0"/>
              <a:t>Edmodo</a:t>
            </a:r>
            <a:r>
              <a:rPr lang="en-US" dirty="0" smtClean="0"/>
              <a:t> for class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866901"/>
            <a:ext cx="3840480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Students research for classwork</a:t>
            </a:r>
          </a:p>
          <a:p>
            <a:r>
              <a:rPr lang="en-US" dirty="0"/>
              <a:t>f</a:t>
            </a:r>
            <a:r>
              <a:rPr lang="en-US" dirty="0" smtClean="0"/>
              <a:t>irst access images with less text because reading level is still low   </a:t>
            </a:r>
          </a:p>
          <a:p>
            <a:r>
              <a:rPr lang="en-US" dirty="0" smtClean="0"/>
              <a:t>don’t know how to select  reputable sites so teacher/students collaborate</a:t>
            </a:r>
          </a:p>
          <a:p>
            <a:r>
              <a:rPr lang="en-US" dirty="0" smtClean="0"/>
              <a:t>teacher puts pre-selected links on </a:t>
            </a:r>
            <a:r>
              <a:rPr lang="en-US" dirty="0" err="1" smtClean="0"/>
              <a:t>Edmodo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25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Suggestions for implementing </a:t>
            </a:r>
            <a:r>
              <a:rPr lang="en-US" sz="3200" dirty="0" err="1"/>
              <a:t>iPads</a:t>
            </a:r>
            <a:r>
              <a:rPr lang="en-US" sz="3200" dirty="0"/>
              <a:t> in the classroom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clear protocols for </a:t>
            </a:r>
            <a:r>
              <a:rPr lang="en-US" dirty="0" err="1" smtClean="0"/>
              <a:t>iPad</a:t>
            </a:r>
            <a:r>
              <a:rPr lang="en-US" dirty="0" smtClean="0"/>
              <a:t> use in class</a:t>
            </a:r>
          </a:p>
          <a:p>
            <a:r>
              <a:rPr lang="en-US" dirty="0" smtClean="0"/>
              <a:t>Allocate enough time to introduce the device and allow students  to explore and be comfortable with the applications</a:t>
            </a:r>
          </a:p>
          <a:p>
            <a:r>
              <a:rPr lang="en-US" dirty="0"/>
              <a:t>Be clear about the end goal of the </a:t>
            </a:r>
            <a:r>
              <a:rPr lang="en-US" dirty="0" smtClean="0"/>
              <a:t>lesson</a:t>
            </a:r>
          </a:p>
          <a:p>
            <a:r>
              <a:rPr lang="en-US" dirty="0"/>
              <a:t>Decide which technology is best to use and </a:t>
            </a:r>
            <a:r>
              <a:rPr lang="en-US" dirty="0" smtClean="0"/>
              <a:t>when it should be used in the lesson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583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692524"/>
          </a:xfrm>
        </p:spPr>
        <p:txBody>
          <a:bodyPr/>
          <a:lstStyle/>
          <a:p>
            <a:r>
              <a:rPr lang="en-US" sz="3200" dirty="0" smtClean="0"/>
              <a:t>Policy Implications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Communicate importance of iPads to faculty, students and families </a:t>
            </a:r>
          </a:p>
          <a:p>
            <a:r>
              <a:rPr lang="en-US" dirty="0" smtClean="0"/>
              <a:t>Promote sustained and systematic use of iPads across the curriculum</a:t>
            </a:r>
          </a:p>
          <a:p>
            <a:r>
              <a:rPr lang="en-US" dirty="0"/>
              <a:t>Ensure equitable access for all </a:t>
            </a:r>
            <a:r>
              <a:rPr lang="en-US" dirty="0" smtClean="0"/>
              <a:t>students</a:t>
            </a:r>
          </a:p>
          <a:p>
            <a:r>
              <a:rPr lang="en-US" dirty="0"/>
              <a:t>Develop an evaluation system to analyze implementation success</a:t>
            </a:r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Prioritize professional development</a:t>
            </a:r>
          </a:p>
          <a:p>
            <a:pPr lvl="1"/>
            <a:r>
              <a:rPr lang="en-US" dirty="0"/>
              <a:t>Provide time to explore and practice specific apps</a:t>
            </a:r>
          </a:p>
          <a:p>
            <a:pPr lvl="1"/>
            <a:r>
              <a:rPr lang="en-US" dirty="0"/>
              <a:t>Learn how to maximize student learning with iPads</a:t>
            </a:r>
          </a:p>
          <a:p>
            <a:pPr lvl="1"/>
            <a:r>
              <a:rPr lang="en-US" dirty="0"/>
              <a:t>Focus on fewer apps used </a:t>
            </a:r>
            <a:r>
              <a:rPr lang="en-US" dirty="0" smtClean="0"/>
              <a:t>school-wide</a:t>
            </a:r>
            <a:endParaRPr lang="en-US" dirty="0"/>
          </a:p>
          <a:p>
            <a:r>
              <a:rPr lang="en-US" dirty="0" smtClean="0"/>
              <a:t>Provide tech support</a:t>
            </a:r>
          </a:p>
          <a:p>
            <a:pPr lvl="1"/>
            <a:r>
              <a:rPr lang="en-US" dirty="0" smtClean="0"/>
              <a:t>Efficient distribution of iPads and orientation for students</a:t>
            </a:r>
          </a:p>
          <a:p>
            <a:pPr lvl="1"/>
            <a:r>
              <a:rPr lang="en-US" dirty="0" smtClean="0"/>
              <a:t>Maintenance and update of equipment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923925"/>
            <a:ext cx="6353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Reform implementation requires sustained focus over time</a:t>
            </a:r>
          </a:p>
        </p:txBody>
      </p:sp>
    </p:spTree>
    <p:extLst>
      <p:ext uri="{BB962C8B-B14F-4D97-AF65-F5344CB8AC3E}">
        <p14:creationId xmlns:p14="http://schemas.microsoft.com/office/powerpoint/2010/main" val="1032165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43536"/>
          </a:xfrm>
        </p:spPr>
        <p:txBody>
          <a:bodyPr/>
          <a:lstStyle/>
          <a:p>
            <a:r>
              <a:rPr lang="en-US" sz="3200" dirty="0" smtClean="0"/>
              <a:t>Research Questions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4552951" y="1365075"/>
            <a:ext cx="4038600" cy="4654725"/>
          </a:xfrm>
        </p:spPr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/>
              <a:t>is the impact of the 1:1 </a:t>
            </a:r>
            <a:r>
              <a:rPr lang="en-US" dirty="0" err="1"/>
              <a:t>iPad</a:t>
            </a:r>
            <a:r>
              <a:rPr lang="en-US" dirty="0"/>
              <a:t> project on </a:t>
            </a:r>
            <a:r>
              <a:rPr lang="en-US" dirty="0" smtClean="0"/>
              <a:t>ELs</a:t>
            </a:r>
            <a:r>
              <a:rPr lang="en-US" dirty="0"/>
              <a:t>’ access, attitudes, experiences with technology</a:t>
            </a:r>
            <a:r>
              <a:rPr lang="en-US" dirty="0" smtClean="0"/>
              <a:t>?</a:t>
            </a:r>
          </a:p>
          <a:p>
            <a:r>
              <a:rPr lang="en-US" dirty="0"/>
              <a:t>How do teachers view the implementation of the 1:1 </a:t>
            </a:r>
            <a:r>
              <a:rPr lang="en-US" dirty="0" err="1"/>
              <a:t>iPad</a:t>
            </a:r>
            <a:r>
              <a:rPr lang="en-US" dirty="0"/>
              <a:t> project and potential support of </a:t>
            </a:r>
            <a:r>
              <a:rPr lang="en-US" dirty="0" smtClean="0"/>
              <a:t>ELs</a:t>
            </a:r>
            <a:r>
              <a:rPr lang="en-US" dirty="0"/>
              <a:t>’ learning</a:t>
            </a:r>
            <a:r>
              <a:rPr lang="en-US" dirty="0" smtClean="0"/>
              <a:t>?</a:t>
            </a:r>
          </a:p>
          <a:p>
            <a:r>
              <a:rPr lang="en-US" dirty="0"/>
              <a:t>What is the impact of the 1:1 </a:t>
            </a:r>
            <a:r>
              <a:rPr lang="en-US" dirty="0" err="1"/>
              <a:t>iPad</a:t>
            </a:r>
            <a:r>
              <a:rPr lang="en-US" dirty="0"/>
              <a:t> project on </a:t>
            </a:r>
            <a:r>
              <a:rPr lang="en-US" dirty="0" smtClean="0"/>
              <a:t>ELs</a:t>
            </a:r>
            <a:r>
              <a:rPr lang="en-US" dirty="0"/>
              <a:t>’ attendance, GPA, and gains in English proficiency?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7" name="Content Placeholder 11" descr="HSresearch.jpg"/>
          <p:cNvPicPr>
            <a:picLocks noGrp="1" noChangeAspect="1"/>
          </p:cNvPicPr>
          <p:nvPr/>
        </p:nvPicPr>
        <p:blipFill>
          <a:blip r:embed="rId3"/>
          <a:srcRect l="-9488" r="-9488"/>
          <a:stretch>
            <a:fillRect/>
          </a:stretch>
        </p:blipFill>
        <p:spPr>
          <a:xfrm>
            <a:off x="454838" y="1752176"/>
            <a:ext cx="4038600" cy="452596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8739" y="1241250"/>
            <a:ext cx="345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At Urban High School…..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225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17348"/>
          </a:xfrm>
        </p:spPr>
        <p:txBody>
          <a:bodyPr/>
          <a:lstStyle/>
          <a:p>
            <a:r>
              <a:rPr lang="en-US" sz="3200" dirty="0" smtClean="0"/>
              <a:t>What do we know?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024064"/>
            <a:ext cx="8042276" cy="54051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Digital Divide and Impact on Student Learning</a:t>
            </a:r>
          </a:p>
          <a:p>
            <a:pPr marL="0" indent="0" algn="ctr">
              <a:buNone/>
            </a:pPr>
            <a:endParaRPr lang="en-US" sz="800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Research on 1:1 laptop initiatives:</a:t>
            </a:r>
          </a:p>
          <a:p>
            <a:pPr lvl="4">
              <a:buFont typeface="Wingdings" charset="2"/>
              <a:buChar char="Ø"/>
            </a:pPr>
            <a:r>
              <a:rPr lang="en-US" dirty="0"/>
              <a:t>When used as essential curriculum tools, student achievement increased</a:t>
            </a:r>
          </a:p>
          <a:p>
            <a:pPr lvl="4">
              <a:buFont typeface="Wingdings" charset="2"/>
              <a:buChar char="Ø"/>
            </a:pPr>
            <a:r>
              <a:rPr lang="en-US" dirty="0"/>
              <a:t>When technology is supplemental, no impact on student </a:t>
            </a:r>
            <a:r>
              <a:rPr lang="en-US" dirty="0" smtClean="0"/>
              <a:t>learning</a:t>
            </a:r>
          </a:p>
          <a:p>
            <a:pPr marL="1263650" lvl="4" indent="0">
              <a:buNone/>
            </a:pPr>
            <a:r>
              <a:rPr lang="en-US" dirty="0" smtClean="0"/>
              <a:t>(Norris, </a:t>
            </a:r>
            <a:r>
              <a:rPr lang="en-US" dirty="0" err="1" smtClean="0"/>
              <a:t>Hossain</a:t>
            </a:r>
            <a:r>
              <a:rPr lang="en-US" dirty="0" smtClean="0"/>
              <a:t>, </a:t>
            </a:r>
            <a:r>
              <a:rPr lang="en-US" dirty="0" err="1" smtClean="0"/>
              <a:t>Solloway</a:t>
            </a:r>
            <a:r>
              <a:rPr lang="en-US" dirty="0" smtClean="0"/>
              <a:t>, 2012)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4"/>
            <a:endParaRPr lang="en-US" dirty="0" smtClean="0"/>
          </a:p>
          <a:p>
            <a:pPr marL="1546225" lvl="5" indent="0">
              <a:buNone/>
            </a:pPr>
            <a:r>
              <a:rPr lang="en-US" dirty="0" smtClean="0"/>
              <a:t>	</a:t>
            </a:r>
          </a:p>
          <a:p>
            <a:pPr lvl="4"/>
            <a:endParaRPr lang="en-US" dirty="0"/>
          </a:p>
          <a:p>
            <a:pPr lvl="4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754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04254"/>
          </a:xfrm>
        </p:spPr>
        <p:txBody>
          <a:bodyPr/>
          <a:lstStyle/>
          <a:p>
            <a:r>
              <a:rPr lang="en-US" sz="3200" dirty="0" smtClean="0"/>
              <a:t>What do we know?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112993"/>
            <a:ext cx="8042276" cy="483060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Potential Impact of Technology on EL Student Learning</a:t>
            </a:r>
          </a:p>
          <a:p>
            <a:pPr lvl="2">
              <a:buFont typeface="Wingdings" charset="2"/>
              <a:buChar char="v"/>
            </a:pPr>
            <a:r>
              <a:rPr lang="en-US" dirty="0" smtClean="0"/>
              <a:t>Engage EL students’ motivation</a:t>
            </a:r>
          </a:p>
          <a:p>
            <a:pPr lvl="2">
              <a:buFont typeface="Wingdings" charset="2"/>
              <a:buChar char="v"/>
            </a:pPr>
            <a:r>
              <a:rPr lang="en-US" dirty="0" smtClean="0"/>
              <a:t> Develop writing and editing skills</a:t>
            </a:r>
          </a:p>
          <a:p>
            <a:pPr lvl="2">
              <a:buFont typeface="Wingdings" charset="2"/>
              <a:buChar char="v"/>
            </a:pPr>
            <a:r>
              <a:rPr lang="en-US" dirty="0" smtClean="0"/>
              <a:t>Support collaboration through class websites  &amp; blogs</a:t>
            </a:r>
          </a:p>
          <a:p>
            <a:pPr marL="685800" lvl="2" indent="0">
              <a:buNone/>
            </a:pPr>
            <a:r>
              <a:rPr lang="en-US" dirty="0" smtClean="0"/>
              <a:t>(National Council Teacher of English, 2008) </a:t>
            </a:r>
          </a:p>
          <a:p>
            <a:pPr marL="685800" lvl="2" indent="0">
              <a:buNone/>
            </a:pPr>
            <a:endParaRPr lang="en-US" dirty="0"/>
          </a:p>
          <a:p>
            <a:pPr lvl="2">
              <a:buFont typeface="Wingdings" charset="2"/>
              <a:buChar char="v"/>
            </a:pPr>
            <a:r>
              <a:rPr lang="en-US" dirty="0" smtClean="0"/>
              <a:t>Support oral communication through audio &amp; video recording features of </a:t>
            </a:r>
            <a:r>
              <a:rPr lang="en-US" dirty="0" err="1" smtClean="0"/>
              <a:t>iPads</a:t>
            </a:r>
            <a:endParaRPr lang="en-US" dirty="0" smtClean="0"/>
          </a:p>
          <a:p>
            <a:pPr lvl="2">
              <a:buFont typeface="Wingdings" charset="2"/>
              <a:buChar char="v"/>
            </a:pPr>
            <a:r>
              <a:rPr lang="en-US" dirty="0" smtClean="0"/>
              <a:t>Extend time for learning with on-line teacher-created tutorials </a:t>
            </a:r>
          </a:p>
          <a:p>
            <a:pPr marL="6858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855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664972"/>
          </a:xfrm>
        </p:spPr>
        <p:txBody>
          <a:bodyPr/>
          <a:lstStyle/>
          <a:p>
            <a:r>
              <a:rPr lang="en-US" sz="3200" dirty="0" smtClean="0"/>
              <a:t>Urban High School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49275" y="1027112"/>
            <a:ext cx="8042276" cy="5140177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Two-year, mixed method study of impact of providing 1:1 </a:t>
            </a:r>
            <a:r>
              <a:rPr lang="en-US" dirty="0" err="1" smtClean="0"/>
              <a:t>iPad</a:t>
            </a:r>
            <a:r>
              <a:rPr lang="en-US" dirty="0" smtClean="0"/>
              <a:t> to </a:t>
            </a:r>
            <a:r>
              <a:rPr lang="en-US" dirty="0" err="1" smtClean="0"/>
              <a:t>Els</a:t>
            </a:r>
            <a:r>
              <a:rPr lang="en-US" dirty="0" smtClean="0"/>
              <a:t> (N=110)</a:t>
            </a:r>
          </a:p>
          <a:p>
            <a:pPr marL="0" indent="0">
              <a:spcBef>
                <a:spcPts val="600"/>
              </a:spcBef>
              <a:buNone/>
            </a:pPr>
            <a:endParaRPr lang="en-US" sz="2000" dirty="0" smtClean="0"/>
          </a:p>
          <a:p>
            <a:pPr marL="0" indent="0">
              <a:spcBef>
                <a:spcPts val="600"/>
              </a:spcBef>
              <a:buNone/>
            </a:pPr>
            <a:endParaRPr lang="en-US" sz="2000" dirty="0"/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 smtClean="0"/>
              <a:t>80% poverty rate		95%  students of color    </a:t>
            </a:r>
          </a:p>
        </p:txBody>
      </p:sp>
      <p:pic>
        <p:nvPicPr>
          <p:cNvPr id="7" name="Picture 6" descr="roosevelt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237" y="3449191"/>
            <a:ext cx="4114800" cy="274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2501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494750"/>
          </a:xfrm>
        </p:spPr>
        <p:txBody>
          <a:bodyPr/>
          <a:lstStyle/>
          <a:p>
            <a:r>
              <a:rPr lang="en-US" sz="3200" dirty="0" smtClean="0"/>
              <a:t>Data Sources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980207"/>
            <a:ext cx="4000500" cy="5370399"/>
          </a:xfrm>
        </p:spPr>
        <p:txBody>
          <a:bodyPr>
            <a:normAutofit/>
          </a:bodyPr>
          <a:lstStyle/>
          <a:p>
            <a:r>
              <a:rPr lang="en-US" dirty="0" smtClean="0"/>
              <a:t>Initial survey of all grade 9-11 students about their experience and attitudes toward technology</a:t>
            </a:r>
          </a:p>
          <a:p>
            <a:pPr marL="336550" lvl="1" indent="0">
              <a:buNone/>
            </a:pPr>
            <a:r>
              <a:rPr lang="en-US" dirty="0" smtClean="0"/>
              <a:t>Fall, spring 2012-2014</a:t>
            </a:r>
          </a:p>
          <a:p>
            <a:pPr marL="314960" indent="-285750"/>
            <a:r>
              <a:rPr lang="en-US" dirty="0" smtClean="0"/>
              <a:t>Weekly student technology use surveys </a:t>
            </a:r>
          </a:p>
          <a:p>
            <a:pPr marL="314960" indent="-285750"/>
            <a:r>
              <a:rPr lang="en-US" dirty="0" smtClean="0"/>
              <a:t>District data on student  demographics, special education and EL status, attendance, GPA, test scores</a:t>
            </a:r>
          </a:p>
          <a:p>
            <a:pPr marL="365760" lvl="1" indent="0">
              <a:buNone/>
            </a:pPr>
            <a:endParaRPr lang="en-US" dirty="0" smtClean="0"/>
          </a:p>
        </p:txBody>
      </p:sp>
      <p:pic>
        <p:nvPicPr>
          <p:cNvPr id="7" name="Content Placeholder 4" descr="ComputerLab.jpg"/>
          <p:cNvPicPr>
            <a:picLocks noGrp="1" noChangeAspect="1"/>
          </p:cNvPicPr>
          <p:nvPr/>
        </p:nvPicPr>
        <p:blipFill>
          <a:blip r:embed="rId3"/>
          <a:srcRect t="-26956" b="-26956"/>
          <a:stretch>
            <a:fillRect/>
          </a:stretch>
        </p:blipFill>
        <p:spPr>
          <a:xfrm>
            <a:off x="4870786" y="602326"/>
            <a:ext cx="4038600" cy="55826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70786" y="5384238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</a:t>
            </a:r>
            <a:r>
              <a:rPr lang="en-US" sz="2000" dirty="0" smtClean="0"/>
              <a:t>Teacher Focus Groups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870786" y="1090653"/>
            <a:ext cx="3867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</a:t>
            </a:r>
            <a:r>
              <a:rPr lang="en-US" sz="2000" dirty="0" smtClean="0"/>
              <a:t>Classroom Observations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10645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70110"/>
          </a:xfrm>
        </p:spPr>
        <p:txBody>
          <a:bodyPr/>
          <a:lstStyle/>
          <a:p>
            <a:r>
              <a:rPr lang="en-US" sz="3200" dirty="0" smtClean="0"/>
              <a:t>ELs Demographics  </a:t>
            </a:r>
            <a:r>
              <a:rPr lang="en-US" sz="2000" b="1" dirty="0" smtClean="0">
                <a:solidFill>
                  <a:srgbClr val="FF0000"/>
                </a:solidFill>
              </a:rPr>
              <a:t>N=110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228333"/>
              </p:ext>
            </p:extLst>
          </p:nvPr>
        </p:nvGraphicFramePr>
        <p:xfrm>
          <a:off x="549275" y="1605279"/>
          <a:ext cx="8042275" cy="147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8455"/>
                <a:gridCol w="1608455"/>
                <a:gridCol w="1608455"/>
                <a:gridCol w="1608455"/>
                <a:gridCol w="1608455"/>
              </a:tblGrid>
              <a:tr h="528321">
                <a:tc>
                  <a:txBody>
                    <a:bodyPr/>
                    <a:lstStyle/>
                    <a:p>
                      <a:r>
                        <a:rPr lang="en-US" dirty="0" smtClean="0"/>
                        <a:t>Gender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Spec. </a:t>
                      </a:r>
                      <a:r>
                        <a:rPr lang="en-US" dirty="0" err="1" smtClean="0"/>
                        <a:t>Educ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Languages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Grade Level</a:t>
                      </a:r>
                      <a:endParaRPr lang="en-US" dirty="0"/>
                    </a:p>
                  </a:txBody>
                  <a:tcPr/>
                </a:tc>
              </a:tr>
              <a:tr h="79895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Female: 49</a:t>
                      </a:r>
                    </a:p>
                    <a:p>
                      <a:r>
                        <a:rPr lang="en-US" sz="1400" dirty="0" smtClean="0"/>
                        <a:t>Male:     61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Asian:       12</a:t>
                      </a:r>
                    </a:p>
                    <a:p>
                      <a:r>
                        <a:rPr lang="en-US" sz="1400" dirty="0" smtClean="0"/>
                        <a:t>Black:       26</a:t>
                      </a:r>
                    </a:p>
                    <a:p>
                      <a:r>
                        <a:rPr lang="en-US" sz="1400" dirty="0" smtClean="0"/>
                        <a:t>Hispanic:  67</a:t>
                      </a:r>
                    </a:p>
                    <a:p>
                      <a:r>
                        <a:rPr lang="en-US" sz="1400" dirty="0" smtClean="0"/>
                        <a:t>White:       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SPED         25</a:t>
                      </a:r>
                    </a:p>
                    <a:p>
                      <a:r>
                        <a:rPr lang="en-US" sz="1400" dirty="0" smtClean="0"/>
                        <a:t>Not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SPEd</a:t>
                      </a:r>
                      <a:r>
                        <a:rPr lang="en-US" sz="1400" baseline="0" dirty="0" smtClean="0"/>
                        <a:t>   85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Spanish:  62</a:t>
                      </a:r>
                    </a:p>
                    <a:p>
                      <a:r>
                        <a:rPr lang="en-US" sz="1400" baseline="0" dirty="0" smtClean="0"/>
                        <a:t>Other:      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:      44</a:t>
                      </a:r>
                    </a:p>
                    <a:p>
                      <a:r>
                        <a:rPr lang="en-US" sz="1400" dirty="0" smtClean="0"/>
                        <a:t>10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:    37</a:t>
                      </a:r>
                    </a:p>
                    <a:p>
                      <a:r>
                        <a:rPr lang="en-US" sz="1400" dirty="0" smtClean="0"/>
                        <a:t>11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:    29    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423229"/>
              </p:ext>
            </p:extLst>
          </p:nvPr>
        </p:nvGraphicFramePr>
        <p:xfrm>
          <a:off x="549275" y="4020457"/>
          <a:ext cx="8166100" cy="237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3500"/>
                <a:gridCol w="3190875"/>
                <a:gridCol w="2371725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ELP Proficiency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Services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Take</a:t>
                      </a:r>
                      <a:r>
                        <a:rPr lang="en-US" baseline="0" dirty="0" smtClean="0"/>
                        <a:t> Home iPad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Beginning:   </a:t>
                      </a:r>
                      <a:r>
                        <a:rPr lang="en-US" sz="1800" baseline="0" dirty="0" smtClean="0"/>
                        <a:t>       </a:t>
                      </a:r>
                      <a:r>
                        <a:rPr lang="en-US" sz="1800" dirty="0" smtClean="0"/>
                        <a:t>5</a:t>
                      </a:r>
                    </a:p>
                    <a:p>
                      <a:r>
                        <a:rPr lang="en-US" sz="1800" baseline="0" dirty="0" smtClean="0"/>
                        <a:t>Early </a:t>
                      </a:r>
                      <a:r>
                        <a:rPr lang="en-US" sz="1800" baseline="0" dirty="0" err="1" smtClean="0"/>
                        <a:t>Interm</a:t>
                      </a:r>
                      <a:r>
                        <a:rPr lang="en-US" sz="1800" baseline="0" dirty="0" smtClean="0"/>
                        <a:t>:      4 Intermediate:    21</a:t>
                      </a:r>
                    </a:p>
                    <a:p>
                      <a:r>
                        <a:rPr lang="en-US" sz="1800" baseline="0" dirty="0" smtClean="0"/>
                        <a:t>Early Advance:  26</a:t>
                      </a:r>
                    </a:p>
                    <a:p>
                      <a:r>
                        <a:rPr lang="en-US" sz="1800" baseline="0" dirty="0" smtClean="0"/>
                        <a:t>Advanced:         14</a:t>
                      </a:r>
                    </a:p>
                    <a:p>
                      <a:r>
                        <a:rPr lang="en-US" sz="1800" baseline="0" dirty="0" smtClean="0"/>
                        <a:t>Exited:              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ESL Services:        </a:t>
                      </a:r>
                      <a:r>
                        <a:rPr lang="en-US" sz="1800" baseline="0" dirty="0" smtClean="0"/>
                        <a:t>  70</a:t>
                      </a:r>
                      <a:endParaRPr lang="en-US" sz="1800" dirty="0" smtClean="0"/>
                    </a:p>
                    <a:p>
                      <a:r>
                        <a:rPr lang="en-US" sz="1800" baseline="0" dirty="0" smtClean="0"/>
                        <a:t>Monitored:              32</a:t>
                      </a:r>
                    </a:p>
                    <a:p>
                      <a:r>
                        <a:rPr lang="en-US" sz="1800" baseline="0" dirty="0" smtClean="0"/>
                        <a:t>Status Unknown        8</a:t>
                      </a:r>
                      <a:endParaRPr lang="en-US" sz="180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Yes:     62</a:t>
                      </a:r>
                    </a:p>
                    <a:p>
                      <a:r>
                        <a:rPr lang="en-US" dirty="0" smtClean="0"/>
                        <a:t>No: </a:t>
                      </a:r>
                      <a:r>
                        <a:rPr lang="en-US" baseline="0" dirty="0" smtClean="0"/>
                        <a:t>     37</a:t>
                      </a:r>
                    </a:p>
                    <a:p>
                      <a:r>
                        <a:rPr lang="en-US" baseline="0" dirty="0" smtClean="0"/>
                        <a:t>N/A:    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8725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How equitable is EL student access to </a:t>
            </a:r>
            <a:r>
              <a:rPr lang="en-US" sz="3200" dirty="0" err="1"/>
              <a:t>iPads</a:t>
            </a:r>
            <a:r>
              <a:rPr lang="en-US" sz="3200" dirty="0"/>
              <a:t> at </a:t>
            </a:r>
            <a:r>
              <a:rPr lang="en-US" sz="3200" dirty="0" smtClean="0"/>
              <a:t>Urban High </a:t>
            </a:r>
            <a:r>
              <a:rPr lang="en-US" sz="3200" dirty="0"/>
              <a:t>School?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Two requirements for individual Take Home </a:t>
            </a:r>
            <a:r>
              <a:rPr lang="en-US" dirty="0" err="1" smtClean="0"/>
              <a:t>iPad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Parents and student sign </a:t>
            </a:r>
            <a:r>
              <a:rPr lang="en-US" dirty="0" err="1" smtClean="0"/>
              <a:t>iPad</a:t>
            </a:r>
            <a:r>
              <a:rPr lang="en-US" dirty="0" smtClean="0"/>
              <a:t> Acceptable Use Policy</a:t>
            </a:r>
          </a:p>
          <a:p>
            <a:pPr lvl="1"/>
            <a:r>
              <a:rPr lang="en-US" dirty="0" smtClean="0"/>
              <a:t>Payment of $40/year </a:t>
            </a:r>
            <a:r>
              <a:rPr lang="en-US" dirty="0" err="1" smtClean="0"/>
              <a:t>iPad</a:t>
            </a:r>
            <a:r>
              <a:rPr lang="en-US" dirty="0" smtClean="0"/>
              <a:t> insurance </a:t>
            </a:r>
            <a:endParaRPr lang="en-US" dirty="0"/>
          </a:p>
          <a:p>
            <a:pPr marL="12700" indent="0">
              <a:buNone/>
            </a:pPr>
            <a:r>
              <a:rPr lang="en-US" dirty="0" smtClean="0"/>
              <a:t>59</a:t>
            </a:r>
            <a:r>
              <a:rPr lang="en-US" dirty="0"/>
              <a:t>% of all students at </a:t>
            </a:r>
            <a:r>
              <a:rPr lang="en-US" dirty="0" smtClean="0"/>
              <a:t>Urban HS </a:t>
            </a:r>
            <a:r>
              <a:rPr lang="en-US" dirty="0"/>
              <a:t>have  Take Home </a:t>
            </a:r>
            <a:r>
              <a:rPr lang="en-US" dirty="0" err="1"/>
              <a:t>iPad</a:t>
            </a:r>
            <a:endParaRPr lang="en-US" dirty="0"/>
          </a:p>
          <a:p>
            <a:pPr marL="1270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56% of EL students have Take Home </a:t>
            </a:r>
            <a:r>
              <a:rPr lang="en-US" b="1" dirty="0" err="1" smtClean="0">
                <a:solidFill>
                  <a:srgbClr val="FF0000"/>
                </a:solidFill>
              </a:rPr>
              <a:t>iPad</a:t>
            </a:r>
            <a:r>
              <a:rPr lang="en-US" b="1" dirty="0" smtClean="0">
                <a:solidFill>
                  <a:srgbClr val="FF0000"/>
                </a:solidFill>
              </a:rPr>
              <a:t>  (THP)  </a:t>
            </a:r>
          </a:p>
          <a:p>
            <a:pPr marL="12700" indent="0">
              <a:buNone/>
            </a:pPr>
            <a:r>
              <a:rPr lang="en-US" dirty="0" smtClean="0"/>
              <a:t>No significant demographic difference between EL students who have THP versus those who use iPad in class cart</a:t>
            </a:r>
          </a:p>
          <a:p>
            <a:pPr lvl="2">
              <a:buFont typeface="Wingdings" charset="2"/>
              <a:buChar char="Ø"/>
            </a:pPr>
            <a:endParaRPr lang="en-US" dirty="0"/>
          </a:p>
          <a:p>
            <a:pPr lvl="2">
              <a:buFont typeface="Wingdings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EXCEPT GPA</a:t>
            </a:r>
            <a:r>
              <a:rPr lang="en-US" dirty="0" smtClean="0">
                <a:solidFill>
                  <a:schemeClr val="tx1"/>
                </a:solidFill>
              </a:rPr>
              <a:t>:  ELs who have 3.0 and higher GPA are 1.5 times more likely to have a THP than other ELs</a:t>
            </a:r>
          </a:p>
          <a:p>
            <a:pPr lvl="2">
              <a:buFont typeface="Wingdings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EXCEPT </a:t>
            </a:r>
            <a:r>
              <a:rPr lang="en-US" dirty="0" smtClean="0">
                <a:solidFill>
                  <a:srgbClr val="FF0000"/>
                </a:solidFill>
              </a:rPr>
              <a:t>Academic Priority: </a:t>
            </a:r>
            <a:r>
              <a:rPr lang="en-US" dirty="0" smtClean="0"/>
              <a:t>ELs </a:t>
            </a:r>
            <a:r>
              <a:rPr lang="en-US" dirty="0"/>
              <a:t>who </a:t>
            </a:r>
            <a:r>
              <a:rPr lang="en-US" dirty="0" smtClean="0"/>
              <a:t>are NOT identified as academically at risk are 1.5 </a:t>
            </a:r>
            <a:r>
              <a:rPr lang="en-US" dirty="0"/>
              <a:t>times more likely to have THP than other </a:t>
            </a:r>
            <a:r>
              <a:rPr lang="en-US" dirty="0" smtClean="0"/>
              <a:t>ELs </a:t>
            </a:r>
            <a:endParaRPr lang="en-US" dirty="0"/>
          </a:p>
          <a:p>
            <a:pPr lvl="2">
              <a:buFont typeface="Wingdings" charset="2"/>
              <a:buChar char="Ø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550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2568</TotalTime>
  <Words>2057</Words>
  <Application>Microsoft Macintosh PowerPoint</Application>
  <PresentationFormat>On-screen Show (4:3)</PresentationFormat>
  <Paragraphs>282</Paragraphs>
  <Slides>23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Breeze</vt:lpstr>
      <vt:lpstr>Challenges &amp; Opportunities of 1:1 iPad Initiative for ESL Students</vt:lpstr>
      <vt:lpstr>Study Purpose</vt:lpstr>
      <vt:lpstr>Research Questions</vt:lpstr>
      <vt:lpstr>What do we know?</vt:lpstr>
      <vt:lpstr>What do we know?</vt:lpstr>
      <vt:lpstr>Urban High School</vt:lpstr>
      <vt:lpstr>Data Sources</vt:lpstr>
      <vt:lpstr>ELs Demographics  N=110</vt:lpstr>
      <vt:lpstr>How equitable is EL student access to iPads at Urban High School?</vt:lpstr>
      <vt:lpstr>What applications did ELs use?   N=29 weekly survey</vt:lpstr>
      <vt:lpstr>What did ELs do with the iPad applications?  N=29 weekly survey</vt:lpstr>
      <vt:lpstr>How does having an iPad affect ELs’ experiences and attitudes about technology?  N=66 Els (fall)  N= 51 Els (spring)  1-Low to 4-High</vt:lpstr>
      <vt:lpstr>How does having an iPad affect EL students’ frequency of use?  </vt:lpstr>
      <vt:lpstr>How does having an iPad impact EL students’ attendance and GPA?      N=110</vt:lpstr>
      <vt:lpstr>Purpose for Using iPads with ELs</vt:lpstr>
      <vt:lpstr>Challenges of iPads for EL students</vt:lpstr>
      <vt:lpstr>How does the iPad provide access to learning for ELs?</vt:lpstr>
      <vt:lpstr>How does Edmodo empower EL students’ use of technology? </vt:lpstr>
      <vt:lpstr>How does iPad enhance access to teacher website?</vt:lpstr>
      <vt:lpstr>How does iPad support oral language  and reading?</vt:lpstr>
      <vt:lpstr>How does iPad use support student research?</vt:lpstr>
      <vt:lpstr>Suggestions for implementing iPads in the classroom</vt:lpstr>
      <vt:lpstr>Policy Implications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and Opportunities of a 1:1 iPad Initiative for ESL Students</dc:title>
  <dc:creator>Gayle Thieman</dc:creator>
  <cp:lastModifiedBy>Gayle Thieman</cp:lastModifiedBy>
  <cp:revision>122</cp:revision>
  <cp:lastPrinted>2014-03-11T19:54:49Z</cp:lastPrinted>
  <dcterms:created xsi:type="dcterms:W3CDTF">2014-03-05T08:01:16Z</dcterms:created>
  <dcterms:modified xsi:type="dcterms:W3CDTF">2014-11-20T01:04:01Z</dcterms:modified>
</cp:coreProperties>
</file>