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s/slide2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s/slide20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handoutMasterIdLst>
    <p:handoutMasterId r:id="rId25"/>
  </p:handoutMasterIdLst>
  <p:sldIdLst>
    <p:sldId id="256" r:id="rId2"/>
    <p:sldId id="275" r:id="rId3"/>
    <p:sldId id="258" r:id="rId4"/>
    <p:sldId id="259" r:id="rId5"/>
    <p:sldId id="276" r:id="rId6"/>
    <p:sldId id="277" r:id="rId7"/>
    <p:sldId id="263" r:id="rId8"/>
    <p:sldId id="264" r:id="rId9"/>
    <p:sldId id="279" r:id="rId10"/>
    <p:sldId id="267" r:id="rId11"/>
    <p:sldId id="280" r:id="rId12"/>
    <p:sldId id="281" r:id="rId13"/>
    <p:sldId id="282" r:id="rId14"/>
    <p:sldId id="286" r:id="rId15"/>
    <p:sldId id="283" r:id="rId16"/>
    <p:sldId id="284" r:id="rId17"/>
    <p:sldId id="273" r:id="rId18"/>
    <p:sldId id="287" r:id="rId19"/>
    <p:sldId id="274" r:id="rId20"/>
    <p:sldId id="288" r:id="rId21"/>
    <p:sldId id="289" r:id="rId22"/>
    <p:sldId id="291" r:id="rId23"/>
    <p:sldId id="290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2" frameSlides="1"/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88235" autoAdjust="0"/>
  </p:normalViewPr>
  <p:slideViewPr>
    <p:cSldViewPr snapToGrid="0" snapToObjects="1">
      <p:cViewPr varScale="1">
        <p:scale>
          <a:sx n="91" d="100"/>
          <a:sy n="91" d="100"/>
        </p:scale>
        <p:origin x="-5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26481E-CC4F-CD49-B087-0A64A5D313AC}" type="datetimeFigureOut">
              <a:rPr lang="en-US" smtClean="0"/>
              <a:pPr/>
              <a:t>11/15/12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E98655-4407-6643-80B8-51818F34654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B5F33-5C4B-8A40-ABF1-3F12515ED926}" type="datetimeFigureOut">
              <a:rPr lang="en-US" smtClean="0"/>
              <a:pPr/>
              <a:t>11/15/12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81FF9-9273-2048-BD1F-28AB8BD226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76087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B5F33-5C4B-8A40-ABF1-3F12515ED926}" type="datetimeFigureOut">
              <a:rPr lang="en-US" smtClean="0"/>
              <a:pPr/>
              <a:t>11/15/12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81FF9-9273-2048-BD1F-28AB8BD226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54096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B5F33-5C4B-8A40-ABF1-3F12515ED926}" type="datetimeFigureOut">
              <a:rPr lang="en-US" smtClean="0"/>
              <a:pPr/>
              <a:t>11/15/12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81FF9-9273-2048-BD1F-28AB8BD226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18001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B5F33-5C4B-8A40-ABF1-3F12515ED926}" type="datetimeFigureOut">
              <a:rPr lang="en-US" smtClean="0"/>
              <a:pPr/>
              <a:t>11/15/12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81FF9-9273-2048-BD1F-28AB8BD226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18878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B5F33-5C4B-8A40-ABF1-3F12515ED926}" type="datetimeFigureOut">
              <a:rPr lang="en-US" smtClean="0"/>
              <a:pPr/>
              <a:t>11/15/12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81FF9-9273-2048-BD1F-28AB8BD226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37936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B5F33-5C4B-8A40-ABF1-3F12515ED926}" type="datetimeFigureOut">
              <a:rPr lang="en-US" smtClean="0"/>
              <a:pPr/>
              <a:t>11/15/12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81FF9-9273-2048-BD1F-28AB8BD226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07185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B5F33-5C4B-8A40-ABF1-3F12515ED926}" type="datetimeFigureOut">
              <a:rPr lang="en-US" smtClean="0"/>
              <a:pPr/>
              <a:t>11/15/12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81FF9-9273-2048-BD1F-28AB8BD226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42946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B5F33-5C4B-8A40-ABF1-3F12515ED926}" type="datetimeFigureOut">
              <a:rPr lang="en-US" smtClean="0"/>
              <a:pPr/>
              <a:t>11/15/12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81FF9-9273-2048-BD1F-28AB8BD226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74061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B5F33-5C4B-8A40-ABF1-3F12515ED926}" type="datetimeFigureOut">
              <a:rPr lang="en-US" smtClean="0"/>
              <a:pPr/>
              <a:t>11/15/12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81FF9-9273-2048-BD1F-28AB8BD226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2202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B5F33-5C4B-8A40-ABF1-3F12515ED926}" type="datetimeFigureOut">
              <a:rPr lang="en-US" smtClean="0"/>
              <a:pPr/>
              <a:t>11/15/12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81FF9-9273-2048-BD1F-28AB8BD226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99157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B5F33-5C4B-8A40-ABF1-3F12515ED926}" type="datetimeFigureOut">
              <a:rPr lang="en-US" smtClean="0"/>
              <a:pPr/>
              <a:t>11/15/12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81FF9-9273-2048-BD1F-28AB8BD226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78239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AB5F33-5C4B-8A40-ABF1-3F12515ED926}" type="datetimeFigureOut">
              <a:rPr lang="en-US" smtClean="0"/>
              <a:pPr/>
              <a:t>11/15/12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881FF9-9273-2048-BD1F-28AB8BD226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258955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ewinternet.org/Presentations/2012/July/Teens-2012-Truth-Trends-and-Myths-About-Teen-Online-Behavior.aspx" TargetMode="External"/><Relationship Id="rId3" Type="http://schemas.openxmlformats.org/officeDocument/2006/relationships/hyperlink" Target="http://pewinternet.org/Reports/2012/Teens-and-smartphones/Summary-of-findings.aspx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pewinternet.org/Presentations/2011/Nov/The-new-education-ecology.aspx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Relationship Id="rId3" Type="http://schemas.openxmlformats.org/officeDocument/2006/relationships/hyperlink" Target="http://www.flickr.com/photos/masseoe/8167753498/lightbox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874259"/>
            <a:ext cx="9144000" cy="4288825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Who </a:t>
            </a:r>
            <a:r>
              <a:rPr lang="en-US" sz="3600" dirty="0"/>
              <a:t>Are They?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National </a:t>
            </a:r>
            <a:r>
              <a:rPr lang="en-US" sz="3600" dirty="0"/>
              <a:t>Study on the Status of Social Studies Teachers  Reveals a Profile of High Frequency Technology Users</a:t>
            </a:r>
            <a:r>
              <a:rPr lang="en-US" sz="3600" dirty="0" smtClean="0"/>
              <a:t> </a:t>
            </a:r>
            <a:br>
              <a:rPr lang="en-US" sz="3600" dirty="0" smtClean="0"/>
            </a:br>
            <a:r>
              <a:rPr lang="en-US" sz="3600" dirty="0" smtClean="0">
                <a:solidFill>
                  <a:srgbClr val="0000FF"/>
                </a:solidFill>
              </a:rPr>
              <a:t/>
            </a:r>
            <a:br>
              <a:rPr lang="en-US" sz="3600" dirty="0" smtClean="0">
                <a:solidFill>
                  <a:srgbClr val="0000FF"/>
                </a:solidFill>
              </a:rPr>
            </a:br>
            <a:r>
              <a:rPr lang="en-US" sz="3600" dirty="0" smtClean="0">
                <a:solidFill>
                  <a:srgbClr val="0000FF"/>
                </a:solidFill>
              </a:rPr>
              <a:t>Copy </a:t>
            </a:r>
            <a:r>
              <a:rPr lang="en-US" sz="3600" dirty="0" smtClean="0">
                <a:solidFill>
                  <a:srgbClr val="0000FF"/>
                </a:solidFill>
              </a:rPr>
              <a:t>at http://</a:t>
            </a:r>
            <a:r>
              <a:rPr lang="en-US" sz="3600" dirty="0" err="1" smtClean="0">
                <a:solidFill>
                  <a:srgbClr val="0000FF"/>
                </a:solidFill>
              </a:rPr>
              <a:t>gtpdx.wikispaces.com</a:t>
            </a:r>
            <a:r>
              <a:rPr lang="en-US" sz="3600" dirty="0" smtClean="0">
                <a:solidFill>
                  <a:srgbClr val="0000FF"/>
                </a:solidFill>
              </a:rPr>
              <a:t>/home</a:t>
            </a:r>
            <a:endParaRPr lang="en-US" sz="3600" dirty="0">
              <a:solidFill>
                <a:srgbClr val="0000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34143"/>
            <a:ext cx="6400800" cy="3216432"/>
          </a:xfrm>
        </p:spPr>
        <p:txBody>
          <a:bodyPr>
            <a:normAutofit fontScale="92500" lnSpcReduction="10000"/>
          </a:bodyPr>
          <a:lstStyle/>
          <a:p>
            <a:endParaRPr lang="en-US" sz="2800" dirty="0" smtClean="0"/>
          </a:p>
          <a:p>
            <a:r>
              <a:rPr lang="en-US" sz="2800" dirty="0" smtClean="0">
                <a:solidFill>
                  <a:srgbClr val="000090"/>
                </a:solidFill>
              </a:rPr>
              <a:t>National Council for the Social Studies  </a:t>
            </a:r>
          </a:p>
          <a:p>
            <a:r>
              <a:rPr lang="en-US" sz="2800" dirty="0" smtClean="0">
                <a:solidFill>
                  <a:srgbClr val="000090"/>
                </a:solidFill>
              </a:rPr>
              <a:t>CUFA  Nov. 15, 2012</a:t>
            </a:r>
          </a:p>
          <a:p>
            <a:r>
              <a:rPr lang="en-US" sz="2800" dirty="0" smtClean="0">
                <a:solidFill>
                  <a:srgbClr val="000090"/>
                </a:solidFill>
              </a:rPr>
              <a:t>Gayle </a:t>
            </a:r>
            <a:r>
              <a:rPr lang="en-US" sz="2800" dirty="0">
                <a:solidFill>
                  <a:srgbClr val="000090"/>
                </a:solidFill>
              </a:rPr>
              <a:t>Y. </a:t>
            </a:r>
            <a:r>
              <a:rPr lang="en-US" sz="2800" dirty="0" err="1">
                <a:solidFill>
                  <a:srgbClr val="000090"/>
                </a:solidFill>
              </a:rPr>
              <a:t>Thieman</a:t>
            </a:r>
            <a:r>
              <a:rPr lang="en-US" sz="2800" dirty="0">
                <a:solidFill>
                  <a:srgbClr val="000090"/>
                </a:solidFill>
              </a:rPr>
              <a:t>, </a:t>
            </a:r>
            <a:endParaRPr lang="en-US" sz="2800" dirty="0" smtClean="0">
              <a:solidFill>
                <a:srgbClr val="000090"/>
              </a:solidFill>
            </a:endParaRPr>
          </a:p>
          <a:p>
            <a:r>
              <a:rPr lang="en-US" sz="2800" dirty="0" smtClean="0">
                <a:solidFill>
                  <a:srgbClr val="000090"/>
                </a:solidFill>
              </a:rPr>
              <a:t>Joseph </a:t>
            </a:r>
            <a:r>
              <a:rPr lang="en-US" sz="2800" dirty="0">
                <a:solidFill>
                  <a:srgbClr val="000090"/>
                </a:solidFill>
              </a:rPr>
              <a:t>E. O’Brien</a:t>
            </a:r>
            <a:r>
              <a:rPr lang="en-US" sz="2800" dirty="0" smtClean="0">
                <a:solidFill>
                  <a:srgbClr val="000090"/>
                </a:solidFill>
              </a:rPr>
              <a:t>,</a:t>
            </a:r>
          </a:p>
          <a:p>
            <a:r>
              <a:rPr lang="en-US" sz="2800" dirty="0" smtClean="0">
                <a:solidFill>
                  <a:srgbClr val="000090"/>
                </a:solidFill>
              </a:rPr>
              <a:t> </a:t>
            </a:r>
            <a:r>
              <a:rPr lang="en-US" sz="2800" dirty="0">
                <a:solidFill>
                  <a:srgbClr val="000090"/>
                </a:solidFill>
              </a:rPr>
              <a:t>Phillip J. </a:t>
            </a:r>
            <a:r>
              <a:rPr lang="en-US" sz="2800" dirty="0" err="1">
                <a:solidFill>
                  <a:srgbClr val="000090"/>
                </a:solidFill>
              </a:rPr>
              <a:t>VanFossen</a:t>
            </a:r>
            <a:r>
              <a:rPr lang="en-US" sz="2800" dirty="0">
                <a:solidFill>
                  <a:srgbClr val="000090"/>
                </a:solidFill>
              </a:rPr>
              <a:t>, </a:t>
            </a:r>
            <a:r>
              <a:rPr lang="en-US" sz="2800" dirty="0" smtClean="0">
                <a:solidFill>
                  <a:srgbClr val="000090"/>
                </a:solidFill>
              </a:rPr>
              <a:t>&amp; </a:t>
            </a:r>
          </a:p>
          <a:p>
            <a:r>
              <a:rPr lang="en-US" sz="2800" dirty="0" smtClean="0">
                <a:solidFill>
                  <a:srgbClr val="000090"/>
                </a:solidFill>
              </a:rPr>
              <a:t>Michael </a:t>
            </a:r>
            <a:r>
              <a:rPr lang="en-US" sz="2800" dirty="0">
                <a:solidFill>
                  <a:srgbClr val="000090"/>
                </a:solidFill>
              </a:rPr>
              <a:t>J. </a:t>
            </a:r>
            <a:r>
              <a:rPr lang="en-US" sz="2800" dirty="0" err="1">
                <a:solidFill>
                  <a:srgbClr val="000090"/>
                </a:solidFill>
              </a:rPr>
              <a:t>Berson</a:t>
            </a:r>
            <a:endParaRPr lang="en-US" sz="2800" dirty="0">
              <a:solidFill>
                <a:srgbClr val="00009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6850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Frequency of Use by Grade Level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en-US" dirty="0" smtClean="0"/>
              <a:t>Primary – K-3  (</a:t>
            </a:r>
            <a:r>
              <a:rPr lang="en-US" i="1" dirty="0" err="1" smtClean="0"/>
              <a:t>n</a:t>
            </a:r>
            <a:r>
              <a:rPr lang="en-US" dirty="0" smtClean="0"/>
              <a:t>=2295)   </a:t>
            </a:r>
          </a:p>
          <a:p>
            <a:pPr algn="r">
              <a:buNone/>
            </a:pPr>
            <a:r>
              <a:rPr lang="en-US" dirty="0" smtClean="0"/>
              <a:t>Intermediate – 4-5  (</a:t>
            </a:r>
            <a:r>
              <a:rPr lang="en-US" i="1" dirty="0" err="1" smtClean="0"/>
              <a:t>n</a:t>
            </a:r>
            <a:r>
              <a:rPr lang="en-US" dirty="0" smtClean="0"/>
              <a:t>= 1637)</a:t>
            </a:r>
          </a:p>
          <a:p>
            <a:pPr algn="r">
              <a:buNone/>
            </a:pPr>
            <a:r>
              <a:rPr lang="en-US" dirty="0" smtClean="0"/>
              <a:t>Middle – 6-8 (</a:t>
            </a:r>
            <a:r>
              <a:rPr lang="en-US" i="1" dirty="0" err="1" smtClean="0"/>
              <a:t>n</a:t>
            </a:r>
            <a:r>
              <a:rPr lang="en-US" dirty="0" smtClean="0"/>
              <a:t>=2892)</a:t>
            </a:r>
          </a:p>
          <a:p>
            <a:pPr algn="r">
              <a:buNone/>
            </a:pPr>
            <a:r>
              <a:rPr lang="en-US" dirty="0" smtClean="0"/>
              <a:t>High – 9-12 (</a:t>
            </a:r>
            <a:r>
              <a:rPr lang="en-US" i="1" dirty="0" err="1" smtClean="0"/>
              <a:t>n</a:t>
            </a:r>
            <a:r>
              <a:rPr lang="en-US" dirty="0" smtClean="0"/>
              <a:t>=3293)</a:t>
            </a:r>
          </a:p>
          <a:p>
            <a:pPr>
              <a:buNone/>
            </a:pPr>
            <a:r>
              <a:rPr lang="en-US" dirty="0" smtClean="0"/>
              <a:t>For some analyses </a:t>
            </a:r>
          </a:p>
          <a:p>
            <a:pPr>
              <a:buNone/>
            </a:pPr>
            <a:r>
              <a:rPr lang="en-US" dirty="0" smtClean="0"/>
              <a:t>	combined primary &amp; intermediate into elementary  (</a:t>
            </a:r>
            <a:r>
              <a:rPr lang="en-US" i="1" dirty="0" err="1" smtClean="0"/>
              <a:t>n</a:t>
            </a:r>
            <a:r>
              <a:rPr lang="en-US" dirty="0" smtClean="0"/>
              <a:t>=3932)</a:t>
            </a:r>
          </a:p>
          <a:p>
            <a:pPr>
              <a:buNone/>
            </a:pPr>
            <a:r>
              <a:rPr lang="en-US" dirty="0" smtClean="0"/>
              <a:t>	middle &amp; high into secondary (</a:t>
            </a:r>
            <a:r>
              <a:rPr lang="en-US" i="1" dirty="0" err="1" smtClean="0"/>
              <a:t>n</a:t>
            </a:r>
            <a:r>
              <a:rPr lang="en-US" dirty="0" smtClean="0"/>
              <a:t>=6185)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5954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Elementary versus Secondary Teachers’</a:t>
            </a:r>
            <a:br>
              <a:rPr lang="en-US" sz="3600" dirty="0" smtClean="0"/>
            </a:br>
            <a:r>
              <a:rPr lang="en-US" sz="3600" dirty="0" smtClean="0"/>
              <a:t> Use of Technology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210396"/>
          <a:ext cx="8229600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5960"/>
                <a:gridCol w="2100440"/>
                <a:gridCol w="2743200"/>
              </a:tblGrid>
              <a:tr h="291319">
                <a:tc>
                  <a:txBody>
                    <a:bodyPr/>
                    <a:lstStyle/>
                    <a:p>
                      <a:r>
                        <a:rPr lang="en-US" dirty="0" smtClean="0"/>
                        <a:t>At least</a:t>
                      </a:r>
                      <a:r>
                        <a:rPr lang="en-US" baseline="0" dirty="0" smtClean="0"/>
                        <a:t> weekly teachers…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Elementary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Secondary</a:t>
                      </a:r>
                      <a:endParaRPr lang="en-US" dirty="0"/>
                    </a:p>
                  </a:txBody>
                  <a:tcPr/>
                </a:tc>
              </a:tr>
              <a:tr h="509808">
                <a:tc>
                  <a:txBody>
                    <a:bodyPr/>
                    <a:lstStyle/>
                    <a:p>
                      <a:r>
                        <a:rPr lang="en-US" dirty="0" smtClean="0"/>
                        <a:t>Use computer-based</a:t>
                      </a:r>
                      <a:r>
                        <a:rPr lang="en-US" baseline="0" dirty="0" smtClean="0"/>
                        <a:t> social studies instruction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26%</a:t>
                      </a:r>
                      <a:endParaRPr lang="en-US" dirty="0"/>
                    </a:p>
                  </a:txBody>
                  <a:tcPr/>
                </a:tc>
              </a:tr>
              <a:tr h="509808">
                <a:tc>
                  <a:txBody>
                    <a:bodyPr/>
                    <a:lstStyle/>
                    <a:p>
                      <a:r>
                        <a:rPr lang="en-US" dirty="0" smtClean="0"/>
                        <a:t>Use</a:t>
                      </a:r>
                      <a:r>
                        <a:rPr lang="en-US" baseline="0" dirty="0" smtClean="0"/>
                        <a:t> technology to develop higher-order thinking and creativity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54%</a:t>
                      </a:r>
                      <a:endParaRPr lang="en-US" dirty="0"/>
                    </a:p>
                  </a:txBody>
                  <a:tcPr/>
                </a:tc>
              </a:tr>
              <a:tr h="509808">
                <a:tc>
                  <a:txBody>
                    <a:bodyPr/>
                    <a:lstStyle/>
                    <a:p>
                      <a:r>
                        <a:rPr lang="en-US" dirty="0" smtClean="0"/>
                        <a:t>Use interactive multimedia presentations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39%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51%</a:t>
                      </a:r>
                      <a:endParaRPr lang="en-US" dirty="0"/>
                    </a:p>
                  </a:txBody>
                  <a:tcPr/>
                </a:tc>
              </a:tr>
              <a:tr h="50980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Use digital images and primary sources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37%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57%</a:t>
                      </a:r>
                      <a:endParaRPr lang="en-US" dirty="0"/>
                    </a:p>
                  </a:txBody>
                  <a:tcPr/>
                </a:tc>
              </a:tr>
              <a:tr h="509808">
                <a:tc>
                  <a:txBody>
                    <a:bodyPr/>
                    <a:lstStyle/>
                    <a:p>
                      <a:r>
                        <a:rPr lang="en-US" dirty="0" smtClean="0"/>
                        <a:t>Have fast</a:t>
                      </a:r>
                      <a:r>
                        <a:rPr lang="en-US" baseline="0" dirty="0" smtClean="0"/>
                        <a:t>  reliable Internet for classroom computers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65%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Students’ Use of Technology 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865902"/>
          <a:ext cx="822960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3087"/>
                <a:gridCol w="1253563"/>
                <a:gridCol w="1484482"/>
                <a:gridCol w="1220575"/>
                <a:gridCol w="1247893"/>
              </a:tblGrid>
              <a:tr h="500203">
                <a:tc>
                  <a:txBody>
                    <a:bodyPr/>
                    <a:lstStyle/>
                    <a:p>
                      <a:r>
                        <a:rPr lang="en-US" dirty="0" smtClean="0"/>
                        <a:t>At</a:t>
                      </a:r>
                      <a:r>
                        <a:rPr lang="en-US" baseline="0" dirty="0" smtClean="0"/>
                        <a:t> least weekly students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Primary (K-3)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Intermediate (4-5)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Middle School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 School</a:t>
                      </a:r>
                      <a:endParaRPr lang="en-US" dirty="0"/>
                    </a:p>
                  </a:txBody>
                  <a:tcPr/>
                </a:tc>
              </a:tr>
              <a:tr h="500203">
                <a:tc>
                  <a:txBody>
                    <a:bodyPr/>
                    <a:lstStyle/>
                    <a:p>
                      <a:r>
                        <a:rPr lang="en-US" dirty="0" smtClean="0"/>
                        <a:t>Use Internet in social studies class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24%</a:t>
                      </a:r>
                      <a:endParaRPr lang="en-US" dirty="0"/>
                    </a:p>
                  </a:txBody>
                  <a:tcPr/>
                </a:tc>
              </a:tr>
              <a:tr h="500203">
                <a:tc>
                  <a:txBody>
                    <a:bodyPr/>
                    <a:lstStyle/>
                    <a:p>
                      <a:r>
                        <a:rPr lang="en-US" dirty="0" smtClean="0"/>
                        <a:t>Use Internet</a:t>
                      </a:r>
                      <a:r>
                        <a:rPr lang="en-US" baseline="0" dirty="0" smtClean="0"/>
                        <a:t> to find/examine primary sources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24%</a:t>
                      </a:r>
                      <a:endParaRPr lang="en-US" dirty="0"/>
                    </a:p>
                  </a:txBody>
                  <a:tcPr/>
                </a:tc>
              </a:tr>
              <a:tr h="500203">
                <a:tc>
                  <a:txBody>
                    <a:bodyPr/>
                    <a:lstStyle/>
                    <a:p>
                      <a:r>
                        <a:rPr lang="en-US" dirty="0" smtClean="0"/>
                        <a:t>Use</a:t>
                      </a:r>
                      <a:r>
                        <a:rPr lang="en-US" baseline="0" dirty="0" smtClean="0"/>
                        <a:t> internet to collect information for projects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26%</a:t>
                      </a:r>
                      <a:endParaRPr lang="en-US" dirty="0"/>
                    </a:p>
                  </a:txBody>
                  <a:tcPr/>
                </a:tc>
              </a:tr>
              <a:tr h="500203">
                <a:tc>
                  <a:txBody>
                    <a:bodyPr/>
                    <a:lstStyle/>
                    <a:p>
                      <a:r>
                        <a:rPr lang="en-US" dirty="0" smtClean="0"/>
                        <a:t>Use Internet to complete 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webquest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89534" y="1417638"/>
            <a:ext cx="7897266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On some questions primary teachers reported less use of technology than did intermediate, middle or high school teachers.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Discussion: Years of Experience</a:t>
            </a:r>
            <a:endParaRPr lang="en-US" sz="3600" dirty="0"/>
          </a:p>
        </p:txBody>
      </p:sp>
      <p:pic>
        <p:nvPicPr>
          <p:cNvPr id="8" name="Content Placeholder 7" descr="CoffeeshopMacs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25657" b="-25657"/>
          <a:stretch>
            <a:fillRect/>
          </a:stretch>
        </p:blipFill>
        <p:spPr>
          <a:xfrm>
            <a:off x="457200" y="709306"/>
            <a:ext cx="4038600" cy="4525963"/>
          </a:xfrm>
        </p:spPr>
      </p:pic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648200" y="1417638"/>
            <a:ext cx="4038600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    Tracking data suggests that early career teachers in their 20’s have personal high tech digital profiles:  Internet access, use of social networking sites, wireless connectors, and own laptop, iPod or MP3 player, game console, and smart phone </a:t>
            </a:r>
            <a:r>
              <a:rPr lang="en-US" sz="2595" dirty="0" smtClean="0"/>
              <a:t>(</a:t>
            </a:r>
            <a:r>
              <a:rPr lang="en-US" sz="2595" dirty="0" err="1" smtClean="0"/>
              <a:t>Rainie</a:t>
            </a:r>
            <a:r>
              <a:rPr lang="en-US" sz="2595" dirty="0" smtClean="0"/>
              <a:t>, 2011).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4998133"/>
            <a:ext cx="41910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Why are early career teachers less likely to use technology with their students?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89079"/>
            <a:ext cx="8229600" cy="1440893"/>
          </a:xfrm>
        </p:spPr>
        <p:txBody>
          <a:bodyPr>
            <a:normAutofit fontScale="90000"/>
          </a:bodyPr>
          <a:lstStyle/>
          <a:p>
            <a:pPr algn="l"/>
            <a:r>
              <a:rPr lang="en-US" sz="3556" dirty="0" smtClean="0"/>
              <a:t>Informal learning gained from such life experiences does not readily translate into  academic content and skills  </a:t>
            </a:r>
            <a:r>
              <a:rPr lang="en-US" sz="2667" dirty="0" smtClean="0"/>
              <a:t>(Bull, et al. 2008)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Content Placeholder 4" descr="MusicNotateSB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13454" r="-13454"/>
          <a:stretch>
            <a:fillRect/>
          </a:stretch>
        </p:blipFill>
        <p:spPr>
          <a:xfrm>
            <a:off x="457200" y="1929972"/>
            <a:ext cx="4038600" cy="4196191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9972"/>
            <a:ext cx="4038600" cy="419619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“Most of the [digital] tools we</a:t>
            </a:r>
          </a:p>
          <a:p>
            <a:pPr>
              <a:buNone/>
            </a:pPr>
            <a:r>
              <a:rPr lang="en-US" dirty="0" smtClean="0"/>
              <a:t>advocate using…are unwieldy</a:t>
            </a:r>
          </a:p>
          <a:p>
            <a:pPr>
              <a:buNone/>
            </a:pPr>
            <a:r>
              <a:rPr lang="en-US" dirty="0" smtClean="0"/>
              <a:t>to manage in the classroom</a:t>
            </a:r>
          </a:p>
          <a:p>
            <a:pPr>
              <a:buNone/>
            </a:pPr>
            <a:r>
              <a:rPr lang="en-US" dirty="0" smtClean="0"/>
              <a:t>and require a great deal of</a:t>
            </a:r>
          </a:p>
          <a:p>
            <a:pPr>
              <a:buNone/>
            </a:pPr>
            <a:r>
              <a:rPr lang="en-US" dirty="0" smtClean="0"/>
              <a:t>prior planning to use</a:t>
            </a:r>
          </a:p>
          <a:p>
            <a:pPr>
              <a:buNone/>
            </a:pPr>
            <a:r>
              <a:rPr lang="en-US" dirty="0" smtClean="0"/>
              <a:t>effectively. If it takes experienced</a:t>
            </a:r>
          </a:p>
          <a:p>
            <a:pPr>
              <a:buNone/>
            </a:pPr>
            <a:r>
              <a:rPr lang="en-US" dirty="0" smtClean="0"/>
              <a:t>teachers who are comfortable</a:t>
            </a:r>
          </a:p>
          <a:p>
            <a:pPr>
              <a:buNone/>
            </a:pPr>
            <a:r>
              <a:rPr lang="en-US" dirty="0" smtClean="0"/>
              <a:t>with the technology [four hours]</a:t>
            </a:r>
          </a:p>
          <a:p>
            <a:pPr>
              <a:buNone/>
            </a:pPr>
            <a:r>
              <a:rPr lang="en-US" dirty="0" smtClean="0"/>
              <a:t>to prepare a successful classroom</a:t>
            </a:r>
          </a:p>
          <a:p>
            <a:pPr>
              <a:buNone/>
            </a:pPr>
            <a:r>
              <a:rPr lang="en-US" dirty="0" smtClean="0"/>
              <a:t>activity, how long must it take</a:t>
            </a:r>
          </a:p>
          <a:p>
            <a:pPr>
              <a:buNone/>
            </a:pPr>
            <a:r>
              <a:rPr lang="en-US" dirty="0" smtClean="0"/>
              <a:t>more novice teachers?” (Talley,</a:t>
            </a:r>
          </a:p>
          <a:p>
            <a:pPr>
              <a:buNone/>
            </a:pPr>
            <a:r>
              <a:rPr lang="en-US" dirty="0" smtClean="0"/>
              <a:t>2007, pp. 312-313)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810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Discussion: Grade Level</a:t>
            </a:r>
            <a:endParaRPr lang="en-US" sz="3600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Secondary teachers were more likely than elementary teachers to</a:t>
            </a:r>
          </a:p>
          <a:p>
            <a:pPr>
              <a:buNone/>
            </a:pPr>
            <a:r>
              <a:rPr lang="en-US" dirty="0" smtClean="0"/>
              <a:t>report using technology</a:t>
            </a:r>
          </a:p>
          <a:p>
            <a:pPr>
              <a:buNone/>
            </a:pPr>
            <a:r>
              <a:rPr lang="en-US" dirty="0" smtClean="0"/>
              <a:t>to develop students’</a:t>
            </a:r>
          </a:p>
          <a:p>
            <a:pPr>
              <a:buNone/>
            </a:pPr>
            <a:r>
              <a:rPr lang="en-US" dirty="0" smtClean="0"/>
              <a:t>higher order thinking skills</a:t>
            </a:r>
          </a:p>
          <a:p>
            <a:pPr>
              <a:buNone/>
            </a:pPr>
            <a:r>
              <a:rPr lang="en-US" dirty="0" smtClean="0"/>
              <a:t>and creativity and to use</a:t>
            </a:r>
          </a:p>
          <a:p>
            <a:pPr>
              <a:buNone/>
            </a:pPr>
            <a:r>
              <a:rPr lang="en-US" dirty="0" smtClean="0"/>
              <a:t>digital images, primary</a:t>
            </a:r>
          </a:p>
          <a:p>
            <a:pPr>
              <a:buNone/>
            </a:pPr>
            <a:r>
              <a:rPr lang="en-US" dirty="0" smtClean="0"/>
              <a:t>sources, and interactive</a:t>
            </a:r>
          </a:p>
          <a:p>
            <a:pPr>
              <a:buNone/>
            </a:pPr>
            <a:r>
              <a:rPr lang="en-US" dirty="0" smtClean="0"/>
              <a:t>multimedia presentations</a:t>
            </a:r>
            <a:endParaRPr lang="en-US" dirty="0"/>
          </a:p>
        </p:txBody>
      </p:sp>
      <p:pic>
        <p:nvPicPr>
          <p:cNvPr id="12" name="Content Placeholder 11" descr="HSresearch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-9488" r="-9488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More emphasis on lower tech (Web 1.0) than higher tech (Web 2.0) </a:t>
            </a:r>
            <a:endParaRPr lang="en-US" sz="3600" dirty="0"/>
          </a:p>
        </p:txBody>
      </p:sp>
      <p:pic>
        <p:nvPicPr>
          <p:cNvPr id="5" name="Content Placeholder 4" descr="ComputerLab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26956" b="-26956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What is less certain is whether teachers’ technology use actually promotes critical thinking and how students are engaging with the technology</a:t>
            </a:r>
          </a:p>
          <a:p>
            <a:r>
              <a:rPr lang="en-US" dirty="0" smtClean="0"/>
              <a:t>Few teachers  report students take a virtual field trip, develop Web 2.0 projects or communicate with others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Discussion: Teaching Context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r>
              <a:rPr lang="en-US" dirty="0" smtClean="0"/>
              <a:t>High frequency users were more likely to work in high SES district than low SES district.</a:t>
            </a:r>
          </a:p>
          <a:p>
            <a:r>
              <a:rPr lang="en-US" dirty="0" smtClean="0"/>
              <a:t>“Social </a:t>
            </a:r>
            <a:r>
              <a:rPr lang="en-US" dirty="0"/>
              <a:t>class appears to influence teacher beliefs about the implementation of instructional uses of </a:t>
            </a:r>
            <a:r>
              <a:rPr lang="en-US" dirty="0" smtClean="0"/>
              <a:t>computers” </a:t>
            </a:r>
            <a:r>
              <a:rPr lang="en-US" sz="2400" dirty="0" smtClean="0"/>
              <a:t>(DeWitt, 2007, p. 300)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More opportunity for creativity and higher–order thinking skills in higher SES schools</a:t>
            </a:r>
          </a:p>
          <a:p>
            <a:pPr lvl="1"/>
            <a:r>
              <a:rPr lang="en-US" dirty="0" smtClean="0"/>
              <a:t>Students in higher SES schools had more access to technology at school and at home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21397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Shift in the digital divide?</a:t>
            </a:r>
            <a:endParaRPr lang="en-US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Navigating academic web requires skills in searching, summarizing, &amp; evaluating complex information.</a:t>
            </a:r>
          </a:p>
          <a:p>
            <a:pPr>
              <a:buNone/>
            </a:pPr>
            <a:r>
              <a:rPr lang="en-US" dirty="0" smtClean="0"/>
              <a:t>Ignoring the literacy demands of new technologies has serious consequences</a:t>
            </a:r>
          </a:p>
          <a:p>
            <a:pPr>
              <a:buNone/>
            </a:pPr>
            <a:r>
              <a:rPr lang="en-US" dirty="0" smtClean="0"/>
              <a:t>“Real digital divide will be less about access to technologies and more about who gets to develop human social capital to use these tools” </a:t>
            </a:r>
            <a:r>
              <a:rPr lang="en-US" sz="2400" dirty="0" smtClean="0"/>
              <a:t>(Talley, 2007, pp. 315-316)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77992"/>
          </a:xfrm>
        </p:spPr>
        <p:txBody>
          <a:bodyPr>
            <a:noAutofit/>
          </a:bodyPr>
          <a:lstStyle/>
          <a:p>
            <a:r>
              <a:rPr lang="en-US" sz="3600" dirty="0" smtClean="0"/>
              <a:t>Fate of Web 2.0 in Social Studies—</a:t>
            </a:r>
            <a:br>
              <a:rPr lang="en-US" sz="3600" dirty="0" smtClean="0"/>
            </a:br>
            <a:r>
              <a:rPr lang="en-US" sz="3600" dirty="0" smtClean="0"/>
              <a:t>Further Research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600200"/>
            <a:ext cx="9144000" cy="5257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Little use of Web 2.0 technologies. </a:t>
            </a:r>
          </a:p>
          <a:p>
            <a:pPr lvl="1">
              <a:buNone/>
            </a:pPr>
            <a:r>
              <a:rPr lang="en-US" sz="2400" dirty="0" smtClean="0"/>
              <a:t>Supports work of Friedman &amp; </a:t>
            </a:r>
            <a:r>
              <a:rPr lang="en-US" sz="2400" dirty="0" err="1" smtClean="0"/>
              <a:t>VanFossen</a:t>
            </a:r>
            <a:r>
              <a:rPr lang="en-US" sz="2400" dirty="0" smtClean="0"/>
              <a:t> (2010) &amp; </a:t>
            </a:r>
            <a:r>
              <a:rPr lang="en-US" sz="2400" dirty="0"/>
              <a:t>Hicks, Doolittle, </a:t>
            </a:r>
            <a:r>
              <a:rPr lang="en-US" sz="2400" dirty="0" smtClean="0"/>
              <a:t>&amp; Lee (2004)</a:t>
            </a:r>
          </a:p>
          <a:p>
            <a:pPr lvl="1"/>
            <a:r>
              <a:rPr lang="en-US" dirty="0" smtClean="0"/>
              <a:t>How widespread is the use of Web 1.0 technologies in relation to Web 2.0 technologies?</a:t>
            </a:r>
          </a:p>
          <a:p>
            <a:pPr lvl="1"/>
            <a:r>
              <a:rPr lang="en-US" dirty="0" smtClean="0"/>
              <a:t>How are teachers using both forms of technology?</a:t>
            </a:r>
          </a:p>
          <a:p>
            <a:pPr lvl="1"/>
            <a:r>
              <a:rPr lang="en-US" sz="2800" dirty="0" smtClean="0"/>
              <a:t>Does use of Web 1.0 technologies better enable teachers to transmit information in a more efficient &amp; “engaging” manner, reinforcing traditional means of teaching? </a:t>
            </a:r>
            <a:endParaRPr lang="en-US" sz="28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3174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Prelude: Teens &amp; Technology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77500" lnSpcReduction="20000"/>
          </a:bodyPr>
          <a:lstStyle/>
          <a:p>
            <a:r>
              <a:rPr lang="en-US" sz="2800" dirty="0" smtClean="0"/>
              <a:t>95% of teens are online</a:t>
            </a:r>
          </a:p>
          <a:p>
            <a:r>
              <a:rPr lang="en-US" sz="2800" dirty="0" smtClean="0"/>
              <a:t>Internet-using teens ages 12-17  </a:t>
            </a:r>
            <a:endParaRPr lang="en-US" dirty="0" smtClean="0"/>
          </a:p>
          <a:p>
            <a:pPr lvl="1"/>
            <a:r>
              <a:rPr lang="en-US" dirty="0" smtClean="0"/>
              <a:t>37% video chat</a:t>
            </a:r>
          </a:p>
          <a:p>
            <a:pPr lvl="1"/>
            <a:r>
              <a:rPr lang="en-US" dirty="0" smtClean="0"/>
              <a:t>27% record &amp; upload video to Internet</a:t>
            </a:r>
          </a:p>
          <a:p>
            <a:pPr lvl="1"/>
            <a:r>
              <a:rPr lang="en-US" dirty="0" smtClean="0"/>
              <a:t>13% stream video live to Internet for others to watch</a:t>
            </a:r>
          </a:p>
          <a:p>
            <a:pPr lvl="1">
              <a:buNone/>
            </a:pPr>
            <a:r>
              <a:rPr lang="en-US" sz="2353" dirty="0" smtClean="0"/>
              <a:t>(Pew Internet &amp; American Life Project, </a:t>
            </a:r>
            <a:r>
              <a:rPr lang="en-US" sz="2353" i="1" dirty="0" smtClean="0"/>
              <a:t>Teens &amp; Online Behavior</a:t>
            </a:r>
            <a:r>
              <a:rPr lang="en-US" sz="2353" dirty="0" smtClean="0"/>
              <a:t>, 2012)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sz="2800" dirty="0" smtClean="0"/>
              <a:t>31% of 14-17 year olds own </a:t>
            </a:r>
          </a:p>
          <a:p>
            <a:pPr>
              <a:buNone/>
            </a:pPr>
            <a:r>
              <a:rPr lang="en-US" sz="2800" dirty="0" smtClean="0"/>
              <a:t>     </a:t>
            </a:r>
            <a:r>
              <a:rPr lang="en-US" sz="2800" dirty="0" err="1" smtClean="0"/>
              <a:t>smartphones</a:t>
            </a:r>
            <a:endParaRPr lang="en-US" sz="2800" dirty="0" smtClean="0"/>
          </a:p>
          <a:p>
            <a:r>
              <a:rPr lang="en-US" sz="2800" dirty="0" smtClean="0"/>
              <a:t>Median teen </a:t>
            </a:r>
            <a:r>
              <a:rPr lang="en-US" sz="2800" dirty="0" err="1" smtClean="0"/>
              <a:t>texters</a:t>
            </a:r>
            <a:r>
              <a:rPr lang="en-US" sz="2800" dirty="0" smtClean="0"/>
              <a:t> </a:t>
            </a:r>
          </a:p>
          <a:p>
            <a:pPr>
              <a:buNone/>
            </a:pPr>
            <a:r>
              <a:rPr lang="en-US" sz="2800" dirty="0" smtClean="0"/>
              <a:t>    send 60 texts/day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353" dirty="0" smtClean="0"/>
          </a:p>
          <a:p>
            <a:pPr>
              <a:buNone/>
            </a:pPr>
            <a:r>
              <a:rPr lang="en-US" sz="2353" dirty="0" smtClean="0"/>
              <a:t>(Pew Internet &amp; American Life Project, </a:t>
            </a:r>
            <a:r>
              <a:rPr lang="en-US" sz="2353" i="1" dirty="0" smtClean="0"/>
              <a:t>Teens, </a:t>
            </a:r>
            <a:r>
              <a:rPr lang="en-US" sz="2353" i="1" dirty="0" err="1" smtClean="0"/>
              <a:t>Smartphones</a:t>
            </a:r>
            <a:r>
              <a:rPr lang="en-US" sz="2353" i="1" dirty="0" smtClean="0"/>
              <a:t> &amp; Texting</a:t>
            </a:r>
            <a:r>
              <a:rPr lang="en-US" sz="2353" dirty="0" smtClean="0"/>
              <a:t>, 2012) 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4" name="Picture 3" descr="teen texti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8274" y="3703319"/>
            <a:ext cx="3216379" cy="18391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Implications for Teacher Preparation—Further Research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Challenges to technology integration in elementary schools</a:t>
            </a:r>
          </a:p>
          <a:p>
            <a:r>
              <a:rPr lang="en-US" dirty="0" smtClean="0"/>
              <a:t>How to ensure all students, especially those in lower SES schools, use technology as a tool for learning</a:t>
            </a:r>
            <a:endParaRPr lang="en-US" dirty="0"/>
          </a:p>
        </p:txBody>
      </p:sp>
      <p:pic>
        <p:nvPicPr>
          <p:cNvPr id="6" name="Content Placeholder 5" descr="ElemShareIpads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-3273" r="-327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References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Bull, G., Thompson, A., </a:t>
            </a:r>
            <a:r>
              <a:rPr lang="en-US" sz="2400" dirty="0" err="1" smtClean="0"/>
              <a:t>Searson</a:t>
            </a:r>
            <a:r>
              <a:rPr lang="en-US" sz="2400" dirty="0" smtClean="0"/>
              <a:t>, M., </a:t>
            </a:r>
            <a:r>
              <a:rPr lang="en-US" sz="2400" dirty="0" err="1" smtClean="0"/>
              <a:t>Garofalo</a:t>
            </a:r>
            <a:r>
              <a:rPr lang="en-US" sz="2400" dirty="0" smtClean="0"/>
              <a:t>, J., Park, J. Young, C. Y Lee, J. (2008). Connecting informal and formal learning: Experiences in the age of participatory media. </a:t>
            </a:r>
            <a:r>
              <a:rPr lang="en-US" sz="2400" i="1" dirty="0" smtClean="0"/>
              <a:t>Contemporary Issues in Technology &amp; Teacher Education, 8 </a:t>
            </a:r>
            <a:r>
              <a:rPr lang="en-US" sz="2400" dirty="0" smtClean="0"/>
              <a:t>(2), 100-107.</a:t>
            </a:r>
          </a:p>
          <a:p>
            <a:r>
              <a:rPr lang="en-US" sz="2400" dirty="0" smtClean="0"/>
              <a:t>DeWitt, S.W. (2007). Dividing the digital divide: Instructional use of computers in social studies. </a:t>
            </a:r>
            <a:r>
              <a:rPr lang="en-US" sz="2400" i="1" dirty="0" smtClean="0"/>
              <a:t>Theory and Research in Social Education</a:t>
            </a:r>
            <a:r>
              <a:rPr lang="en-US" sz="2400" dirty="0" smtClean="0"/>
              <a:t>, </a:t>
            </a:r>
            <a:r>
              <a:rPr lang="en-US" sz="2400" i="1" dirty="0" smtClean="0"/>
              <a:t>35</a:t>
            </a:r>
            <a:r>
              <a:rPr lang="en-US" sz="2400" dirty="0" smtClean="0"/>
              <a:t> (2), 277-304.</a:t>
            </a:r>
          </a:p>
          <a:p>
            <a:r>
              <a:rPr lang="en-US" sz="2400" dirty="0" smtClean="0"/>
              <a:t>Friedman, A.M. &amp; </a:t>
            </a:r>
            <a:r>
              <a:rPr lang="en-US" sz="2400" dirty="0" err="1" smtClean="0"/>
              <a:t>VanFossen</a:t>
            </a:r>
            <a:r>
              <a:rPr lang="en-US" sz="2400" dirty="0" smtClean="0"/>
              <a:t>, P.J. (2010).  The internet in social studies classrooms: Lost opportunity or unexplored frontier? In Diem &amp; </a:t>
            </a:r>
            <a:r>
              <a:rPr lang="en-US" sz="2400" dirty="0" err="1" smtClean="0"/>
              <a:t>Berson</a:t>
            </a:r>
            <a:r>
              <a:rPr lang="en-US" sz="2400" dirty="0" smtClean="0"/>
              <a:t> </a:t>
            </a:r>
            <a:r>
              <a:rPr lang="en-US" sz="2400" dirty="0" err="1" smtClean="0"/>
              <a:t>Ieds</a:t>
            </a:r>
            <a:r>
              <a:rPr lang="en-US" sz="2400" dirty="0" smtClean="0"/>
              <a:t>),</a:t>
            </a:r>
            <a:r>
              <a:rPr lang="en-US" sz="2400" i="1" dirty="0" smtClean="0"/>
              <a:t> Technology in retrospect: Social Studies in the information age 1984-2009</a:t>
            </a:r>
            <a:r>
              <a:rPr lang="en-US" sz="24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References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Hicks, D., Doolittle, P.,  &amp; Lee, J. (2004) Social studies teachers’ use of  classroom-based and web-based historical primary sources.  </a:t>
            </a:r>
            <a:r>
              <a:rPr lang="en-US" i="1" dirty="0" smtClean="0"/>
              <a:t>Theory and Research in Social Education</a:t>
            </a:r>
            <a:r>
              <a:rPr lang="en-US" dirty="0" smtClean="0"/>
              <a:t>, </a:t>
            </a:r>
            <a:r>
              <a:rPr lang="en-US" i="1" dirty="0" smtClean="0"/>
              <a:t>32,  (2), 213-247.</a:t>
            </a:r>
            <a:r>
              <a:rPr lang="en-US" dirty="0" smtClean="0"/>
              <a:t> </a:t>
            </a:r>
          </a:p>
          <a:p>
            <a:r>
              <a:rPr lang="en-US" dirty="0" smtClean="0"/>
              <a:t>Pew Internet &amp; American Life Project. (2012). </a:t>
            </a:r>
            <a:r>
              <a:rPr lang="en-US" i="1" dirty="0" smtClean="0"/>
              <a:t>Teens &amp; Online Behavior</a:t>
            </a:r>
            <a:r>
              <a:rPr lang="en-US" dirty="0" smtClean="0"/>
              <a:t>, </a:t>
            </a:r>
            <a:r>
              <a:rPr lang="en-US" dirty="0" smtClean="0">
                <a:hlinkClick r:id="rId2"/>
              </a:rPr>
              <a:t>http://pewinternet.org/Presentations/2012/July/Teens-2012-Truth-Trends-and-Myths-About-Teen-Online-Behavior.aspx</a:t>
            </a:r>
            <a:endParaRPr lang="en-US" dirty="0" smtClean="0"/>
          </a:p>
          <a:p>
            <a:r>
              <a:rPr lang="en-US" dirty="0" smtClean="0"/>
              <a:t>Pew Internet &amp; American Life Project, </a:t>
            </a:r>
            <a:r>
              <a:rPr lang="en-US" i="1" dirty="0" smtClean="0"/>
              <a:t>Teens, </a:t>
            </a:r>
            <a:r>
              <a:rPr lang="en-US" i="1" dirty="0" err="1" smtClean="0"/>
              <a:t>Smartphones</a:t>
            </a:r>
            <a:r>
              <a:rPr lang="en-US" i="1" dirty="0" smtClean="0"/>
              <a:t> &amp; Texting</a:t>
            </a:r>
            <a:r>
              <a:rPr lang="en-US" dirty="0" smtClean="0"/>
              <a:t>, 2012) </a:t>
            </a:r>
            <a:r>
              <a:rPr lang="en-US" dirty="0" smtClean="0">
                <a:hlinkClick r:id="rId3"/>
              </a:rPr>
              <a:t>http://pewinternet.org/Reports/2012/Teens-and-smartphones/Summary-of-findings.aspx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References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3429" dirty="0" err="1" smtClean="0"/>
              <a:t>Rainie</a:t>
            </a:r>
            <a:r>
              <a:rPr lang="en-US" sz="3429" dirty="0" smtClean="0"/>
              <a:t>, L. (2011). The new education ecology. Presentation at the 17</a:t>
            </a:r>
            <a:r>
              <a:rPr lang="en-US" sz="3429" baseline="30000" dirty="0" smtClean="0"/>
              <a:t>th</a:t>
            </a:r>
            <a:r>
              <a:rPr lang="en-US" sz="3429" dirty="0" smtClean="0"/>
              <a:t> Annual Sloan Consortium. </a:t>
            </a:r>
            <a:r>
              <a:rPr lang="en-US" sz="3429" u="sng" dirty="0" smtClean="0">
                <a:hlinkClick r:id="rId2"/>
              </a:rPr>
              <a:t>http://www.pewinternet.org/Presentations/2011/Nov/The-new-education-ecology.aspx</a:t>
            </a:r>
            <a:r>
              <a:rPr lang="en-US" sz="3429" dirty="0" smtClean="0"/>
              <a:t> </a:t>
            </a:r>
          </a:p>
          <a:p>
            <a:r>
              <a:rPr lang="en-US" sz="3429" dirty="0" smtClean="0"/>
              <a:t>Talley, B. (2007). Digital Technology and the End of Social Studies Education.  </a:t>
            </a:r>
            <a:r>
              <a:rPr lang="en-US" sz="3429" i="1" dirty="0" smtClean="0"/>
              <a:t>Theory &amp; Research in Social Education, 35</a:t>
            </a:r>
            <a:r>
              <a:rPr lang="en-US" sz="3429" dirty="0" smtClean="0"/>
              <a:t>(2), 305-321. </a:t>
            </a:r>
          </a:p>
          <a:p>
            <a:r>
              <a:rPr lang="en-US" sz="3429" dirty="0" smtClean="0"/>
              <a:t>U.S. Department of Education, Office of Educational Technology. (2010). </a:t>
            </a:r>
            <a:r>
              <a:rPr lang="en-US" sz="3429" i="1" dirty="0" smtClean="0"/>
              <a:t>Transforming American education: Learning powered by technology</a:t>
            </a:r>
            <a:r>
              <a:rPr lang="en-US" sz="3429" dirty="0" smtClean="0"/>
              <a:t>. Washington, D.C.</a:t>
            </a:r>
          </a:p>
          <a:p>
            <a:r>
              <a:rPr lang="en-US" sz="3429" dirty="0" err="1" smtClean="0"/>
              <a:t>VanFossen</a:t>
            </a:r>
            <a:r>
              <a:rPr lang="en-US" sz="3429" dirty="0" smtClean="0"/>
              <a:t>, P.J. (1999-2000). An analysis of the use of the Internet and World Wide Web by secondary social studies teachers in Indiana. </a:t>
            </a:r>
            <a:r>
              <a:rPr lang="en-US" sz="3429" i="1" dirty="0" smtClean="0"/>
              <a:t>The International Journal of Social Education, 14</a:t>
            </a:r>
            <a:r>
              <a:rPr lang="en-US" sz="3429" dirty="0" smtClean="0"/>
              <a:t>(20), 87-109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7"/>
            <a:ext cx="9144000" cy="1680613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While we know what teachers should do, what is less clear is what they report doing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172500"/>
            <a:ext cx="9144000" cy="4685499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Given the digital nature of today’s youth, “</a:t>
            </a:r>
            <a:r>
              <a:rPr lang="en-US" dirty="0"/>
              <a:t>[teachers] must leverage [technology] to provide engaging and powerful learning experiences and content, as well as resources and assessments that measure student achievement in more complete, authentic, and meaningful ways” </a:t>
            </a:r>
            <a:r>
              <a:rPr lang="en-US" sz="2400" dirty="0" smtClean="0"/>
              <a:t>(U.S. Department of Education, 2010, p</a:t>
            </a:r>
            <a:r>
              <a:rPr lang="en-US" sz="2400" dirty="0"/>
              <a:t>. ix)</a:t>
            </a:r>
            <a:r>
              <a:rPr lang="en-US" sz="2400" dirty="0" smtClean="0">
                <a:effectLst/>
              </a:rPr>
              <a:t> </a:t>
            </a:r>
            <a:endParaRPr lang="en-US" sz="24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83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28883"/>
            <a:ext cx="9144000" cy="3365080"/>
          </a:xfrm>
        </p:spPr>
        <p:txBody>
          <a:bodyPr>
            <a:normAutofit/>
          </a:bodyPr>
          <a:lstStyle/>
          <a:p>
            <a:pPr algn="r"/>
            <a:r>
              <a:rPr lang="en-US" sz="3600" dirty="0" smtClean="0"/>
              <a:t>We examined data from </a:t>
            </a:r>
            <a:br>
              <a:rPr lang="en-US" sz="3600" dirty="0" smtClean="0"/>
            </a:br>
            <a:r>
              <a:rPr lang="en-US" sz="3600" dirty="0" smtClean="0"/>
              <a:t>the Survey on Status of </a:t>
            </a:r>
            <a:br>
              <a:rPr lang="en-US" sz="3600" dirty="0" smtClean="0"/>
            </a:br>
            <a:r>
              <a:rPr lang="en-US" sz="3600" dirty="0" smtClean="0"/>
              <a:t>Social Studies to ask: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29465"/>
            <a:ext cx="8229600" cy="4922425"/>
          </a:xfrm>
        </p:spPr>
        <p:txBody>
          <a:bodyPr/>
          <a:lstStyle/>
          <a:p>
            <a:r>
              <a:rPr lang="en-US" dirty="0"/>
              <a:t>What is the profile of social studies teachers who have been labeled frequent classroom users of digital/Internet technology</a:t>
            </a:r>
            <a:r>
              <a:rPr lang="en-US" dirty="0" smtClean="0"/>
              <a:t>?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How </a:t>
            </a:r>
            <a:r>
              <a:rPr lang="en-US" dirty="0"/>
              <a:t>does technology </a:t>
            </a:r>
            <a:r>
              <a:rPr lang="en-US" dirty="0" smtClean="0"/>
              <a:t>used </a:t>
            </a:r>
            <a:r>
              <a:rPr lang="en-US" dirty="0"/>
              <a:t>by</a:t>
            </a:r>
            <a:r>
              <a:rPr lang="en-US" dirty="0" smtClean="0"/>
              <a:t> teachers </a:t>
            </a:r>
            <a:r>
              <a:rPr lang="en-US" dirty="0"/>
              <a:t>and students vary across grade levels?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641" y="494865"/>
            <a:ext cx="2843611" cy="30346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384509" y="2751531"/>
            <a:ext cx="2374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rhetoricalcommons.org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0361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Survey Questions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612375"/>
          </a:xfrm>
        </p:spPr>
        <p:txBody>
          <a:bodyPr>
            <a:normAutofit fontScale="92500"/>
          </a:bodyPr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i="1" dirty="0" smtClean="0"/>
              <a:t>1. Describe the Internet access in your classroom</a:t>
            </a:r>
          </a:p>
          <a:p>
            <a:pPr>
              <a:buNone/>
            </a:pPr>
            <a:r>
              <a:rPr lang="en-US" i="1" dirty="0" smtClean="0"/>
              <a:t>2. How often do you use technology to</a:t>
            </a:r>
            <a:r>
              <a:rPr lang="en-US" dirty="0" smtClean="0"/>
              <a:t>: </a:t>
            </a:r>
          </a:p>
          <a:p>
            <a:r>
              <a:rPr lang="en-US" dirty="0" smtClean="0"/>
              <a:t>	support learner- centered strategies</a:t>
            </a:r>
          </a:p>
          <a:p>
            <a:r>
              <a:rPr lang="en-US" dirty="0" smtClean="0"/>
              <a:t>	develop students' higher order skills and creativity</a:t>
            </a:r>
          </a:p>
          <a:p>
            <a:r>
              <a:rPr lang="en-US" dirty="0" smtClean="0"/>
              <a:t>	address the content standards.</a:t>
            </a:r>
          </a:p>
          <a:p>
            <a:endParaRPr lang="en-US" dirty="0"/>
          </a:p>
        </p:txBody>
      </p:sp>
      <p:pic>
        <p:nvPicPr>
          <p:cNvPr id="7" name="Picture 6" descr="BirchElemiPad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850" y="1896981"/>
            <a:ext cx="3774950" cy="309924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20850" y="5641458"/>
            <a:ext cx="39934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/>
              </a:rPr>
              <a:t>http://www.flickr.com/photos/masseoe/</a:t>
            </a:r>
          </a:p>
          <a:p>
            <a:r>
              <a:rPr lang="en-US" dirty="0" smtClean="0">
                <a:hlinkClick r:id="rId3"/>
              </a:rPr>
              <a:t>8167753498/lightbox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i="1" dirty="0" smtClean="0"/>
              <a:t/>
            </a:r>
            <a:br>
              <a:rPr lang="en-US" sz="4000" i="1" dirty="0" smtClean="0"/>
            </a:br>
            <a:r>
              <a:rPr lang="en-US" sz="4000" i="1" dirty="0" smtClean="0"/>
              <a:t>3. How often do you engage students in lessons that use: </a:t>
            </a:r>
            <a:r>
              <a:rPr lang="en-US" i="1" dirty="0" smtClean="0"/>
              <a:t/>
            </a:r>
            <a:br>
              <a:rPr lang="en-US" i="1" dirty="0" smtClean="0"/>
            </a:br>
            <a:endParaRPr lang="en-US" dirty="0"/>
          </a:p>
        </p:txBody>
      </p:sp>
      <p:pic>
        <p:nvPicPr>
          <p:cNvPr id="8" name="Content Placeholder 7" descr="21stCentTechnologies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24712" b="-24712"/>
          <a:stretch>
            <a:fillRect/>
          </a:stretch>
        </p:blipFill>
        <p:spPr>
          <a:xfrm>
            <a:off x="457200" y="1352767"/>
            <a:ext cx="4038600" cy="4525963"/>
          </a:xfrm>
        </p:spPr>
      </p:pic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5063735" y="1600200"/>
            <a:ext cx="3623065" cy="4525963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interactive multi- media presentations</a:t>
            </a:r>
          </a:p>
          <a:p>
            <a:pPr lvl="1"/>
            <a:r>
              <a:rPr lang="en-US" dirty="0" smtClean="0"/>
              <a:t>instructional strategies that utilize digital images/primary sources </a:t>
            </a:r>
          </a:p>
          <a:p>
            <a:pPr lvl="1"/>
            <a:r>
              <a:rPr lang="en-US" dirty="0" smtClean="0"/>
              <a:t>digital media, e.g., digital camera, cell phone, iPod, or digital video</a:t>
            </a:r>
          </a:p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91735" y="547983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http://www.flickr.com/photos/39298497@N03/3613170394/sizes/m/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511360"/>
            <a:ext cx="8229600" cy="1600063"/>
          </a:xfrm>
        </p:spPr>
        <p:txBody>
          <a:bodyPr>
            <a:normAutofit fontScale="90000"/>
          </a:bodyPr>
          <a:lstStyle/>
          <a:p>
            <a:r>
              <a:rPr lang="en-US" sz="4000" i="1" dirty="0" smtClean="0"/>
              <a:t/>
            </a:r>
            <a:br>
              <a:rPr lang="en-US" sz="4000" i="1" dirty="0" smtClean="0"/>
            </a:br>
            <a:r>
              <a:rPr lang="en-US" sz="4000" i="1" dirty="0" smtClean="0"/>
              <a:t>4. How often do you have students use the Internet during your social studies instruction to</a:t>
            </a:r>
            <a:r>
              <a:rPr lang="en-US" sz="4000" dirty="0" smtClean="0"/>
              <a:t>: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11423"/>
            <a:ext cx="4038600" cy="401474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find </a:t>
            </a:r>
            <a:r>
              <a:rPr lang="en-US" dirty="0"/>
              <a:t>and examine primary source </a:t>
            </a:r>
            <a:r>
              <a:rPr lang="en-US" dirty="0" smtClean="0"/>
              <a:t>materials</a:t>
            </a:r>
          </a:p>
          <a:p>
            <a:pPr lvl="1"/>
            <a:r>
              <a:rPr lang="en-US" dirty="0" smtClean="0"/>
              <a:t>collect information for reports or project</a:t>
            </a:r>
          </a:p>
          <a:p>
            <a:pPr lvl="1"/>
            <a:r>
              <a:rPr lang="en-US" dirty="0" smtClean="0"/>
              <a:t>complete </a:t>
            </a:r>
            <a:r>
              <a:rPr lang="en-US" dirty="0"/>
              <a:t>a </a:t>
            </a:r>
            <a:r>
              <a:rPr lang="en-US" dirty="0" err="1"/>
              <a:t>Webquest</a:t>
            </a:r>
            <a:r>
              <a:rPr lang="en-US" dirty="0"/>
              <a:t> or other inquiry </a:t>
            </a:r>
            <a:r>
              <a:rPr lang="en-US" dirty="0" smtClean="0"/>
              <a:t>activity</a:t>
            </a:r>
          </a:p>
          <a:p>
            <a:pPr lvl="1"/>
            <a:r>
              <a:rPr lang="en-US" dirty="0" smtClean="0"/>
              <a:t>take </a:t>
            </a:r>
            <a:r>
              <a:rPr lang="en-US" dirty="0"/>
              <a:t>a virtual field trip to an online </a:t>
            </a:r>
            <a:r>
              <a:rPr lang="en-US" dirty="0" smtClean="0"/>
              <a:t>museum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2540305"/>
            <a:ext cx="4038600" cy="4014740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communicate with others (students, historians)</a:t>
            </a:r>
          </a:p>
          <a:p>
            <a:pPr lvl="1"/>
            <a:r>
              <a:rPr lang="en-US" dirty="0" smtClean="0"/>
              <a:t>Communicate  with students from another country</a:t>
            </a:r>
          </a:p>
          <a:p>
            <a:pPr lvl="1"/>
            <a:r>
              <a:rPr lang="en-US" dirty="0" smtClean="0"/>
              <a:t>develop Web 2.0 projects (podcasts, wikis…) 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2704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9654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Methods of Analysis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171180"/>
            <a:ext cx="9144000" cy="548001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800" dirty="0" smtClean="0"/>
              <a:t>To </a:t>
            </a:r>
            <a:r>
              <a:rPr lang="en-US" sz="2800" dirty="0"/>
              <a:t>determine which teachers were high-frequency users of digital </a:t>
            </a:r>
            <a:r>
              <a:rPr lang="en-US" sz="2800" dirty="0" smtClean="0"/>
              <a:t>technology: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400" dirty="0" smtClean="0"/>
              <a:t>created </a:t>
            </a:r>
            <a:r>
              <a:rPr lang="en-US" sz="2400" dirty="0"/>
              <a:t>a simple scale variable by summing responses to the </a:t>
            </a:r>
            <a:r>
              <a:rPr lang="en-US" sz="2400" dirty="0" smtClean="0"/>
              <a:t>16 survey  </a:t>
            </a:r>
            <a:r>
              <a:rPr lang="en-US" sz="2400" dirty="0"/>
              <a:t>items</a:t>
            </a:r>
            <a:r>
              <a:rPr lang="en-US" sz="2400" dirty="0" smtClean="0"/>
              <a:t> about the frequency </a:t>
            </a:r>
            <a:r>
              <a:rPr lang="en-US" sz="2400" dirty="0"/>
              <a:t>of use </a:t>
            </a:r>
            <a:r>
              <a:rPr lang="en-US" sz="2400" dirty="0" smtClean="0"/>
              <a:t>of </a:t>
            </a:r>
            <a:r>
              <a:rPr lang="en-US" sz="2400" dirty="0"/>
              <a:t>digital technology and/or the Internet (</a:t>
            </a:r>
            <a:r>
              <a:rPr lang="en-US" sz="2400" dirty="0" err="1"/>
              <a:t>VanFossen</a:t>
            </a:r>
            <a:r>
              <a:rPr lang="en-US" sz="2400" dirty="0"/>
              <a:t>, 1999-2000).</a:t>
            </a:r>
            <a:r>
              <a:rPr lang="en-US" sz="2400" dirty="0" smtClean="0"/>
              <a:t> </a:t>
            </a:r>
          </a:p>
          <a:p>
            <a:endParaRPr lang="en-US" sz="2400" dirty="0" smtClean="0"/>
          </a:p>
          <a:p>
            <a:r>
              <a:rPr lang="en-US" sz="2400" dirty="0" smtClean="0"/>
              <a:t>conducted analysis </a:t>
            </a:r>
            <a:r>
              <a:rPr lang="en-US" sz="2400" dirty="0"/>
              <a:t>on </a:t>
            </a:r>
            <a:r>
              <a:rPr lang="en-US" sz="2400" dirty="0" smtClean="0"/>
              <a:t>sample </a:t>
            </a:r>
            <a:r>
              <a:rPr lang="en-US" sz="2400" dirty="0"/>
              <a:t>of highest </a:t>
            </a:r>
            <a:r>
              <a:rPr lang="en-US" sz="2400" dirty="0" smtClean="0"/>
              <a:t>&amp; </a:t>
            </a:r>
            <a:r>
              <a:rPr lang="en-US" sz="2400" dirty="0"/>
              <a:t>lowest frequency users (</a:t>
            </a:r>
            <a:r>
              <a:rPr lang="en-US" sz="2400" i="1" dirty="0"/>
              <a:t>n</a:t>
            </a:r>
            <a:r>
              <a:rPr lang="en-US" sz="2400" dirty="0"/>
              <a:t>=2,138)</a:t>
            </a:r>
            <a:r>
              <a:rPr lang="en-US" sz="2400" dirty="0" smtClean="0"/>
              <a:t>   (Note: </a:t>
            </a:r>
            <a:r>
              <a:rPr lang="en-US" sz="2400" i="1" dirty="0" smtClean="0"/>
              <a:t>n </a:t>
            </a:r>
            <a:r>
              <a:rPr lang="en-US" sz="2400" dirty="0" smtClean="0"/>
              <a:t>of total public school teachers in the survey was 10,796)</a:t>
            </a:r>
          </a:p>
          <a:p>
            <a:endParaRPr lang="en-US" sz="2400" dirty="0" smtClean="0"/>
          </a:p>
          <a:p>
            <a:r>
              <a:rPr lang="en-US" sz="2400" dirty="0" smtClean="0"/>
              <a:t>explored </a:t>
            </a:r>
            <a:r>
              <a:rPr lang="en-US" sz="2400" dirty="0"/>
              <a:t>what differentiates high-frequency users from low-frequency </a:t>
            </a:r>
            <a:r>
              <a:rPr lang="en-US" sz="2400" dirty="0" smtClean="0"/>
              <a:t>users.  </a:t>
            </a:r>
            <a:endParaRPr lang="en-US" sz="2400" dirty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2756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Characteristics of High Frequency Technology Users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232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Technology</a:t>
                      </a:r>
                      <a:r>
                        <a:rPr lang="en-US" baseline="0" dirty="0" smtClean="0"/>
                        <a:t> Access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55.8%  in classroom with fast, reliable Internet</a:t>
                      </a:r>
                      <a:r>
                        <a:rPr lang="en-US" baseline="0" dirty="0" smtClean="0"/>
                        <a:t> connection for </a:t>
                      </a:r>
                      <a:r>
                        <a:rPr lang="en-US" dirty="0" smtClean="0"/>
                        <a:t> computers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35.%%</a:t>
                      </a:r>
                      <a:r>
                        <a:rPr lang="en-US" baseline="0" dirty="0" smtClean="0"/>
                        <a:t>  in classroom with slow/no Internet connection for computers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Gender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66%</a:t>
                      </a:r>
                      <a:r>
                        <a:rPr lang="en-US" baseline="0" dirty="0" smtClean="0"/>
                        <a:t> are </a:t>
                      </a:r>
                      <a:r>
                        <a:rPr lang="en-US" dirty="0" smtClean="0"/>
                        <a:t> male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43.9% are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 female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Educational</a:t>
                      </a:r>
                      <a:r>
                        <a:rPr lang="en-US" baseline="0" dirty="0" smtClean="0"/>
                        <a:t> Degree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72% with doctorate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42.5</a:t>
                      </a:r>
                      <a:r>
                        <a:rPr lang="en-US" baseline="0" dirty="0" smtClean="0"/>
                        <a:t> % with BA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Teacher</a:t>
                      </a:r>
                      <a:r>
                        <a:rPr lang="en-US" baseline="0" dirty="0" smtClean="0"/>
                        <a:t> Licensure Program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58.6 % in post-baccalaureate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program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48.1%</a:t>
                      </a:r>
                      <a:r>
                        <a:rPr lang="en-US" baseline="0" dirty="0" smtClean="0"/>
                        <a:t> in 5 year teacher education  program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Years</a:t>
                      </a:r>
                      <a:r>
                        <a:rPr lang="en-US" baseline="0" dirty="0" smtClean="0"/>
                        <a:t> Teaching Experience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52.7% with 6 years or more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40.2% with less than 5 year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Professional intention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53.3% Be a teacher as long as possible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34.4% leave as soon</a:t>
                      </a:r>
                      <a:r>
                        <a:rPr lang="en-US" baseline="0" dirty="0" smtClean="0"/>
                        <a:t> as possible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Primary goal of social studies teach critical thinking &amp; decision-making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51.3% who agree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20.4% who disagree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Coaching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71.3% who do not coach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46.3% who coach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SES of students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71.1% who teach  students in upper 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41.4% who teach students in</a:t>
                      </a:r>
                      <a:r>
                        <a:rPr lang="en-US" baseline="0" dirty="0" smtClean="0"/>
                        <a:t> lower SES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1501</TotalTime>
  <Words>1949</Words>
  <Application>Microsoft Macintosh PowerPoint</Application>
  <PresentationFormat>On-screen Show (4:3)</PresentationFormat>
  <Paragraphs>203</Paragraphs>
  <Slides>23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  Who Are They?  National Study on the Status of Social Studies Teachers  Reveals a Profile of High Frequency Technology Users   Copy at http://gtpdx.wikispaces.com/home</vt:lpstr>
      <vt:lpstr>Prelude: Teens &amp; Technology</vt:lpstr>
      <vt:lpstr>While we know what teachers should do, what is less clear is what they report doing </vt:lpstr>
      <vt:lpstr>We examined data from  the Survey on Status of  Social Studies to ask:</vt:lpstr>
      <vt:lpstr>Survey Questions</vt:lpstr>
      <vt:lpstr> 3. How often do you engage students in lessons that use:  </vt:lpstr>
      <vt:lpstr> 4. How often do you have students use the Internet during your social studies instruction to:  </vt:lpstr>
      <vt:lpstr>Methods of Analysis</vt:lpstr>
      <vt:lpstr>Characteristics of High Frequency Technology Users</vt:lpstr>
      <vt:lpstr>Frequency of Use by Grade Level</vt:lpstr>
      <vt:lpstr>Elementary versus Secondary Teachers’  Use of Technology</vt:lpstr>
      <vt:lpstr>Students’ Use of Technology </vt:lpstr>
      <vt:lpstr>Discussion: Years of Experience</vt:lpstr>
      <vt:lpstr>Informal learning gained from such life experiences does not readily translate into  academic content and skills  (Bull, et al. 2008)  </vt:lpstr>
      <vt:lpstr>Discussion: Grade Level</vt:lpstr>
      <vt:lpstr>More emphasis on lower tech (Web 1.0) than higher tech (Web 2.0) </vt:lpstr>
      <vt:lpstr>Discussion: Teaching Context</vt:lpstr>
      <vt:lpstr>Shift in the digital divide?</vt:lpstr>
      <vt:lpstr>Fate of Web 2.0 in Social Studies— Further Research</vt:lpstr>
      <vt:lpstr>Implications for Teacher Preparation—Further Research</vt:lpstr>
      <vt:lpstr>References</vt:lpstr>
      <vt:lpstr>References</vt:lpstr>
      <vt:lpstr>References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 Are They?  National Study on the Status of Social Studies Teachers  Reveals a Profile of High Frequency Technology Users </dc:title>
  <dc:creator>A N</dc:creator>
  <cp:lastModifiedBy>Gayle Thieman</cp:lastModifiedBy>
  <cp:revision>46</cp:revision>
  <cp:lastPrinted>2012-11-09T18:56:33Z</cp:lastPrinted>
  <dcterms:created xsi:type="dcterms:W3CDTF">2012-11-15T15:52:22Z</dcterms:created>
  <dcterms:modified xsi:type="dcterms:W3CDTF">2012-11-15T15:55:57Z</dcterms:modified>
</cp:coreProperties>
</file>