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3"/>
  </p:notesMasterIdLst>
  <p:handoutMasterIdLst>
    <p:handoutMasterId r:id="rId14"/>
  </p:handoutMasterIdLst>
  <p:sldIdLst>
    <p:sldId id="256" r:id="rId2"/>
    <p:sldId id="258" r:id="rId3"/>
    <p:sldId id="265" r:id="rId4"/>
    <p:sldId id="263" r:id="rId5"/>
    <p:sldId id="266" r:id="rId6"/>
    <p:sldId id="257" r:id="rId7"/>
    <p:sldId id="262" r:id="rId8"/>
    <p:sldId id="267" r:id="rId9"/>
    <p:sldId id="268" r:id="rId10"/>
    <p:sldId id="269" r:id="rId11"/>
    <p:sldId id="270" r:id="rId12"/>
  </p:sldIdLst>
  <p:sldSz cx="9144000" cy="5143500" type="screen16x9"/>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30" autoAdjust="0"/>
    <p:restoredTop sz="87621" autoAdjust="0"/>
  </p:normalViewPr>
  <p:slideViewPr>
    <p:cSldViewPr>
      <p:cViewPr varScale="1">
        <p:scale>
          <a:sx n="92" d="100"/>
          <a:sy n="92" d="100"/>
        </p:scale>
        <p:origin x="-968" y="-10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3C58C80-6891-6C4C-BFEC-5FE8C8B47D01}" type="datetimeFigureOut">
              <a:rPr lang="en-US" smtClean="0"/>
              <a:t>4/17/14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3F3ACD6-B991-FC46-9D5B-94DCC8FD3754}" type="slidenum">
              <a:rPr lang="en-US" smtClean="0"/>
              <a:t>‹#›</a:t>
            </a:fld>
            <a:endParaRPr lang="en-US"/>
          </a:p>
        </p:txBody>
      </p:sp>
    </p:spTree>
    <p:extLst>
      <p:ext uri="{BB962C8B-B14F-4D97-AF65-F5344CB8AC3E}">
        <p14:creationId xmlns:p14="http://schemas.microsoft.com/office/powerpoint/2010/main" val="10149311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extLst/>
          </a:lstStyle>
          <a:p>
            <a:fld id="{A8ADFD5B-A66C-449C-B6E8-FB716D07777D}" type="datetimeFigureOut">
              <a:rPr lang="en-US" smtClean="0"/>
              <a:pPr/>
              <a:t>4/17/14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rtlCol="0" anchor="ctr"/>
          <a:lstStyle>
            <a:extLst/>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extLst/>
          </a:lstStyle>
          <a:p>
            <a:fld id="{CA5D3BF3-D352-46FC-8343-31F56E6730EA}" type="slidenum">
              <a:rPr lang="en-US" smtClean="0"/>
              <a:pPr/>
              <a:t>‹#›</a:t>
            </a:fld>
            <a:endParaRPr lang="en-US"/>
          </a:p>
        </p:txBody>
      </p:sp>
    </p:spTree>
    <p:extLst>
      <p:ext uri="{BB962C8B-B14F-4D97-AF65-F5344CB8AC3E}">
        <p14:creationId xmlns:p14="http://schemas.microsoft.com/office/powerpoint/2010/main" val="593886440"/>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CA5D3BF3-D352-46FC-8343-31F56E6730E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a:xfrm>
            <a:off x="0" y="4478274"/>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0" name="Rectangle 9"/>
          <p:cNvSpPr/>
          <p:nvPr/>
        </p:nvSpPr>
        <p:spPr>
          <a:xfrm>
            <a:off x="-9144" y="4539996"/>
            <a:ext cx="2249424"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1" name="Rectangle 10"/>
          <p:cNvSpPr/>
          <p:nvPr/>
        </p:nvSpPr>
        <p:spPr>
          <a:xfrm>
            <a:off x="2359152" y="4533138"/>
            <a:ext cx="6784848"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9" name="Subtitle 8"/>
          <p:cNvSpPr>
            <a:spLocks noGrp="1"/>
          </p:cNvSpPr>
          <p:nvPr>
            <p:ph type="subTitle" idx="1"/>
          </p:nvPr>
        </p:nvSpPr>
        <p:spPr>
          <a:xfrm>
            <a:off x="2362200" y="4537528"/>
            <a:ext cx="6515100" cy="514350"/>
          </a:xfrm>
        </p:spPr>
        <p:txBody>
          <a:bodyPr anchor="ctr"/>
          <a:lstStyle>
            <a:lvl1pPr marL="0" indent="0" algn="l">
              <a:buNone/>
              <a:defRPr sz="28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dirty="0"/>
          </a:p>
        </p:txBody>
      </p:sp>
      <p:sp>
        <p:nvSpPr>
          <p:cNvPr id="28" name="Date Placeholder 27"/>
          <p:cNvSpPr>
            <a:spLocks noGrp="1"/>
          </p:cNvSpPr>
          <p:nvPr>
            <p:ph type="dt" sz="half" idx="10"/>
          </p:nvPr>
        </p:nvSpPr>
        <p:spPr>
          <a:xfrm>
            <a:off x="76200" y="4551524"/>
            <a:ext cx="2057400" cy="514350"/>
          </a:xfrm>
        </p:spPr>
        <p:txBody>
          <a:bodyPr>
            <a:noAutofit/>
          </a:bodyPr>
          <a:lstStyle>
            <a:lvl1pPr algn="ctr">
              <a:defRPr sz="2000">
                <a:solidFill>
                  <a:srgbClr val="FFFFFF"/>
                </a:solidFill>
              </a:defRPr>
            </a:lvl1pPr>
            <a:extLst/>
          </a:lstStyle>
          <a:p>
            <a:pPr algn="ctr"/>
            <a:fld id="{047E157E-8DCB-4F70-A0AF-5EB586A91DD4}" type="datetime1">
              <a:rPr lang="en-US" smtClean="0">
                <a:solidFill>
                  <a:srgbClr val="FFFFFF"/>
                </a:solidFill>
              </a:rPr>
              <a:pPr algn="ctr"/>
              <a:t>4/17/14</a:t>
            </a:fld>
            <a:endParaRPr lang="en-US" sz="2000" dirty="0">
              <a:solidFill>
                <a:srgbClr val="FFFFFF"/>
              </a:solidFill>
            </a:endParaRPr>
          </a:p>
        </p:txBody>
      </p:sp>
      <p:sp>
        <p:nvSpPr>
          <p:cNvPr id="17" name="Footer Placeholder 16"/>
          <p:cNvSpPr>
            <a:spLocks noGrp="1"/>
          </p:cNvSpPr>
          <p:nvPr>
            <p:ph type="ftr" sz="quarter" idx="11"/>
          </p:nvPr>
        </p:nvSpPr>
        <p:spPr>
          <a:xfrm>
            <a:off x="2085393" y="177404"/>
            <a:ext cx="5867400" cy="273844"/>
          </a:xfrm>
        </p:spPr>
        <p:txBody>
          <a:bodyPr/>
          <a:lstStyle>
            <a:lvl1pPr algn="r">
              <a:defRPr>
                <a:solidFill>
                  <a:schemeClr val="tx2"/>
                </a:solidFill>
              </a:defRPr>
            </a:lvl1pPr>
            <a:extLst/>
          </a:lstStyle>
          <a:p>
            <a:pPr algn="r"/>
            <a:endParaRPr lang="en-US" dirty="0">
              <a:solidFill>
                <a:schemeClr val="tx2"/>
              </a:solidFill>
            </a:endParaRPr>
          </a:p>
        </p:txBody>
      </p:sp>
      <p:sp>
        <p:nvSpPr>
          <p:cNvPr id="29" name="Slide Number Placeholder 28"/>
          <p:cNvSpPr>
            <a:spLocks noGrp="1"/>
          </p:cNvSpPr>
          <p:nvPr>
            <p:ph type="sldNum" sz="quarter" idx="12"/>
          </p:nvPr>
        </p:nvSpPr>
        <p:spPr>
          <a:xfrm>
            <a:off x="8001000" y="171450"/>
            <a:ext cx="838200" cy="285750"/>
          </a:xfrm>
        </p:spPr>
        <p:txBody>
          <a:bodyPr/>
          <a:lstStyle>
            <a:lvl1pPr>
              <a:defRPr>
                <a:solidFill>
                  <a:schemeClr val="tx2"/>
                </a:solidFill>
              </a:defRPr>
            </a:lvl1pPr>
            <a:extLst/>
          </a:lstStyle>
          <a:p>
            <a:fld id="{8F82E0A0-C266-4798-8C8F-B9F91E9DA37E}" type="slidenum">
              <a:rPr lang="en-US" smtClean="0">
                <a:solidFill>
                  <a:schemeClr val="tx2"/>
                </a:solidFill>
              </a:rPr>
              <a:pPr/>
              <a:t>‹#›</a:t>
            </a:fld>
            <a:endParaRPr lang="en-US" dirty="0">
              <a:solidFill>
                <a:schemeClr val="tx2"/>
              </a:solidFill>
            </a:endParaRPr>
          </a:p>
        </p:txBody>
      </p:sp>
      <p:sp>
        <p:nvSpPr>
          <p:cNvPr id="12" name="Rectangle 11"/>
          <p:cNvSpPr>
            <a:spLocks noGrp="1"/>
          </p:cNvSpPr>
          <p:nvPr>
            <p:ph type="title"/>
          </p:nvPr>
        </p:nvSpPr>
        <p:spPr>
          <a:xfrm>
            <a:off x="2362200" y="2343150"/>
            <a:ext cx="6477000" cy="2038350"/>
          </a:xfrm>
        </p:spPr>
        <p:txBody>
          <a:bodyPr rtlCol="0" anchor="b"/>
          <a:lstStyle>
            <a:lvl1pPr>
              <a:defRPr cap="all" baseline="0"/>
            </a:lvl1pPr>
            <a:extLst/>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smtClean="0"/>
              <a:t>Click to edit Master title style</a:t>
            </a:r>
            <a:endParaRPr lang="en-US" dirty="0"/>
          </a:p>
        </p:txBody>
      </p:sp>
      <p:sp>
        <p:nvSpPr>
          <p:cNvPr id="3" name="Rectangle 2"/>
          <p:cNvSpPr>
            <a:spLocks noGrp="1"/>
          </p:cNvSpPr>
          <p:nvPr>
            <p:ph type="dt" sz="half" idx="10"/>
          </p:nvPr>
        </p:nvSpPr>
        <p:spPr/>
        <p:txBody>
          <a:bodyPr/>
          <a:lstStyle>
            <a:extLst/>
          </a:lstStyle>
          <a:p>
            <a:fld id="{E4606EA6-EFEA-4C30-9264-4F9291A5780D}" type="datetime1">
              <a:rPr lang="en-US" smtClean="0"/>
              <a:pPr/>
              <a:t>4/17/14</a:t>
            </a:fld>
            <a:endParaRPr lang="en-US"/>
          </a:p>
        </p:txBody>
      </p:sp>
      <p:sp>
        <p:nvSpPr>
          <p:cNvPr id="4" name="Rectangle 3"/>
          <p:cNvSpPr>
            <a:spLocks noGrp="1"/>
          </p:cNvSpPr>
          <p:nvPr>
            <p:ph type="ftr" sz="quarter" idx="11"/>
          </p:nvPr>
        </p:nvSpPr>
        <p:spPr/>
        <p:txBody>
          <a:bodyPr/>
          <a:lstStyle>
            <a:extLst/>
          </a:lstStyle>
          <a:p>
            <a:endParaRPr lang="en-US"/>
          </a:p>
        </p:txBody>
      </p:sp>
      <p:sp>
        <p:nvSpPr>
          <p:cNvPr id="5" name="Rectangle 4"/>
          <p:cNvSpPr>
            <a:spLocks noGrp="1"/>
          </p:cNvSpPr>
          <p:nvPr>
            <p:ph type="sldNum" sz="quarter" idx="12"/>
          </p:nvPr>
        </p:nvSpPr>
        <p:spPr/>
        <p:txBody>
          <a:bodyPr/>
          <a:lstStyle>
            <a:extLst/>
          </a:lstStyle>
          <a:p>
            <a:pPr algn="ctr"/>
            <a:fld id="{8F82E0A0-C266-4798-8C8F-B9F91E9DA37E}" type="slidenum">
              <a:rPr lang="en-US" sz="1400" b="1" smtClean="0">
                <a:solidFill>
                  <a:srgbClr val="FFFFFF"/>
                </a:solidFill>
              </a:rPr>
              <a:pPr algn="ctr"/>
              <a:t>‹#›</a:t>
            </a:fld>
            <a:endParaRPr lang="en-US"/>
          </a:p>
        </p:txBody>
      </p:sp>
      <p:sp>
        <p:nvSpPr>
          <p:cNvPr id="7" name="Rectangle 6"/>
          <p:cNvSpPr>
            <a:spLocks noGrp="1"/>
          </p:cNvSpPr>
          <p:nvPr>
            <p:ph sz="quarter" idx="13"/>
          </p:nvPr>
        </p:nvSpPr>
        <p:spPr>
          <a:xfrm>
            <a:off x="609600" y="1352550"/>
            <a:ext cx="8153400" cy="32766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057400"/>
            <a:ext cx="7123113" cy="1254919"/>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7" name="Rectangle 6"/>
          <p:cNvSpPr/>
          <p:nvPr/>
        </p:nvSpPr>
        <p:spPr>
          <a:xfrm>
            <a:off x="0" y="1143000"/>
            <a:ext cx="9144000" cy="85725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8" name="Rectangle 7"/>
          <p:cNvSpPr/>
          <p:nvPr/>
        </p:nvSpPr>
        <p:spPr>
          <a:xfrm>
            <a:off x="0" y="1200150"/>
            <a:ext cx="1295400" cy="7429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9" name="Rectangle 8"/>
          <p:cNvSpPr/>
          <p:nvPr/>
        </p:nvSpPr>
        <p:spPr>
          <a:xfrm>
            <a:off x="1371600" y="1200150"/>
            <a:ext cx="7772400" cy="7429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2" name="Title 1"/>
          <p:cNvSpPr>
            <a:spLocks noGrp="1"/>
          </p:cNvSpPr>
          <p:nvPr>
            <p:ph type="title" hasCustomPrompt="1"/>
          </p:nvPr>
        </p:nvSpPr>
        <p:spPr>
          <a:xfrm>
            <a:off x="1371600" y="1200150"/>
            <a:ext cx="7620000" cy="742950"/>
          </a:xfrm>
        </p:spPr>
        <p:txBody>
          <a:bodyPr/>
          <a:lstStyle>
            <a:lvl1pPr algn="l">
              <a:buNone/>
              <a:defRPr sz="4400" b="0" cap="none">
                <a:solidFill>
                  <a:srgbClr val="FFFFFF"/>
                </a:solidFill>
              </a:defRPr>
            </a:lvl1pPr>
            <a:extLst/>
          </a:lstStyle>
          <a:p>
            <a:r>
              <a:rPr lang="en-US" dirty="0" smtClean="0"/>
              <a:t>Click to edit master title style</a:t>
            </a:r>
            <a:endParaRPr lang="en-US" dirty="0"/>
          </a:p>
        </p:txBody>
      </p:sp>
      <p:sp>
        <p:nvSpPr>
          <p:cNvPr id="12" name="Date Placeholder 11"/>
          <p:cNvSpPr>
            <a:spLocks noGrp="1"/>
          </p:cNvSpPr>
          <p:nvPr>
            <p:ph type="dt" sz="half" idx="10"/>
          </p:nvPr>
        </p:nvSpPr>
        <p:spPr/>
        <p:txBody>
          <a:bodyPr/>
          <a:lstStyle>
            <a:extLst/>
          </a:lstStyle>
          <a:p>
            <a:fld id="{6FCF9F07-3BC7-4570-B054-79111B0A380C}" type="datetime1">
              <a:rPr lang="en-US" smtClean="0"/>
              <a:pPr/>
              <a:t>4/17/14</a:t>
            </a:fld>
            <a:endParaRPr lang="en-US"/>
          </a:p>
        </p:txBody>
      </p:sp>
      <p:sp>
        <p:nvSpPr>
          <p:cNvPr id="13" name="Slide Number Placeholder 12"/>
          <p:cNvSpPr>
            <a:spLocks noGrp="1"/>
          </p:cNvSpPr>
          <p:nvPr>
            <p:ph type="sldNum" sz="quarter" idx="11"/>
          </p:nvPr>
        </p:nvSpPr>
        <p:spPr>
          <a:xfrm>
            <a:off x="0" y="1314450"/>
            <a:ext cx="1295400" cy="526257"/>
          </a:xfrm>
        </p:spPr>
        <p:txBody>
          <a:bodyPr>
            <a:noAutofit/>
          </a:bodyPr>
          <a:lstStyle>
            <a:lvl1pPr>
              <a:defRPr sz="2400">
                <a:solidFill>
                  <a:srgbClr val="FFFFFF"/>
                </a:solidFill>
              </a:defRPr>
            </a:lvl1pPr>
            <a:extLst/>
          </a:lstStyle>
          <a:p>
            <a:pPr algn="ctr"/>
            <a:fld id="{8F82E0A0-C266-4798-8C8F-B9F91E9DA37E}" type="slidenum">
              <a:rPr lang="en-US" sz="2400" b="1" smtClean="0">
                <a:solidFill>
                  <a:srgbClr val="FFFFFF"/>
                </a:solidFill>
              </a:rPr>
              <a:pPr algn="ctr"/>
              <a:t>‹#›</a:t>
            </a:fld>
            <a:endParaRPr lang="en-US" sz="2400" dirty="0">
              <a:solidFill>
                <a:srgbClr val="FFFFFF"/>
              </a:solidFill>
            </a:endParaRPr>
          </a:p>
        </p:txBody>
      </p:sp>
      <p:sp>
        <p:nvSpPr>
          <p:cNvPr id="14" name="Footer Placeholder 13"/>
          <p:cNvSpPr>
            <a:spLocks noGrp="1"/>
          </p:cNvSpPr>
          <p:nvPr>
            <p:ph type="ftr" sz="quarter" idx="12"/>
          </p:nvPr>
        </p:nvSpPr>
        <p:spPr/>
        <p:txBody>
          <a:bodyPr/>
          <a:lstStyle>
            <a:extLst/>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dirty="0"/>
          </a:p>
        </p:txBody>
      </p:sp>
      <p:sp>
        <p:nvSpPr>
          <p:cNvPr id="9" name="Content Placeholder 8"/>
          <p:cNvSpPr>
            <a:spLocks noGrp="1"/>
          </p:cNvSpPr>
          <p:nvPr>
            <p:ph sz="quarter" idx="13"/>
          </p:nvPr>
        </p:nvSpPr>
        <p:spPr>
          <a:xfrm>
            <a:off x="609600" y="1352551"/>
            <a:ext cx="3886200" cy="3268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844901" y="1352549"/>
            <a:ext cx="3886200" cy="3268625"/>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5"/>
          </p:nvPr>
        </p:nvSpPr>
        <p:spPr/>
        <p:txBody>
          <a:bodyPr rtlCol="0"/>
          <a:lstStyle>
            <a:extLst/>
          </a:lstStyle>
          <a:p>
            <a:fld id="{E4606EA6-EFEA-4C30-9264-4F9291A5780D}" type="datetime1">
              <a:rPr lang="en-US" smtClean="0"/>
              <a:pPr/>
              <a:t>4/17/14</a:t>
            </a:fld>
            <a:endParaRPr lang="en-US"/>
          </a:p>
        </p:txBody>
      </p:sp>
      <p:sp>
        <p:nvSpPr>
          <p:cNvPr id="10" name="Slide Number Placeholder 9"/>
          <p:cNvSpPr>
            <a:spLocks noGrp="1"/>
          </p:cNvSpPr>
          <p:nvPr>
            <p:ph type="sldNum" sz="quarter" idx="16"/>
          </p:nvPr>
        </p:nvSpPr>
        <p:spPr/>
        <p:txBody>
          <a:bodyPr rtlCol="0"/>
          <a:lstStyle>
            <a:extLst/>
          </a:lstStyle>
          <a:p>
            <a:pPr algn="ctr"/>
            <a:fld id="{8F82E0A0-C266-4798-8C8F-B9F91E9DA37E}" type="slidenum">
              <a:rPr lang="en-US" sz="1400" b="1" smtClean="0">
                <a:solidFill>
                  <a:srgbClr val="FFFFFF"/>
                </a:solidFill>
              </a:rPr>
              <a:pPr algn="ctr"/>
              <a:t>‹#›</a:t>
            </a:fld>
            <a:endParaRPr lang="en-US"/>
          </a:p>
        </p:txBody>
      </p:sp>
      <p:sp>
        <p:nvSpPr>
          <p:cNvPr id="12" name="Footer Placeholder 11"/>
          <p:cNvSpPr>
            <a:spLocks noGrp="1"/>
          </p:cNvSpPr>
          <p:nvPr>
            <p:ph type="ftr" sz="quarter" idx="17"/>
          </p:nvPr>
        </p:nvSpPr>
        <p:spPr/>
        <p:txBody>
          <a:bodyPr rtlCol="0"/>
          <a:lstStyle>
            <a:extLst/>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2648" y="118110"/>
            <a:ext cx="8153400" cy="1005840"/>
          </a:xfrm>
        </p:spPr>
        <p:txBody>
          <a:bodyPr anchor="b"/>
          <a:lstStyle>
            <a:lvl1pPr>
              <a:defRPr/>
            </a:lvl1pPr>
            <a:extLst/>
          </a:lstStyle>
          <a:p>
            <a:r>
              <a:rPr lang="en-US" smtClean="0"/>
              <a:t>Click to edit Master title style</a:t>
            </a:r>
            <a:endParaRPr lang="en-US" dirty="0"/>
          </a:p>
        </p:txBody>
      </p:sp>
      <p:sp>
        <p:nvSpPr>
          <p:cNvPr id="11" name="Content Placeholder 10"/>
          <p:cNvSpPr>
            <a:spLocks noGrp="1"/>
          </p:cNvSpPr>
          <p:nvPr>
            <p:ph sz="quarter" idx="13"/>
          </p:nvPr>
        </p:nvSpPr>
        <p:spPr>
          <a:xfrm>
            <a:off x="609600" y="1919818"/>
            <a:ext cx="3886200" cy="26289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800600" y="1919818"/>
            <a:ext cx="3886200" cy="26289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5"/>
          </p:nvPr>
        </p:nvSpPr>
        <p:spPr/>
        <p:txBody>
          <a:bodyPr rtlCol="0"/>
          <a:lstStyle>
            <a:extLst/>
          </a:lstStyle>
          <a:p>
            <a:fld id="{E4606EA6-EFEA-4C30-9264-4F9291A5780D}" type="datetime1">
              <a:rPr lang="en-US" smtClean="0"/>
              <a:pPr/>
              <a:t>4/17/14</a:t>
            </a:fld>
            <a:endParaRPr lang="en-US"/>
          </a:p>
        </p:txBody>
      </p:sp>
      <p:sp>
        <p:nvSpPr>
          <p:cNvPr id="12" name="Slide Number Placeholder 11"/>
          <p:cNvSpPr>
            <a:spLocks noGrp="1"/>
          </p:cNvSpPr>
          <p:nvPr>
            <p:ph type="sldNum" sz="quarter" idx="16"/>
          </p:nvPr>
        </p:nvSpPr>
        <p:spPr/>
        <p:txBody>
          <a:bodyPr rtlCol="0"/>
          <a:lstStyle>
            <a:extLst/>
          </a:lstStyle>
          <a:p>
            <a:pPr algn="ctr"/>
            <a:fld id="{8F82E0A0-C266-4798-8C8F-B9F91E9DA37E}" type="slidenum">
              <a:rPr lang="en-US" sz="1400" b="1" smtClean="0">
                <a:solidFill>
                  <a:srgbClr val="FFFFFF"/>
                </a:solidFill>
              </a:rPr>
              <a:pPr algn="ctr"/>
              <a:t>‹#›</a:t>
            </a:fld>
            <a:endParaRPr lang="en-US"/>
          </a:p>
        </p:txBody>
      </p:sp>
      <p:sp>
        <p:nvSpPr>
          <p:cNvPr id="14" name="Footer Placeholder 13"/>
          <p:cNvSpPr>
            <a:spLocks noGrp="1"/>
          </p:cNvSpPr>
          <p:nvPr>
            <p:ph type="ftr" sz="quarter" idx="17"/>
          </p:nvPr>
        </p:nvSpPr>
        <p:spPr/>
        <p:txBody>
          <a:bodyPr rtlCol="0"/>
          <a:lstStyle>
            <a:extLst/>
          </a:lstStyle>
          <a:p>
            <a:endParaRPr lang="en-US"/>
          </a:p>
        </p:txBody>
      </p:sp>
      <p:sp>
        <p:nvSpPr>
          <p:cNvPr id="16" name="Text Placeholder 15"/>
          <p:cNvSpPr>
            <a:spLocks noGrp="1"/>
          </p:cNvSpPr>
          <p:nvPr>
            <p:ph type="body" sz="quarter" idx="18"/>
          </p:nvPr>
        </p:nvSpPr>
        <p:spPr>
          <a:xfrm>
            <a:off x="609600" y="1362287"/>
            <a:ext cx="3886200" cy="530352"/>
          </a:xfrm>
          <a:solidFill>
            <a:schemeClr val="accent2"/>
          </a:solidFill>
        </p:spPr>
        <p:txBody>
          <a:bodyPr rtlCol="0" anchor="ctr"/>
          <a:lstStyle>
            <a:lvl1pPr>
              <a:buFontTx/>
              <a:buNone/>
              <a:defRPr sz="2000" b="1">
                <a:solidFill>
                  <a:srgbClr val="FFFFFF"/>
                </a:solidFill>
              </a:defRPr>
            </a:lvl1pPr>
            <a:extLst/>
          </a:lstStyle>
          <a:p>
            <a:pPr lvl="0"/>
            <a:r>
              <a:rPr lang="en-US" smtClean="0"/>
              <a:t>Click to edit Master text styles</a:t>
            </a:r>
          </a:p>
        </p:txBody>
      </p:sp>
      <p:sp>
        <p:nvSpPr>
          <p:cNvPr id="15" name="Text Placeholder 14"/>
          <p:cNvSpPr>
            <a:spLocks noGrp="1"/>
          </p:cNvSpPr>
          <p:nvPr>
            <p:ph type="body" sz="quarter" idx="19"/>
          </p:nvPr>
        </p:nvSpPr>
        <p:spPr>
          <a:xfrm>
            <a:off x="4800600" y="1362287"/>
            <a:ext cx="3886200" cy="530352"/>
          </a:xfrm>
          <a:solidFill>
            <a:schemeClr val="accent4"/>
          </a:solidFill>
        </p:spPr>
        <p:txBody>
          <a:bodyPr rtlCol="0" anchor="ctr"/>
          <a:lstStyle>
            <a:lvl1pPr>
              <a:buFontTx/>
              <a:buNone/>
              <a:defRPr sz="2000" b="1">
                <a:solidFill>
                  <a:srgbClr val="FFFFFF"/>
                </a:solidFill>
              </a:defRPr>
            </a:lvl1pPr>
            <a:extLst/>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extLst/>
          </a:lstStyle>
          <a:p>
            <a:fld id="{6DFADB5D-B7A0-47E3-AD2D-B1A6F8614213}" type="datetime1">
              <a:rPr lang="en-US" smtClean="0"/>
              <a:pPr/>
              <a:t>4/17/14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extLst/>
          </a:lstStyle>
          <a:p>
            <a:fld id="{A3F7CB7D-F184-43C7-B6FD-03D728E1BBFF}" type="slidenum">
              <a:rPr lang="en-US" smtClean="0">
                <a:solidFill>
                  <a:srgbClr val="FFFFFF"/>
                </a:solidFill>
              </a:rPr>
              <a:pPr/>
              <a:t>‹#›</a:t>
            </a:fld>
            <a:endParaRPr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2968126-03FC-49C0-B9B8-2B561CCC3D90}" type="datetime1">
              <a:rPr lang="en-US" smtClean="0"/>
              <a:pPr/>
              <a:t>4/17/14</a:t>
            </a:fld>
            <a:endParaRPr lang="en-US"/>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a:xfrm>
            <a:off x="0" y="4686300"/>
            <a:ext cx="533400" cy="285750"/>
          </a:xfrm>
        </p:spPr>
        <p:txBody>
          <a:bodyPr/>
          <a:lstStyle>
            <a:lvl1pPr>
              <a:defRPr>
                <a:solidFill>
                  <a:schemeClr val="tx2"/>
                </a:solidFill>
              </a:defRPr>
            </a:lvl1pPr>
            <a:extLst/>
          </a:lstStyle>
          <a:p>
            <a:fld id="{A3F7CB7D-F184-43C7-B6FD-03D728E1BBFF}" type="slidenum">
              <a:rPr lang="en-US" smtClean="0">
                <a:solidFill>
                  <a:schemeClr val="tx2"/>
                </a:solidFill>
              </a:rPr>
              <a:pPr/>
              <a:t>‹#›</a:t>
            </a:fld>
            <a:endParaRPr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118110"/>
            <a:ext cx="8153400" cy="1005840"/>
          </a:xfrm>
        </p:spPr>
        <p:txBody>
          <a:bodyPr anchor="b"/>
          <a:lstStyle>
            <a:lvl1pPr algn="l">
              <a:buNone/>
              <a:defRPr sz="4200" b="0"/>
            </a:lvl1pPr>
            <a:extLst/>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extLst/>
          </a:lstStyle>
          <a:p>
            <a:fld id="{F49A8198-4617-485E-9585-4840B69DBBA6}" type="datetime1">
              <a:rPr lang="en-US" smtClean="0"/>
              <a:pPr/>
              <a:t>4/17/14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extLst/>
          </a:lstStyle>
          <a:p>
            <a:fld id="{A3F7CB7D-F184-43C7-B6FD-03D728E1BBFF}" type="slidenum">
              <a:rPr lang="en-US" smtClean="0">
                <a:solidFill>
                  <a:srgbClr val="FFFFFF"/>
                </a:solidFill>
              </a:rPr>
              <a:pPr/>
              <a:t>‹#›</a:t>
            </a:fld>
            <a:endParaRPr lang="en-US" dirty="0">
              <a:solidFill>
                <a:srgbClr val="FFFFFF"/>
              </a:solidFill>
            </a:endParaRPr>
          </a:p>
        </p:txBody>
      </p:sp>
      <p:sp>
        <p:nvSpPr>
          <p:cNvPr id="3" name="Text Placeholder 2"/>
          <p:cNvSpPr>
            <a:spLocks noGrp="1"/>
          </p:cNvSpPr>
          <p:nvPr>
            <p:ph type="body" idx="1"/>
          </p:nvPr>
        </p:nvSpPr>
        <p:spPr>
          <a:xfrm>
            <a:off x="609600" y="1428750"/>
            <a:ext cx="1600200" cy="31242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9" name="Content Placeholder 8"/>
          <p:cNvSpPr>
            <a:spLocks noGrp="1"/>
          </p:cNvSpPr>
          <p:nvPr>
            <p:ph sz="quarter" idx="13"/>
          </p:nvPr>
        </p:nvSpPr>
        <p:spPr>
          <a:xfrm>
            <a:off x="2362200" y="1428750"/>
            <a:ext cx="6400800" cy="32004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57668" y="0"/>
            <a:ext cx="7586332" cy="3419856"/>
          </a:xfrm>
          <a:solidFill>
            <a:schemeClr val="tx2">
              <a:shade val="50000"/>
            </a:schemeClr>
          </a:solidFill>
          <a:ln>
            <a:noFill/>
          </a:ln>
        </p:spPr>
        <p:txBody>
          <a:bodyPr/>
          <a:lstStyle>
            <a:lvl1pPr>
              <a:buNone/>
              <a:defRPr sz="3200"/>
            </a:lvl1pPr>
            <a:extLst/>
          </a:lstStyle>
          <a:p>
            <a:r>
              <a:rPr lang="en-US" smtClean="0"/>
              <a:t>Click icon to add picture</a:t>
            </a:r>
            <a:endParaRPr lang="en-US" dirty="0"/>
          </a:p>
        </p:txBody>
      </p:sp>
      <p:sp>
        <p:nvSpPr>
          <p:cNvPr id="4" name="Text Placeholder 3"/>
          <p:cNvSpPr>
            <a:spLocks noGrp="1"/>
          </p:cNvSpPr>
          <p:nvPr>
            <p:ph type="body" sz="half" idx="2"/>
          </p:nvPr>
        </p:nvSpPr>
        <p:spPr>
          <a:xfrm>
            <a:off x="1600200" y="4114800"/>
            <a:ext cx="7315200" cy="51435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extLst/>
          </a:lstStyle>
          <a:p>
            <a:pPr lvl="0"/>
            <a:r>
              <a:rPr lang="en-US" smtClean="0"/>
              <a:t>Click to edit Master text styles</a:t>
            </a:r>
          </a:p>
        </p:txBody>
      </p:sp>
      <p:sp>
        <p:nvSpPr>
          <p:cNvPr id="8" name="Rectangle 7"/>
          <p:cNvSpPr/>
          <p:nvPr/>
        </p:nvSpPr>
        <p:spPr>
          <a:xfrm>
            <a:off x="-9144" y="3429000"/>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9" name="Rectangle 8"/>
          <p:cNvSpPr/>
          <p:nvPr/>
        </p:nvSpPr>
        <p:spPr>
          <a:xfrm>
            <a:off x="-9144" y="3497580"/>
            <a:ext cx="1463040"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0" name="Rectangle 9"/>
          <p:cNvSpPr/>
          <p:nvPr/>
        </p:nvSpPr>
        <p:spPr>
          <a:xfrm>
            <a:off x="1545336" y="3490722"/>
            <a:ext cx="7589520"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2" name="Title 1"/>
          <p:cNvSpPr>
            <a:spLocks noGrp="1"/>
          </p:cNvSpPr>
          <p:nvPr>
            <p:ph type="title"/>
          </p:nvPr>
        </p:nvSpPr>
        <p:spPr>
          <a:xfrm>
            <a:off x="1600200" y="3543300"/>
            <a:ext cx="7315200" cy="457200"/>
          </a:xfrm>
        </p:spPr>
        <p:txBody>
          <a:bodyPr anchor="ctr"/>
          <a:lstStyle>
            <a:lvl1pPr algn="l">
              <a:buNone/>
              <a:defRPr sz="2800" b="0">
                <a:solidFill>
                  <a:srgbClr val="FFFFFF"/>
                </a:solidFill>
              </a:defRPr>
            </a:lvl1pPr>
            <a:extLst/>
          </a:lstStyle>
          <a:p>
            <a:r>
              <a:rPr lang="en-US" smtClean="0"/>
              <a:t>Click to edit Master title style</a:t>
            </a:r>
            <a:endParaRPr lang="en-US" dirty="0"/>
          </a:p>
        </p:txBody>
      </p:sp>
      <p:sp>
        <p:nvSpPr>
          <p:cNvPr id="11" name="Rectangle 10"/>
          <p:cNvSpPr/>
          <p:nvPr/>
        </p:nvSpPr>
        <p:spPr>
          <a:xfrm>
            <a:off x="1447800" y="0"/>
            <a:ext cx="100584" cy="515035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12" name="Date Placeholder 11"/>
          <p:cNvSpPr>
            <a:spLocks noGrp="1"/>
          </p:cNvSpPr>
          <p:nvPr>
            <p:ph type="dt" sz="half" idx="10"/>
          </p:nvPr>
        </p:nvSpPr>
        <p:spPr>
          <a:xfrm>
            <a:off x="6248400" y="4686300"/>
            <a:ext cx="2667000" cy="273844"/>
          </a:xfrm>
        </p:spPr>
        <p:txBody>
          <a:bodyPr rtlCol="0"/>
          <a:lstStyle>
            <a:extLst/>
          </a:lstStyle>
          <a:p>
            <a:fld id="{E4606EA6-EFEA-4C30-9264-4F9291A5780D}" type="datetime1">
              <a:rPr lang="en-US" smtClean="0"/>
              <a:pPr/>
              <a:t>4/17/14</a:t>
            </a:fld>
            <a:endParaRPr lang="en-US"/>
          </a:p>
        </p:txBody>
      </p:sp>
      <p:sp>
        <p:nvSpPr>
          <p:cNvPr id="13" name="Slide Number Placeholder 12"/>
          <p:cNvSpPr>
            <a:spLocks noGrp="1"/>
          </p:cNvSpPr>
          <p:nvPr>
            <p:ph type="sldNum" sz="quarter" idx="11"/>
          </p:nvPr>
        </p:nvSpPr>
        <p:spPr>
          <a:xfrm>
            <a:off x="0" y="3500437"/>
            <a:ext cx="1447800" cy="497684"/>
          </a:xfrm>
        </p:spPr>
        <p:txBody>
          <a:bodyPr rtlCol="0"/>
          <a:lstStyle>
            <a:lvl1pPr>
              <a:defRPr sz="2800"/>
            </a:lvl1pPr>
            <a:extLst/>
          </a:lstStyle>
          <a:p>
            <a:pPr algn="ctr"/>
            <a:fld id="{8F82E0A0-C266-4798-8C8F-B9F91E9DA37E}" type="slidenum">
              <a:rPr lang="en-US" sz="2800" b="1" smtClean="0">
                <a:solidFill>
                  <a:srgbClr val="FFFFFF"/>
                </a:solidFill>
              </a:rPr>
              <a:pPr algn="ctr"/>
              <a:t>‹#›</a:t>
            </a:fld>
            <a:endParaRPr lang="en-US" sz="2800" dirty="0"/>
          </a:p>
        </p:txBody>
      </p:sp>
      <p:sp>
        <p:nvSpPr>
          <p:cNvPr id="14" name="Footer Placeholder 13"/>
          <p:cNvSpPr>
            <a:spLocks noGrp="1"/>
          </p:cNvSpPr>
          <p:nvPr>
            <p:ph type="ftr" sz="quarter" idx="12"/>
          </p:nvPr>
        </p:nvSpPr>
        <p:spPr>
          <a:xfrm>
            <a:off x="1600200" y="4686155"/>
            <a:ext cx="4572000" cy="273844"/>
          </a:xfrm>
        </p:spPr>
        <p:txBody>
          <a:bodyPr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612648" y="1352550"/>
            <a:ext cx="8153400" cy="3242310"/>
          </a:xfrm>
          <a:prstGeom prst="rect">
            <a:avLst/>
          </a:prstGeom>
        </p:spPr>
        <p:txBody>
          <a:bodyPr vert="horz">
            <a:normAutofit/>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Date Placeholder 13"/>
          <p:cNvSpPr>
            <a:spLocks noGrp="1"/>
          </p:cNvSpPr>
          <p:nvPr>
            <p:ph type="dt" sz="half" idx="2"/>
          </p:nvPr>
        </p:nvSpPr>
        <p:spPr>
          <a:xfrm>
            <a:off x="6096000" y="4686300"/>
            <a:ext cx="2667000" cy="273844"/>
          </a:xfrm>
          <a:prstGeom prst="rect">
            <a:avLst/>
          </a:prstGeom>
        </p:spPr>
        <p:txBody>
          <a:bodyPr vert="horz" anchor="ctr" anchorCtr="0"/>
          <a:lstStyle>
            <a:lvl1pPr algn="l">
              <a:defRPr sz="1400">
                <a:solidFill>
                  <a:schemeClr val="tx2"/>
                </a:solidFill>
              </a:defRPr>
            </a:lvl1pPr>
            <a:extLst/>
          </a:lstStyle>
          <a:p>
            <a:fld id="{E4606EA6-EFEA-4C30-9264-4F9291A5780D}" type="datetime1">
              <a:rPr lang="en-US" smtClean="0"/>
              <a:pPr/>
              <a:t>4/17/14</a:t>
            </a:fld>
            <a:endParaRPr lang="en-US" sz="1400" dirty="0">
              <a:solidFill>
                <a:schemeClr val="tx2"/>
              </a:solidFill>
            </a:endParaRPr>
          </a:p>
        </p:txBody>
      </p:sp>
      <p:sp>
        <p:nvSpPr>
          <p:cNvPr id="3" name="Footer Placeholder 2"/>
          <p:cNvSpPr>
            <a:spLocks noGrp="1"/>
          </p:cNvSpPr>
          <p:nvPr>
            <p:ph type="ftr" sz="quarter" idx="3"/>
          </p:nvPr>
        </p:nvSpPr>
        <p:spPr>
          <a:xfrm>
            <a:off x="609601" y="4686155"/>
            <a:ext cx="5421083" cy="273844"/>
          </a:xfrm>
          <a:prstGeom prst="rect">
            <a:avLst/>
          </a:prstGeom>
        </p:spPr>
        <p:txBody>
          <a:bodyPr vert="horz" anchor="ctr"/>
          <a:lstStyle>
            <a:lvl1pPr algn="r">
              <a:defRPr sz="1400">
                <a:solidFill>
                  <a:schemeClr val="tx2"/>
                </a:solidFill>
              </a:defRPr>
            </a:lvl1pPr>
            <a:extLst/>
          </a:lstStyle>
          <a:p>
            <a:pPr algn="r"/>
            <a:endParaRPr lang="en-US" sz="1400" dirty="0">
              <a:solidFill>
                <a:schemeClr val="tx2"/>
              </a:solidFill>
            </a:endParaRPr>
          </a:p>
        </p:txBody>
      </p:sp>
      <p:sp>
        <p:nvSpPr>
          <p:cNvPr id="7" name="Rectangle 6"/>
          <p:cNvSpPr/>
          <p:nvPr/>
        </p:nvSpPr>
        <p:spPr>
          <a:xfrm>
            <a:off x="0" y="1095170"/>
            <a:ext cx="9144000" cy="24003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8" name="Rectangle 7"/>
          <p:cNvSpPr/>
          <p:nvPr/>
        </p:nvSpPr>
        <p:spPr>
          <a:xfrm>
            <a:off x="0" y="1129460"/>
            <a:ext cx="533400" cy="1714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9" name="Rectangle 8"/>
          <p:cNvSpPr/>
          <p:nvPr/>
        </p:nvSpPr>
        <p:spPr>
          <a:xfrm>
            <a:off x="590550" y="1129460"/>
            <a:ext cx="8553450" cy="1714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p>
        </p:txBody>
      </p:sp>
      <p:sp>
        <p:nvSpPr>
          <p:cNvPr id="23" name="Slide Number Placeholder 22"/>
          <p:cNvSpPr>
            <a:spLocks noGrp="1"/>
          </p:cNvSpPr>
          <p:nvPr>
            <p:ph type="sldNum" sz="quarter" idx="4"/>
          </p:nvPr>
        </p:nvSpPr>
        <p:spPr>
          <a:xfrm>
            <a:off x="0" y="1123507"/>
            <a:ext cx="533400" cy="183357"/>
          </a:xfrm>
          <a:prstGeom prst="rect">
            <a:avLst/>
          </a:prstGeom>
        </p:spPr>
        <p:txBody>
          <a:bodyPr vert="horz" anchor="ctr" anchorCtr="0">
            <a:normAutofit/>
          </a:bodyPr>
          <a:lstStyle>
            <a:lvl1pPr algn="ctr">
              <a:defRPr sz="1400" b="1">
                <a:solidFill>
                  <a:srgbClr val="FFFFFF"/>
                </a:solidFill>
              </a:defRPr>
            </a:lvl1pPr>
            <a:extLst/>
          </a:lstStyle>
          <a:p>
            <a:pPr algn="ctr"/>
            <a:fld id="{8F82E0A0-C266-4798-8C8F-B9F91E9DA37E}" type="slidenum">
              <a:rPr lang="en-US" sz="1400" b="1" smtClean="0">
                <a:solidFill>
                  <a:srgbClr val="FFFFFF"/>
                </a:solidFill>
              </a:rPr>
              <a:pPr algn="ctr"/>
              <a:t>‹#›</a:t>
            </a:fld>
            <a:endParaRPr lang="en-US" sz="1400" b="1" dirty="0">
              <a:solidFill>
                <a:srgbClr val="FFFFFF"/>
              </a:solidFill>
            </a:endParaRPr>
          </a:p>
        </p:txBody>
      </p:sp>
      <p:sp>
        <p:nvSpPr>
          <p:cNvPr id="22" name="Title Placeholder 21"/>
          <p:cNvSpPr>
            <a:spLocks noGrp="1"/>
          </p:cNvSpPr>
          <p:nvPr>
            <p:ph type="title"/>
          </p:nvPr>
        </p:nvSpPr>
        <p:spPr>
          <a:xfrm>
            <a:off x="609600" y="118110"/>
            <a:ext cx="8153400" cy="1005840"/>
          </a:xfrm>
          <a:prstGeom prst="rect">
            <a:avLst/>
          </a:prstGeom>
        </p:spPr>
        <p:txBody>
          <a:bodyPr vert="horz" anchor="b">
            <a:normAutofit/>
          </a:bodyPr>
          <a:lstStyle>
            <a:extLst/>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8"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rtl="0" eaLnBrk="1" latinLnBrk="0" hangingPunct="1">
        <a:spcBef>
          <a:spcPct val="0"/>
        </a:spcBef>
        <a:buNone/>
        <a:defRPr sz="4200" kern="1200">
          <a:solidFill>
            <a:schemeClr val="tx2"/>
          </a:solidFill>
          <a:latin typeface="+mj-lt"/>
          <a:ea typeface="+mj-ea"/>
          <a:cs typeface="+mj-cs"/>
        </a:defRPr>
      </a:lvl1pPr>
      <a:extLst/>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None/>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extLst/>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2.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4" Type="http://schemas.openxmlformats.org/officeDocument/2006/relationships/image" Target="../media/image7.jpeg"/><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normAutofit fontScale="90000"/>
          </a:bodyPr>
          <a:lstStyle>
            <a:extLst/>
          </a:lstStyle>
          <a:p>
            <a:r>
              <a:rPr lang="en-US" dirty="0" smtClean="0"/>
              <a:t>A Struggle for Educational Equality</a:t>
            </a:r>
            <a:br>
              <a:rPr lang="en-US" dirty="0" smtClean="0"/>
            </a:br>
            <a:r>
              <a:rPr lang="en-US" dirty="0" smtClean="0"/>
              <a:t>1950-1980</a:t>
            </a:r>
            <a:br>
              <a:rPr lang="en-US" dirty="0" smtClean="0"/>
            </a:br>
            <a:r>
              <a:rPr lang="en-US" sz="2200" dirty="0"/>
              <a:t/>
            </a:r>
            <a:br>
              <a:rPr lang="en-US" sz="2200" dirty="0"/>
            </a:br>
            <a:r>
              <a:rPr lang="en-US" sz="2200" dirty="0" smtClean="0">
                <a:latin typeface="+mn-lt"/>
              </a:rPr>
              <a:t>Abby Levin</a:t>
            </a:r>
            <a:br>
              <a:rPr lang="en-US" sz="2200" dirty="0" smtClean="0">
                <a:latin typeface="+mn-lt"/>
              </a:rPr>
            </a:br>
            <a:r>
              <a:rPr lang="en-US" sz="2200" dirty="0" smtClean="0">
                <a:latin typeface="+mn-lt"/>
              </a:rPr>
              <a:t>Amy Newcomb</a:t>
            </a:r>
            <a:br>
              <a:rPr lang="en-US" sz="2200" dirty="0" smtClean="0">
                <a:latin typeface="+mn-lt"/>
              </a:rPr>
            </a:br>
            <a:r>
              <a:rPr lang="en-US" sz="2200" dirty="0" smtClean="0">
                <a:latin typeface="+mn-lt"/>
              </a:rPr>
              <a:t>David oh</a:t>
            </a:r>
            <a:br>
              <a:rPr lang="en-US" sz="2200" dirty="0" smtClean="0">
                <a:latin typeface="+mn-lt"/>
              </a:rPr>
            </a:br>
            <a:r>
              <a:rPr lang="en-US" sz="2200" dirty="0" smtClean="0">
                <a:latin typeface="+mn-lt"/>
              </a:rPr>
              <a:t>Kimberly </a:t>
            </a:r>
            <a:r>
              <a:rPr lang="en-US" sz="2200" dirty="0" err="1" smtClean="0">
                <a:latin typeface="+mn-lt"/>
              </a:rPr>
              <a:t>Sieveke</a:t>
            </a:r>
            <a:r>
              <a:rPr lang="en-US" sz="2200" dirty="0" smtClean="0">
                <a:latin typeface="+mn-lt"/>
              </a:rPr>
              <a:t/>
            </a:r>
            <a:br>
              <a:rPr lang="en-US" sz="2200" dirty="0" smtClean="0">
                <a:latin typeface="+mn-lt"/>
              </a:rPr>
            </a:br>
            <a:r>
              <a:rPr lang="en-US" sz="2200" dirty="0" smtClean="0">
                <a:latin typeface="+mn-lt"/>
              </a:rPr>
              <a:t>Lucinda Philipp</a:t>
            </a:r>
            <a:br>
              <a:rPr lang="en-US" sz="2200" dirty="0" smtClean="0">
                <a:latin typeface="+mn-lt"/>
              </a:rPr>
            </a:br>
            <a:r>
              <a:rPr lang="en-US" sz="2200" dirty="0" smtClean="0">
                <a:latin typeface="+mn-lt"/>
              </a:rPr>
              <a:t>Richard </a:t>
            </a:r>
            <a:r>
              <a:rPr lang="en-US" sz="2200" dirty="0" err="1" smtClean="0">
                <a:latin typeface="+mn-lt"/>
              </a:rPr>
              <a:t>Presicci</a:t>
            </a:r>
            <a:r>
              <a:rPr lang="en-US" sz="2200" dirty="0" smtClean="0">
                <a:latin typeface="+mn-lt"/>
              </a:rPr>
              <a:t/>
            </a:r>
            <a:br>
              <a:rPr lang="en-US" sz="2200" dirty="0" smtClean="0">
                <a:latin typeface="+mn-lt"/>
              </a:rPr>
            </a:br>
            <a:r>
              <a:rPr lang="en-US" sz="2200" dirty="0" smtClean="0">
                <a:latin typeface="+mn-lt"/>
              </a:rPr>
              <a:t>Terra </a:t>
            </a:r>
            <a:r>
              <a:rPr lang="en-US" sz="2200" dirty="0" err="1" smtClean="0">
                <a:latin typeface="+mn-lt"/>
              </a:rPr>
              <a:t>Makowski</a:t>
            </a:r>
            <a:endParaRPr lang="en-US" sz="2200" dirty="0"/>
          </a:p>
        </p:txBody>
      </p:sp>
      <p:sp>
        <p:nvSpPr>
          <p:cNvPr id="5" name="Rectangle 4"/>
          <p:cNvSpPr>
            <a:spLocks noGrp="1"/>
          </p:cNvSpPr>
          <p:nvPr>
            <p:ph type="subTitle" idx="1"/>
          </p:nvPr>
        </p:nvSpPr>
        <p:spPr/>
        <p:txBody>
          <a:bodyPr>
            <a:normAutofit fontScale="77500" lnSpcReduction="20000"/>
          </a:bodyPr>
          <a:lstStyle>
            <a:extLst/>
          </a:lstStyle>
          <a:p>
            <a:r>
              <a:rPr lang="en-US" dirty="0" smtClean="0"/>
              <a:t>CI 565 – Dr. Gayle Y. </a:t>
            </a:r>
            <a:r>
              <a:rPr lang="en-US" dirty="0" err="1" smtClean="0"/>
              <a:t>Thieman</a:t>
            </a:r>
            <a:r>
              <a:rPr lang="en-US" dirty="0" smtClean="0"/>
              <a:t>, Portland State University</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fontScale="90000"/>
          </a:bodyPr>
          <a:lstStyle>
            <a:extLst/>
          </a:lstStyle>
          <a:p>
            <a:r>
              <a:rPr lang="en-US" dirty="0" smtClean="0"/>
              <a:t>Busing and Zoning Discrimination Persists</a:t>
            </a:r>
            <a:endParaRPr lang="en-US" dirty="0"/>
          </a:p>
        </p:txBody>
      </p:sp>
      <p:sp>
        <p:nvSpPr>
          <p:cNvPr id="3" name="Rectangle 2"/>
          <p:cNvSpPr>
            <a:spLocks noGrp="1"/>
          </p:cNvSpPr>
          <p:nvPr>
            <p:ph sz="quarter" idx="13"/>
          </p:nvPr>
        </p:nvSpPr>
        <p:spPr>
          <a:xfrm>
            <a:off x="609600" y="1352551"/>
            <a:ext cx="3886200" cy="2285999"/>
          </a:xfrm>
        </p:spPr>
        <p:txBody>
          <a:bodyPr>
            <a:noAutofit/>
          </a:bodyPr>
          <a:lstStyle>
            <a:extLst/>
          </a:lstStyle>
          <a:p>
            <a:r>
              <a:rPr lang="en-US" sz="1000" dirty="0"/>
              <a:t>1971: U.S. Supreme Court ruled that busing children within a city’s limits was lawful and a solution to the school segregation issue. </a:t>
            </a:r>
          </a:p>
          <a:p>
            <a:r>
              <a:rPr lang="en-US" sz="1000" dirty="0" smtClean="0"/>
              <a:t>Detroit</a:t>
            </a:r>
            <a:r>
              <a:rPr lang="en-US" sz="1000" dirty="0"/>
              <a:t>, Michigan was not one of those successful cities. In 1972 a federal judge ordered an unconventional solution: Bus inner city students (black) out of Detroit and into the suburban schools (white) and vice versa.  This was due to the “white flight” that stemmed from Detroit’s riots of the 1960’s that now had caused severely underfunded inner city schools while the suburbs – due to a rich tax foundation – offered a rich variety of academic and extracurricular activities. </a:t>
            </a:r>
          </a:p>
          <a:p>
            <a:r>
              <a:rPr lang="en-US" sz="1000" dirty="0" smtClean="0"/>
              <a:t>This </a:t>
            </a:r>
            <a:r>
              <a:rPr lang="en-US" sz="1000" dirty="0"/>
              <a:t>affected approximately 800,000 </a:t>
            </a:r>
            <a:r>
              <a:rPr lang="en-US" sz="1000" dirty="0" smtClean="0"/>
              <a:t>students</a:t>
            </a:r>
            <a:endParaRPr lang="en-US" sz="1000" dirty="0"/>
          </a:p>
        </p:txBody>
      </p:sp>
      <p:sp>
        <p:nvSpPr>
          <p:cNvPr id="4" name="Rectangle 3"/>
          <p:cNvSpPr>
            <a:spLocks noGrp="1"/>
          </p:cNvSpPr>
          <p:nvPr>
            <p:ph sz="quarter" idx="14"/>
          </p:nvPr>
        </p:nvSpPr>
        <p:spPr>
          <a:xfrm>
            <a:off x="4844901" y="1352549"/>
            <a:ext cx="3886200" cy="2286001"/>
          </a:xfrm>
        </p:spPr>
        <p:txBody>
          <a:bodyPr>
            <a:normAutofit fontScale="47500" lnSpcReduction="20000"/>
          </a:bodyPr>
          <a:lstStyle>
            <a:extLst/>
          </a:lstStyle>
          <a:p>
            <a:r>
              <a:rPr lang="en-US" dirty="0" smtClean="0"/>
              <a:t>1974</a:t>
            </a:r>
            <a:r>
              <a:rPr lang="en-US" dirty="0"/>
              <a:t>: The  U.S. Supreme Court ruled that the suburbs of Detroit were not responsible for the school conditions in the city</a:t>
            </a:r>
            <a:r>
              <a:rPr lang="en-US" dirty="0" smtClean="0"/>
              <a:t>.</a:t>
            </a:r>
            <a:endParaRPr lang="en-US" dirty="0"/>
          </a:p>
          <a:p>
            <a:r>
              <a:rPr lang="en-US" dirty="0" smtClean="0"/>
              <a:t>Thurgood Marshall was </a:t>
            </a:r>
            <a:r>
              <a:rPr lang="en-US" dirty="0"/>
              <a:t>outspoken against the ruling: “In the short run, it may seem the easier course “to allow our great metropolitan areas to be divided up into two cities – one white, the other black. But it is a course, I predict that our people ultimately regret. </a:t>
            </a:r>
            <a:endParaRPr lang="en-US" dirty="0" smtClean="0"/>
          </a:p>
        </p:txBody>
      </p:sp>
      <p:pic>
        <p:nvPicPr>
          <p:cNvPr id="10242" name="Picture 2" descr="https://www.reuther.wayne.edu/files/images/2821.preview.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6236" y="3284171"/>
            <a:ext cx="2133600" cy="1671071"/>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upload.wikimedia.org/wikipedia/commons/5/5d/Thurgood-marshall-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2800" y="2896297"/>
            <a:ext cx="1638300" cy="2058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93368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extLst/>
          </a:lstStyle>
          <a:p>
            <a:r>
              <a:rPr lang="en-US" dirty="0" smtClean="0"/>
              <a:t>The Debate Continues</a:t>
            </a:r>
            <a:endParaRPr lang="en-US" dirty="0"/>
          </a:p>
        </p:txBody>
      </p:sp>
      <p:sp>
        <p:nvSpPr>
          <p:cNvPr id="3" name="Rectangle 2"/>
          <p:cNvSpPr>
            <a:spLocks noGrp="1"/>
          </p:cNvSpPr>
          <p:nvPr>
            <p:ph sz="quarter" idx="13"/>
          </p:nvPr>
        </p:nvSpPr>
        <p:spPr>
          <a:xfrm>
            <a:off x="609600" y="1911927"/>
            <a:ext cx="3886200" cy="2285999"/>
          </a:xfrm>
        </p:spPr>
        <p:txBody>
          <a:bodyPr>
            <a:noAutofit/>
          </a:bodyPr>
          <a:lstStyle>
            <a:extLst/>
          </a:lstStyle>
          <a:p>
            <a:pPr marL="0" indent="0" algn="ctr">
              <a:buNone/>
            </a:pPr>
            <a:r>
              <a:rPr lang="en-US" sz="1400" u="sng" dirty="0"/>
              <a:t>Years later the debate for educational equality continues</a:t>
            </a:r>
            <a:r>
              <a:rPr lang="en-US" sz="1400" u="sng" dirty="0" smtClean="0"/>
              <a:t>!</a:t>
            </a:r>
            <a:endParaRPr lang="en-US" sz="1400" dirty="0"/>
          </a:p>
          <a:p>
            <a:pPr marL="0" indent="0" algn="ctr">
              <a:buNone/>
            </a:pPr>
            <a:r>
              <a:rPr lang="en-US" sz="1400" dirty="0"/>
              <a:t>Busing as an example was used successfully to create more racially balanced schools in many </a:t>
            </a:r>
            <a:r>
              <a:rPr lang="en-US" sz="1400" dirty="0" smtClean="0"/>
              <a:t>cities</a:t>
            </a:r>
            <a:r>
              <a:rPr lang="en-US" sz="1400" dirty="0"/>
              <a:t> </a:t>
            </a:r>
          </a:p>
          <a:p>
            <a:pPr marL="0" indent="0" algn="ctr">
              <a:buNone/>
            </a:pPr>
            <a:r>
              <a:rPr lang="en-US" sz="1400" dirty="0"/>
              <a:t>But it failed in places like Detroit - the numbers were out of sync to promote quality education for all</a:t>
            </a:r>
          </a:p>
          <a:p>
            <a:pPr marL="0" indent="0">
              <a:buNone/>
            </a:pPr>
            <a:endParaRPr lang="en-US" sz="1400" dirty="0"/>
          </a:p>
        </p:txBody>
      </p:sp>
      <p:sp>
        <p:nvSpPr>
          <p:cNvPr id="4" name="Rectangle 3"/>
          <p:cNvSpPr>
            <a:spLocks noGrp="1"/>
          </p:cNvSpPr>
          <p:nvPr>
            <p:ph sz="quarter" idx="14"/>
          </p:nvPr>
        </p:nvSpPr>
        <p:spPr>
          <a:xfrm>
            <a:off x="4844901" y="1352549"/>
            <a:ext cx="3886200" cy="2286001"/>
          </a:xfrm>
        </p:spPr>
        <p:txBody>
          <a:bodyPr>
            <a:normAutofit/>
          </a:bodyPr>
          <a:lstStyle>
            <a:extLst/>
          </a:lstStyle>
          <a:p>
            <a:pPr marL="0" indent="0" algn="ctr">
              <a:buNone/>
            </a:pPr>
            <a:r>
              <a:rPr lang="en-US" sz="1400" u="sng" dirty="0"/>
              <a:t>Did the lawsuits and litigation work</a:t>
            </a:r>
            <a:r>
              <a:rPr lang="en-US" sz="1400" u="sng" dirty="0" smtClean="0"/>
              <a:t>?</a:t>
            </a:r>
            <a:r>
              <a:rPr lang="en-US" sz="1400" dirty="0"/>
              <a:t> </a:t>
            </a:r>
          </a:p>
          <a:p>
            <a:pPr marL="0" indent="0" algn="ctr">
              <a:buNone/>
            </a:pPr>
            <a:r>
              <a:rPr lang="en-US" sz="1400" dirty="0"/>
              <a:t>Some think the debates and action were needed to address the social injustice in a democratic society  </a:t>
            </a:r>
          </a:p>
          <a:p>
            <a:pPr marL="0" indent="0" algn="ctr">
              <a:buNone/>
            </a:pPr>
            <a:r>
              <a:rPr lang="en-US" sz="1400" dirty="0"/>
              <a:t>Yet there is a doubt that the best ideas about common schools and public education have not been tried </a:t>
            </a:r>
          </a:p>
          <a:p>
            <a:endParaRPr lang="en-US" sz="1400" dirty="0" smtClean="0"/>
          </a:p>
        </p:txBody>
      </p:sp>
      <p:sp>
        <p:nvSpPr>
          <p:cNvPr id="7" name="Rectangle 2"/>
          <p:cNvSpPr txBox="1">
            <a:spLocks/>
          </p:cNvSpPr>
          <p:nvPr/>
        </p:nvSpPr>
        <p:spPr>
          <a:xfrm>
            <a:off x="4876800" y="3054927"/>
            <a:ext cx="3886200" cy="188595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None/>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extLst/>
          </a:lstStyle>
          <a:p>
            <a:pPr marL="0" indent="0" algn="ctr">
              <a:buNone/>
            </a:pPr>
            <a:r>
              <a:rPr lang="en-US" sz="1400" u="sng" dirty="0"/>
              <a:t>So where did we get in 30 years of radical changes</a:t>
            </a:r>
            <a:r>
              <a:rPr lang="en-US" sz="1400" u="sng" dirty="0" smtClean="0"/>
              <a:t>?</a:t>
            </a:r>
            <a:r>
              <a:rPr lang="en-US" sz="1400" dirty="0"/>
              <a:t> </a:t>
            </a:r>
          </a:p>
          <a:p>
            <a:pPr marL="0" indent="0" algn="ctr">
              <a:buNone/>
            </a:pPr>
            <a:r>
              <a:rPr lang="en-US" sz="1400" dirty="0"/>
              <a:t>We sometimes forget where we were in 1954 and some do see a net gain for the society as a </a:t>
            </a:r>
            <a:r>
              <a:rPr lang="en-US" sz="1400" dirty="0" smtClean="0"/>
              <a:t>whole.</a:t>
            </a:r>
            <a:endParaRPr lang="en-US" sz="1400" dirty="0"/>
          </a:p>
          <a:p>
            <a:pPr marL="0" indent="0" algn="ctr">
              <a:buNone/>
            </a:pPr>
            <a:r>
              <a:rPr lang="en-US" sz="1400" dirty="0"/>
              <a:t>We got the laws in place that can allow us to move forward and develop a healthy system - but will </a:t>
            </a:r>
            <a:r>
              <a:rPr lang="en-US" sz="1400" dirty="0" smtClean="0"/>
              <a:t>we</a:t>
            </a:r>
            <a:r>
              <a:rPr lang="en-US" sz="1400" dirty="0"/>
              <a:t>?</a:t>
            </a:r>
          </a:p>
        </p:txBody>
      </p:sp>
    </p:spTree>
    <p:extLst>
      <p:ext uri="{BB962C8B-B14F-4D97-AF65-F5344CB8AC3E}">
        <p14:creationId xmlns:p14="http://schemas.microsoft.com/office/powerpoint/2010/main" val="266149259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Social Context in the 1950’s</a:t>
            </a:r>
            <a:endParaRPr lang="en-US" dirty="0"/>
          </a:p>
        </p:txBody>
      </p:sp>
      <p:sp>
        <p:nvSpPr>
          <p:cNvPr id="3" name="Rectangle 2"/>
          <p:cNvSpPr>
            <a:spLocks noGrp="1"/>
          </p:cNvSpPr>
          <p:nvPr>
            <p:ph sz="quarter" idx="13"/>
          </p:nvPr>
        </p:nvSpPr>
        <p:spPr>
          <a:xfrm>
            <a:off x="609600" y="1200150"/>
            <a:ext cx="3886200" cy="3200400"/>
          </a:xfrm>
        </p:spPr>
        <p:txBody>
          <a:bodyPr anchor="ctr">
            <a:normAutofit fontScale="92500" lnSpcReduction="20000"/>
          </a:bodyPr>
          <a:lstStyle>
            <a:extLst/>
          </a:lstStyle>
          <a:p>
            <a:pPr marL="274320" lvl="1"/>
            <a:r>
              <a:rPr lang="en-US" dirty="0" smtClean="0"/>
              <a:t>Postwar baby boomers are hopeful</a:t>
            </a:r>
          </a:p>
          <a:p>
            <a:pPr marL="274320" lvl="1"/>
            <a:r>
              <a:rPr lang="en-US" dirty="0" smtClean="0"/>
              <a:t>Schools expected to inoculate children from disease, protect them from nuclear threat and prepare them for a technological future.</a:t>
            </a:r>
          </a:p>
          <a:p>
            <a:pPr marL="274320" lvl="1"/>
            <a:r>
              <a:rPr lang="en-US" dirty="0" smtClean="0"/>
              <a:t>There were, however, severe inequalities.</a:t>
            </a:r>
          </a:p>
        </p:txBody>
      </p:sp>
      <p:sp>
        <p:nvSpPr>
          <p:cNvPr id="4" name="Content Placeholder 3"/>
          <p:cNvSpPr>
            <a:spLocks noGrp="1"/>
          </p:cNvSpPr>
          <p:nvPr>
            <p:ph sz="quarter" idx="14"/>
          </p:nvPr>
        </p:nvSpPr>
        <p:spPr/>
        <p:txBody>
          <a:bodyPr>
            <a:normAutofit/>
          </a:bodyPr>
          <a:lstStyle/>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lgn="ctr">
              <a:buNone/>
            </a:pPr>
            <a:endParaRPr lang="en-US" sz="1800" dirty="0"/>
          </a:p>
          <a:p>
            <a:pPr marL="0" indent="0" algn="ctr">
              <a:buNone/>
            </a:pPr>
            <a:r>
              <a:rPr lang="en-US" sz="1800" dirty="0" smtClean="0"/>
              <a:t>Springfield Public School - 1950</a:t>
            </a:r>
            <a:endParaRPr lang="en-US" sz="1800" dirty="0"/>
          </a:p>
        </p:txBody>
      </p:sp>
      <p:pic>
        <p:nvPicPr>
          <p:cNvPr id="1026" name="Picture 2" descr="http://www.ethicalpolitics.org/ts/images/195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352550"/>
            <a:ext cx="3863360" cy="2552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Severe Inequalities in 1950</a:t>
            </a:r>
            <a:endParaRPr lang="en-US" dirty="0"/>
          </a:p>
        </p:txBody>
      </p:sp>
      <p:sp>
        <p:nvSpPr>
          <p:cNvPr id="3" name="Rectangle 2"/>
          <p:cNvSpPr>
            <a:spLocks noGrp="1"/>
          </p:cNvSpPr>
          <p:nvPr>
            <p:ph sz="quarter" idx="13"/>
          </p:nvPr>
        </p:nvSpPr>
        <p:spPr>
          <a:xfrm>
            <a:off x="609600" y="1200150"/>
            <a:ext cx="3886200" cy="3200400"/>
          </a:xfrm>
        </p:spPr>
        <p:txBody>
          <a:bodyPr anchor="ctr">
            <a:normAutofit fontScale="92500" lnSpcReduction="10000"/>
          </a:bodyPr>
          <a:lstStyle>
            <a:extLst/>
          </a:lstStyle>
          <a:p>
            <a:pPr marL="274320" lvl="1"/>
            <a:r>
              <a:rPr lang="en-US" sz="2200" dirty="0" smtClean="0"/>
              <a:t>African Americans Segregated by Law: 17 States</a:t>
            </a:r>
          </a:p>
          <a:p>
            <a:pPr marL="274320" lvl="1"/>
            <a:r>
              <a:rPr lang="en-US" sz="2200" dirty="0" smtClean="0"/>
              <a:t>Average Schooling for Mexican Americans: 5.4 Years</a:t>
            </a:r>
          </a:p>
          <a:p>
            <a:pPr marL="274320" lvl="1"/>
            <a:r>
              <a:rPr lang="en-US" sz="2200" dirty="0" smtClean="0"/>
              <a:t>Disabled Children Not Enrolled in School: 72%</a:t>
            </a:r>
            <a:endParaRPr lang="en-US" dirty="0"/>
          </a:p>
          <a:p>
            <a:pPr marL="274320" lvl="1"/>
            <a:r>
              <a:rPr lang="en-US" sz="2200" dirty="0" smtClean="0"/>
              <a:t>Women Athletics Teams, Scholarships and Professional Schools and Colleges were unavailable.</a:t>
            </a:r>
          </a:p>
        </p:txBody>
      </p:sp>
      <p:sp>
        <p:nvSpPr>
          <p:cNvPr id="4" name="Content Placeholder 3"/>
          <p:cNvSpPr>
            <a:spLocks noGrp="1"/>
          </p:cNvSpPr>
          <p:nvPr>
            <p:ph sz="quarter" idx="14"/>
          </p:nvPr>
        </p:nvSpPr>
        <p:spPr/>
        <p:txBody>
          <a:bodyPr>
            <a:normAutofit/>
          </a:bodyPr>
          <a:lstStyle/>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lgn="ctr">
              <a:buNone/>
            </a:pPr>
            <a:endParaRPr lang="en-US" sz="1800" dirty="0"/>
          </a:p>
          <a:p>
            <a:pPr marL="0" indent="0" algn="ctr">
              <a:buNone/>
            </a:pPr>
            <a:r>
              <a:rPr lang="en-US" sz="1800" dirty="0" smtClean="0"/>
              <a:t>Eastport School, Annapolis - 1950</a:t>
            </a:r>
            <a:endParaRPr lang="en-US" sz="1800"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1600" y="1352550"/>
            <a:ext cx="3200400" cy="25403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7988877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extLst/>
          </a:lstStyle>
          <a:p>
            <a:r>
              <a:rPr lang="en-US" dirty="0" smtClean="0"/>
              <a:t>Racial Segregation in Topeka, Kansas</a:t>
            </a:r>
            <a:endParaRPr lang="en-US" dirty="0"/>
          </a:p>
        </p:txBody>
      </p:sp>
      <p:sp>
        <p:nvSpPr>
          <p:cNvPr id="4" name="Rectangle 3"/>
          <p:cNvSpPr>
            <a:spLocks noGrp="1"/>
          </p:cNvSpPr>
          <p:nvPr>
            <p:ph sz="quarter" idx="14"/>
          </p:nvPr>
        </p:nvSpPr>
        <p:spPr>
          <a:xfrm>
            <a:off x="4419600" y="1428750"/>
            <a:ext cx="4495800" cy="3505200"/>
          </a:xfrm>
        </p:spPr>
        <p:txBody>
          <a:bodyPr>
            <a:normAutofit fontScale="62500" lnSpcReduction="20000"/>
          </a:bodyPr>
          <a:lstStyle>
            <a:extLst/>
          </a:lstStyle>
          <a:p>
            <a:pPr lvl="0"/>
            <a:r>
              <a:rPr lang="en-US" sz="3200" dirty="0" smtClean="0"/>
              <a:t>Fight Began in Topeka, Kansas</a:t>
            </a:r>
          </a:p>
          <a:p>
            <a:pPr lvl="0"/>
            <a:r>
              <a:rPr lang="en-US" sz="3200" dirty="0" smtClean="0"/>
              <a:t>High </a:t>
            </a:r>
            <a:r>
              <a:rPr lang="en-US" sz="3200" dirty="0"/>
              <a:t>Schools</a:t>
            </a:r>
          </a:p>
          <a:p>
            <a:pPr lvl="1"/>
            <a:r>
              <a:rPr lang="en-US" sz="2800" dirty="0"/>
              <a:t>Integrated on the surface</a:t>
            </a:r>
          </a:p>
          <a:p>
            <a:pPr lvl="1"/>
            <a:r>
              <a:rPr lang="en-US" sz="2800" dirty="0"/>
              <a:t>School activities were segregated</a:t>
            </a:r>
          </a:p>
          <a:p>
            <a:pPr lvl="0"/>
            <a:r>
              <a:rPr lang="en-US" sz="3200" dirty="0"/>
              <a:t>Elementary Schools </a:t>
            </a:r>
          </a:p>
          <a:p>
            <a:pPr lvl="1"/>
            <a:r>
              <a:rPr lang="en-US" sz="2800" dirty="0"/>
              <a:t>Strictly segregated </a:t>
            </a:r>
          </a:p>
          <a:p>
            <a:pPr lvl="1"/>
            <a:r>
              <a:rPr lang="en-US" sz="2800" dirty="0"/>
              <a:t>18 white schools, 4 African-American schools</a:t>
            </a:r>
          </a:p>
          <a:p>
            <a:pPr marL="274320"/>
            <a:r>
              <a:rPr lang="en-US" dirty="0" smtClean="0"/>
              <a:t>African-American Teachers held Master’s degrees and were highly qualified. They had vastly limited resources compared to white schools.</a:t>
            </a:r>
            <a:endParaRPr lang="en-US" dirty="0"/>
          </a:p>
        </p:txBody>
      </p:sp>
      <p:pic>
        <p:nvPicPr>
          <p:cNvPr id="3074" name="Picture 2" descr="http://www.e-yearbook.com/books/20127/1950/jpg180/5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375064"/>
            <a:ext cx="2438400" cy="3237653"/>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3"/>
          <p:cNvSpPr>
            <a:spLocks noGrp="1"/>
          </p:cNvSpPr>
          <p:nvPr>
            <p:ph sz="quarter" idx="14"/>
          </p:nvPr>
        </p:nvSpPr>
        <p:spPr>
          <a:xfrm>
            <a:off x="685800" y="1344092"/>
            <a:ext cx="3886200" cy="3589858"/>
          </a:xfrm>
        </p:spPr>
        <p:txBody>
          <a:bodyPr>
            <a:normAutofit fontScale="92500" lnSpcReduction="10000"/>
          </a:bodyPr>
          <a:lstStyle/>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lgn="ctr">
              <a:buNone/>
            </a:pPr>
            <a:r>
              <a:rPr lang="en-US" sz="1800" dirty="0" smtClean="0"/>
              <a:t>Board of Education in Topeka, Kansas</a:t>
            </a:r>
            <a:endParaRPr lang="en-US" sz="1800"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fontScale="90000"/>
          </a:bodyPr>
          <a:lstStyle>
            <a:extLst/>
          </a:lstStyle>
          <a:p>
            <a:r>
              <a:rPr lang="en-US" dirty="0" smtClean="0"/>
              <a:t>Beginning the Fight for Equality: </a:t>
            </a:r>
            <a:br>
              <a:rPr lang="en-US" dirty="0" smtClean="0"/>
            </a:br>
            <a:r>
              <a:rPr lang="en-US" dirty="0" smtClean="0"/>
              <a:t>Parents and the NAACP</a:t>
            </a:r>
            <a:endParaRPr lang="en-US" dirty="0"/>
          </a:p>
        </p:txBody>
      </p:sp>
      <p:sp>
        <p:nvSpPr>
          <p:cNvPr id="4" name="Rectangle 3"/>
          <p:cNvSpPr>
            <a:spLocks noGrp="1"/>
          </p:cNvSpPr>
          <p:nvPr>
            <p:ph sz="quarter" idx="14"/>
          </p:nvPr>
        </p:nvSpPr>
        <p:spPr>
          <a:xfrm>
            <a:off x="4419600" y="1428750"/>
            <a:ext cx="4495800" cy="3505200"/>
          </a:xfrm>
        </p:spPr>
        <p:txBody>
          <a:bodyPr>
            <a:normAutofit fontScale="62500" lnSpcReduction="20000"/>
          </a:bodyPr>
          <a:lstStyle>
            <a:extLst/>
          </a:lstStyle>
          <a:p>
            <a:r>
              <a:rPr lang="en-US" sz="3200" dirty="0"/>
              <a:t>Parents fight for their children</a:t>
            </a:r>
          </a:p>
          <a:p>
            <a:pPr lvl="0"/>
            <a:r>
              <a:rPr lang="en-US" sz="3200" dirty="0"/>
              <a:t>School Board meetings</a:t>
            </a:r>
          </a:p>
          <a:p>
            <a:pPr lvl="1"/>
            <a:r>
              <a:rPr lang="en-US" sz="2800" dirty="0"/>
              <a:t>Wanted the same education </a:t>
            </a:r>
          </a:p>
          <a:p>
            <a:pPr lvl="1"/>
            <a:r>
              <a:rPr lang="en-US" sz="2800" dirty="0"/>
              <a:t>Separate, but equal court decision upheld</a:t>
            </a:r>
          </a:p>
          <a:p>
            <a:pPr lvl="0"/>
            <a:r>
              <a:rPr lang="en-US" sz="3200" dirty="0"/>
              <a:t>NAACP efforts</a:t>
            </a:r>
          </a:p>
          <a:p>
            <a:pPr lvl="1"/>
            <a:r>
              <a:rPr lang="en-US" sz="2800" dirty="0"/>
              <a:t>School was the platform to end segregation</a:t>
            </a:r>
          </a:p>
          <a:p>
            <a:pPr lvl="1"/>
            <a:r>
              <a:rPr lang="en-US" sz="2800" dirty="0"/>
              <a:t>13 parents attempted to enroll children (1950)</a:t>
            </a:r>
          </a:p>
          <a:p>
            <a:pPr lvl="1"/>
            <a:r>
              <a:rPr lang="en-US" sz="2800" dirty="0"/>
              <a:t>Brown vs. Topeka Board of Education (1954 verdict)</a:t>
            </a:r>
          </a:p>
        </p:txBody>
      </p:sp>
      <p:sp>
        <p:nvSpPr>
          <p:cNvPr id="6" name="Content Placeholder 3"/>
          <p:cNvSpPr>
            <a:spLocks noGrp="1"/>
          </p:cNvSpPr>
          <p:nvPr>
            <p:ph sz="quarter" idx="14"/>
          </p:nvPr>
        </p:nvSpPr>
        <p:spPr>
          <a:xfrm>
            <a:off x="685800" y="1344092"/>
            <a:ext cx="3886200" cy="3589858"/>
          </a:xfrm>
        </p:spPr>
        <p:txBody>
          <a:bodyPr>
            <a:normAutofit/>
          </a:bodyPr>
          <a:lstStyle/>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p:txBody>
      </p:sp>
      <p:pic>
        <p:nvPicPr>
          <p:cNvPr id="4098" name="Picture 2" descr="http://turningpoints09.wikispaces.com/file/view/pnl10-1.jpg/74040353/pnl1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769868"/>
            <a:ext cx="4191000" cy="24029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76089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fontScale="90000"/>
          </a:bodyPr>
          <a:lstStyle>
            <a:extLst/>
          </a:lstStyle>
          <a:p>
            <a:r>
              <a:rPr lang="en-US" dirty="0" smtClean="0"/>
              <a:t>Problems with the Implementation of the Brown vs. Board Ruling</a:t>
            </a:r>
            <a:endParaRPr lang="en-US" dirty="0"/>
          </a:p>
        </p:txBody>
      </p:sp>
      <p:sp>
        <p:nvSpPr>
          <p:cNvPr id="3" name="Rectangle 2"/>
          <p:cNvSpPr>
            <a:spLocks noGrp="1"/>
          </p:cNvSpPr>
          <p:nvPr>
            <p:ph sz="quarter" idx="13"/>
          </p:nvPr>
        </p:nvSpPr>
        <p:spPr>
          <a:xfrm>
            <a:off x="609600" y="1352551"/>
            <a:ext cx="3886200" cy="2285999"/>
          </a:xfrm>
        </p:spPr>
        <p:txBody>
          <a:bodyPr>
            <a:normAutofit fontScale="77500" lnSpcReduction="20000"/>
          </a:bodyPr>
          <a:lstStyle>
            <a:extLst/>
          </a:lstStyle>
          <a:p>
            <a:pPr marL="0" indent="0">
              <a:buNone/>
            </a:pPr>
            <a:r>
              <a:rPr lang="en-US" dirty="0" smtClean="0"/>
              <a:t>A Failure to Integrate</a:t>
            </a:r>
          </a:p>
          <a:p>
            <a:r>
              <a:rPr lang="en-US" b="1" dirty="0"/>
              <a:t>10 years after </a:t>
            </a:r>
            <a:r>
              <a:rPr lang="en-US" b="1" dirty="0" smtClean="0"/>
              <a:t>Brown </a:t>
            </a:r>
            <a:r>
              <a:rPr lang="en-US" b="1" dirty="0"/>
              <a:t>vs </a:t>
            </a:r>
            <a:r>
              <a:rPr lang="en-US" b="1" dirty="0" smtClean="0"/>
              <a:t>Board </a:t>
            </a:r>
            <a:r>
              <a:rPr lang="en-US" b="1" dirty="0"/>
              <a:t>of </a:t>
            </a:r>
            <a:r>
              <a:rPr lang="en-US" b="1" dirty="0" smtClean="0"/>
              <a:t>Education </a:t>
            </a:r>
            <a:r>
              <a:rPr lang="en-US" b="1" dirty="0"/>
              <a:t>ruling, 90% of schools were still segregated.</a:t>
            </a:r>
          </a:p>
          <a:p>
            <a:r>
              <a:rPr lang="en-US" b="1" dirty="0"/>
              <a:t>Example: The Little Rock Nine - 1957</a:t>
            </a:r>
          </a:p>
          <a:p>
            <a:pPr marL="0" indent="0">
              <a:buNone/>
            </a:pPr>
            <a:endParaRPr lang="en-US" dirty="0"/>
          </a:p>
        </p:txBody>
      </p:sp>
      <p:sp>
        <p:nvSpPr>
          <p:cNvPr id="4" name="Rectangle 3"/>
          <p:cNvSpPr>
            <a:spLocks noGrp="1"/>
          </p:cNvSpPr>
          <p:nvPr>
            <p:ph sz="quarter" idx="14"/>
          </p:nvPr>
        </p:nvSpPr>
        <p:spPr>
          <a:xfrm>
            <a:off x="4844901" y="1352549"/>
            <a:ext cx="3886200" cy="2286001"/>
          </a:xfrm>
        </p:spPr>
        <p:txBody>
          <a:bodyPr>
            <a:normAutofit fontScale="55000" lnSpcReduction="20000"/>
          </a:bodyPr>
          <a:lstStyle>
            <a:extLst/>
          </a:lstStyle>
          <a:p>
            <a:pPr marL="0" indent="0">
              <a:buNone/>
            </a:pPr>
            <a:r>
              <a:rPr lang="en-US" dirty="0" smtClean="0"/>
              <a:t>Civil Rights Act of 1964</a:t>
            </a:r>
          </a:p>
          <a:p>
            <a:r>
              <a:rPr lang="en-US" b="1" dirty="0"/>
              <a:t>President Lyndon Johnson </a:t>
            </a:r>
          </a:p>
          <a:p>
            <a:r>
              <a:rPr lang="en-US" b="1" dirty="0"/>
              <a:t>The act withheld funding if schools failed to integrate, and gave funding if schools successfully integrated.  </a:t>
            </a:r>
          </a:p>
          <a:p>
            <a:r>
              <a:rPr lang="en-US" b="1" dirty="0"/>
              <a:t>The monetary incentive was enough to make most schools comply</a:t>
            </a:r>
          </a:p>
          <a:p>
            <a:r>
              <a:rPr lang="en-US" b="1" dirty="0"/>
              <a:t>Within 8 years, 91% of schools were integrated</a:t>
            </a:r>
          </a:p>
          <a:p>
            <a:pPr marL="0" indent="0">
              <a:buNone/>
            </a:pPr>
            <a:endParaRPr lang="en-US" dirty="0" smtClean="0"/>
          </a:p>
        </p:txBody>
      </p:sp>
      <p:pic>
        <p:nvPicPr>
          <p:cNvPr id="5122" name="Picture 2" descr="http://1.bp.blogspot.com/-kQYlXSpVAzw/UR7LX6Brm5I/AAAAAAAAFNA/UCD758vR6zs/s640/escorting+in.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3540854"/>
            <a:ext cx="2819400" cy="1516837"/>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magicbussf.com/wp-content/uploads/2014/01/tumblr_molngpMu9q1r2u8sso1_128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24600" y="3348034"/>
            <a:ext cx="2590800" cy="17798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The Bilingual Education Act</a:t>
            </a:r>
            <a:endParaRPr lang="en-US" dirty="0"/>
          </a:p>
        </p:txBody>
      </p:sp>
      <p:sp>
        <p:nvSpPr>
          <p:cNvPr id="6" name="Rectangle 5"/>
          <p:cNvSpPr>
            <a:spLocks noGrp="1"/>
          </p:cNvSpPr>
          <p:nvPr>
            <p:ph sz="quarter" idx="13"/>
          </p:nvPr>
        </p:nvSpPr>
        <p:spPr>
          <a:xfrm>
            <a:off x="609600" y="1428751"/>
            <a:ext cx="3962400" cy="3352799"/>
          </a:xfrm>
        </p:spPr>
        <p:txBody>
          <a:bodyPr>
            <a:noAutofit/>
          </a:bodyPr>
          <a:lstStyle>
            <a:extLst/>
          </a:lstStyle>
          <a:p>
            <a:r>
              <a:rPr lang="en-US" sz="1400" dirty="0" smtClean="0"/>
              <a:t>1968 - Congress </a:t>
            </a:r>
            <a:r>
              <a:rPr lang="en-US" sz="1400" dirty="0"/>
              <a:t>Passes the Bilingual Act of 1968 </a:t>
            </a:r>
          </a:p>
          <a:p>
            <a:r>
              <a:rPr lang="en-US" sz="1400" dirty="0" smtClean="0"/>
              <a:t>1970 - Crystal </a:t>
            </a:r>
            <a:r>
              <a:rPr lang="en-US" sz="1400" dirty="0"/>
              <a:t>City, Texas. Chicano students demand to be allowed to speak Spanish, study Chicano history, and be taught by Chicano </a:t>
            </a:r>
            <a:r>
              <a:rPr lang="en-US" sz="1400" dirty="0" smtClean="0"/>
              <a:t>teachers</a:t>
            </a:r>
            <a:r>
              <a:rPr lang="en-US" sz="1400" dirty="0"/>
              <a:t>.</a:t>
            </a:r>
          </a:p>
          <a:p>
            <a:r>
              <a:rPr lang="en-US" sz="1400" dirty="0" smtClean="0"/>
              <a:t>1974 - Lau </a:t>
            </a:r>
            <a:r>
              <a:rPr lang="en-US" sz="1400" dirty="0"/>
              <a:t>sues San Francisco's school district. Lau v Nichols US Supreme Court 1974: Specialized instruction in English; Access to core content; and Access to all other district programs and </a:t>
            </a:r>
            <a:r>
              <a:rPr lang="en-US" sz="1400" dirty="0" smtClean="0"/>
              <a:t>services</a:t>
            </a:r>
            <a:endParaRPr lang="en-US" sz="1400" dirty="0"/>
          </a:p>
          <a:p>
            <a:r>
              <a:rPr lang="en-US" sz="1400" dirty="0" smtClean="0"/>
              <a:t>1975 - National</a:t>
            </a:r>
            <a:r>
              <a:rPr lang="en-US" sz="1400" dirty="0"/>
              <a:t> Association for Bilingual Education is founded</a:t>
            </a:r>
            <a:r>
              <a:rPr lang="en-US" sz="1400" dirty="0" smtClean="0"/>
              <a:t>.</a:t>
            </a:r>
            <a:r>
              <a:rPr lang="en-US" sz="1400" dirty="0"/>
              <a:t/>
            </a:r>
            <a:br>
              <a:rPr lang="en-US" sz="1400" dirty="0"/>
            </a:br>
            <a:endParaRPr lang="en-US" sz="1400" dirty="0"/>
          </a:p>
        </p:txBody>
      </p:sp>
      <p:sp>
        <p:nvSpPr>
          <p:cNvPr id="7" name="Content Placeholder 3"/>
          <p:cNvSpPr>
            <a:spLocks noGrp="1"/>
          </p:cNvSpPr>
          <p:nvPr>
            <p:ph sz="quarter" idx="14"/>
          </p:nvPr>
        </p:nvSpPr>
        <p:spPr>
          <a:xfrm>
            <a:off x="4844901" y="1352549"/>
            <a:ext cx="3886200" cy="1981201"/>
          </a:xfrm>
        </p:spPr>
        <p:txBody>
          <a:bodyPr>
            <a:normAutofit/>
          </a:bodyPr>
          <a:lstStyle/>
          <a:p>
            <a:pPr marL="0" indent="0">
              <a:buNone/>
            </a:pPr>
            <a:endParaRPr lang="en-US" dirty="0" smtClean="0"/>
          </a:p>
          <a:p>
            <a:pPr marL="0" indent="0">
              <a:buNone/>
            </a:pPr>
            <a:endParaRPr lang="en-US" dirty="0"/>
          </a:p>
          <a:p>
            <a:pPr marL="0" indent="0" algn="ctr">
              <a:buNone/>
            </a:pPr>
            <a:endParaRPr lang="en-US" sz="1900" dirty="0" smtClean="0"/>
          </a:p>
          <a:p>
            <a:pPr marL="0" indent="0" algn="ctr">
              <a:buNone/>
            </a:pPr>
            <a:r>
              <a:rPr lang="en-US" sz="1900" dirty="0" smtClean="0"/>
              <a:t>Walkout in Crystal City - 1969</a:t>
            </a:r>
            <a:endParaRPr lang="en-US" sz="1900" dirty="0"/>
          </a:p>
        </p:txBody>
      </p:sp>
      <p:pic>
        <p:nvPicPr>
          <p:cNvPr id="6146" name="Picture 2" descr="http://31.media.tumblr.com/tumblr_lqm9edL46j1qd0d7bo1_5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1314450"/>
            <a:ext cx="2514600" cy="159165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lauvnichols302.yolasite.com/resources/39823523.jpe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3181350"/>
            <a:ext cx="2362200" cy="1550463"/>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3"/>
          <p:cNvSpPr txBox="1">
            <a:spLocks/>
          </p:cNvSpPr>
          <p:nvPr/>
        </p:nvSpPr>
        <p:spPr>
          <a:xfrm>
            <a:off x="4876800" y="3162299"/>
            <a:ext cx="3886200" cy="1981201"/>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None/>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extLst/>
          </a:lstStyle>
          <a:p>
            <a:pPr marL="0" indent="0">
              <a:buFont typeface="Wingdings"/>
              <a:buNone/>
            </a:pPr>
            <a:endParaRPr lang="en-US" dirty="0" smtClean="0"/>
          </a:p>
          <a:p>
            <a:pPr marL="0" indent="0">
              <a:buFont typeface="Wingdings"/>
              <a:buNone/>
            </a:pPr>
            <a:endParaRPr lang="en-US" dirty="0" smtClean="0"/>
          </a:p>
          <a:p>
            <a:pPr marL="0" indent="0" algn="ctr">
              <a:buFont typeface="Wingdings"/>
              <a:buNone/>
            </a:pPr>
            <a:endParaRPr lang="en-US" sz="1900" dirty="0"/>
          </a:p>
          <a:p>
            <a:pPr marL="0" indent="0" algn="ctr">
              <a:buFont typeface="Wingdings"/>
              <a:buNone/>
            </a:pPr>
            <a:r>
              <a:rPr lang="en-US" sz="1900" dirty="0" smtClean="0"/>
              <a:t>School in San Francisco - 1975</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a:bodyPr>
          <a:lstStyle>
            <a:extLst/>
          </a:lstStyle>
          <a:p>
            <a:r>
              <a:rPr lang="en-US" dirty="0" smtClean="0"/>
              <a:t>Gender Equality</a:t>
            </a:r>
            <a:endParaRPr lang="en-US" dirty="0"/>
          </a:p>
        </p:txBody>
      </p:sp>
      <p:sp>
        <p:nvSpPr>
          <p:cNvPr id="4" name="Rectangle 3"/>
          <p:cNvSpPr>
            <a:spLocks noGrp="1"/>
          </p:cNvSpPr>
          <p:nvPr>
            <p:ph sz="quarter" idx="14"/>
          </p:nvPr>
        </p:nvSpPr>
        <p:spPr>
          <a:xfrm>
            <a:off x="4419600" y="1428750"/>
            <a:ext cx="4495800" cy="3505200"/>
          </a:xfrm>
        </p:spPr>
        <p:txBody>
          <a:bodyPr>
            <a:normAutofit fontScale="77500" lnSpcReduction="20000"/>
          </a:bodyPr>
          <a:lstStyle>
            <a:extLst/>
          </a:lstStyle>
          <a:p>
            <a:pPr lvl="0"/>
            <a:r>
              <a:rPr lang="en-US" sz="2000" dirty="0"/>
              <a:t>In 1970, only 1 % of Medical and Law degrees were awarded to women and 7.4% of high school athletes were female</a:t>
            </a:r>
          </a:p>
          <a:p>
            <a:pPr lvl="0"/>
            <a:r>
              <a:rPr lang="en-US" sz="2000" dirty="0"/>
              <a:t>In 1972, Title IV was passed.  Like the previous civil rights laws, enforcement was still an issue</a:t>
            </a:r>
          </a:p>
          <a:p>
            <a:pPr lvl="0"/>
            <a:r>
              <a:rPr lang="en-US" sz="2000" dirty="0"/>
              <a:t>Dorothy Raffle:  14 year old female basketball player.  Filed lawsuit against federal government for failing to enforce the law</a:t>
            </a:r>
          </a:p>
          <a:p>
            <a:pPr lvl="0"/>
            <a:r>
              <a:rPr lang="en-US" sz="2000" dirty="0"/>
              <a:t>Within 20 years, 40% of all high school athletes are female, and over half of higher level graduates are women</a:t>
            </a:r>
          </a:p>
          <a:p>
            <a:pPr lvl="0"/>
            <a:r>
              <a:rPr lang="en-US" sz="2000" dirty="0"/>
              <a:t>Title IX had an impact broader than just K-12 education; it swept to professions, which changed the workplace</a:t>
            </a:r>
          </a:p>
        </p:txBody>
      </p:sp>
      <p:pic>
        <p:nvPicPr>
          <p:cNvPr id="7170" name="Picture 2" descr="http://www.alumniblog.ncsu.edu/blog/wp/wp-content/uploads/2012/11/title-i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618" y="1885950"/>
            <a:ext cx="4556760" cy="1898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148013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t>Children with Disabilities</a:t>
            </a:r>
            <a:endParaRPr lang="en-US" dirty="0"/>
          </a:p>
        </p:txBody>
      </p:sp>
      <p:sp>
        <p:nvSpPr>
          <p:cNvPr id="3" name="Rectangle 2"/>
          <p:cNvSpPr>
            <a:spLocks noGrp="1"/>
          </p:cNvSpPr>
          <p:nvPr>
            <p:ph sz="quarter" idx="13"/>
          </p:nvPr>
        </p:nvSpPr>
        <p:spPr>
          <a:xfrm>
            <a:off x="609600" y="1200150"/>
            <a:ext cx="3886200" cy="3200400"/>
          </a:xfrm>
        </p:spPr>
        <p:txBody>
          <a:bodyPr anchor="ctr">
            <a:normAutofit fontScale="62500" lnSpcReduction="20000"/>
          </a:bodyPr>
          <a:lstStyle>
            <a:extLst/>
          </a:lstStyle>
          <a:p>
            <a:pPr lvl="0"/>
            <a:r>
              <a:rPr lang="en-US" sz="3200" dirty="0"/>
              <a:t>Civil rights movement extended to children with disabilities, based heavily on the Brown vs. Board decision</a:t>
            </a:r>
          </a:p>
          <a:p>
            <a:pPr lvl="0"/>
            <a:r>
              <a:rPr lang="en-US" sz="3200" dirty="0"/>
              <a:t>Not enough to treat everyone equally, had to provide resources and training to make learning possible</a:t>
            </a:r>
          </a:p>
          <a:p>
            <a:pPr lvl="0"/>
            <a:r>
              <a:rPr lang="en-US" sz="3200" dirty="0"/>
              <a:t>Changes were costly and controversial</a:t>
            </a:r>
          </a:p>
          <a:p>
            <a:pPr lvl="0"/>
            <a:r>
              <a:rPr lang="en-US" sz="3200" dirty="0"/>
              <a:t>Widely implemented</a:t>
            </a:r>
          </a:p>
        </p:txBody>
      </p:sp>
      <p:sp>
        <p:nvSpPr>
          <p:cNvPr id="4" name="Content Placeholder 3"/>
          <p:cNvSpPr>
            <a:spLocks noGrp="1"/>
          </p:cNvSpPr>
          <p:nvPr>
            <p:ph sz="quarter" idx="14"/>
          </p:nvPr>
        </p:nvSpPr>
        <p:spPr/>
        <p:txBody>
          <a:bodyPr>
            <a:normAutofit/>
          </a:bodyPr>
          <a:lstStyle/>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lgn="ctr">
              <a:buNone/>
            </a:pPr>
            <a:endParaRPr lang="en-US" sz="1800" dirty="0"/>
          </a:p>
        </p:txBody>
      </p:sp>
      <p:pic>
        <p:nvPicPr>
          <p:cNvPr id="9218" name="Picture 2" descr="Image of blind itinerant teacher working with blind child. The child is using a Braille and Speak. Also pictured is a cassette talking book play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1352550"/>
            <a:ext cx="2276761" cy="3286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9803705"/>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idescreen Presentation">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shade val="45000"/>
                <a:satMod val="150000"/>
              </a:schemeClr>
            </a:gs>
            <a:gs pos="35000">
              <a:schemeClr val="phClr">
                <a:shade val="60000"/>
                <a:satMod val="150000"/>
              </a:schemeClr>
            </a:gs>
            <a:gs pos="100000">
              <a:schemeClr val="phClr">
                <a:tint val="97000"/>
                <a:satMod val="200000"/>
              </a:schemeClr>
            </a:gs>
          </a:gsLst>
          <a:lin ang="16200000" scaled="1"/>
        </a:gra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WidescreenPresentation</Template>
  <TotalTime>0</TotalTime>
  <Words>726</Words>
  <Application>Microsoft Macintosh PowerPoint</Application>
  <PresentationFormat>On-screen Show (16:9)</PresentationFormat>
  <Paragraphs>117</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Widescreen Presentation</vt:lpstr>
      <vt:lpstr>A Struggle for Educational Equality 1950-1980  Abby Levin Amy Newcomb David oh Kimberly Sieveke Lucinda Philipp Richard Presicci Terra Makowski</vt:lpstr>
      <vt:lpstr>Social Context in the 1950’s</vt:lpstr>
      <vt:lpstr>Severe Inequalities in 1950</vt:lpstr>
      <vt:lpstr>Racial Segregation in Topeka, Kansas</vt:lpstr>
      <vt:lpstr>Beginning the Fight for Equality:  Parents and the NAACP</vt:lpstr>
      <vt:lpstr>Problems with the Implementation of the Brown vs. Board Ruling</vt:lpstr>
      <vt:lpstr>The Bilingual Education Act</vt:lpstr>
      <vt:lpstr>Gender Equality</vt:lpstr>
      <vt:lpstr>Children with Disabilities</vt:lpstr>
      <vt:lpstr>Busing and Zoning Discrimination Persists</vt:lpstr>
      <vt:lpstr>The Debate Continues</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2014-04-10T04:56:00Z</dcterms:created>
  <dcterms:modified xsi:type="dcterms:W3CDTF">2014-04-17T17:49:35Z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1033</vt:i4>
  </property>
  <property fmtid="{D5CDD505-2E9C-101B-9397-08002B2CF9AE}" pid="3" name="_Version">
    <vt:lpwstr>12.0.4518</vt:lpwstr>
  </property>
</Properties>
</file>