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224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530237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image: https://sites.google.com/a/hightechhigh.org/sahrang-s-dp/8th-grade-2011-2012/humanities/american-history-education-system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The extent of the level of education in colonial schools = reading news paper, reading the bible, and enough math to calculate your taxes</a:t>
            </a:r>
          </a:p>
          <a:p>
            <a:pPr lvl="0" rtl="0">
              <a:buNone/>
            </a:pPr>
            <a:r>
              <a:rPr lang="en"/>
              <a:t>In schools the children used the hornbook and teachers, the disciplinarians, referred to the bible to scare children into fearing going to hell for misbehaving.</a:t>
            </a:r>
          </a:p>
          <a:p>
            <a:pPr>
              <a:buNone/>
            </a:pPr>
            <a:r>
              <a:rPr lang="en"/>
              <a:t>image: http://www.innovationsinnewspapers.com/index.php/2007/02/02/a-15th-century-portable-newspaper/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831517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The Common School 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8299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4800" b="1">
                <a:solidFill>
                  <a:schemeClr val="dk1"/>
                </a:solidFill>
              </a:rPr>
              <a:t>(1770-1890)</a:t>
            </a:r>
          </a:p>
        </p:txBody>
      </p:sp>
      <p:pic>
        <p:nvPicPr>
          <p:cNvPr id="25" name="Shape 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457425" y="407650"/>
            <a:ext cx="4229125" cy="2755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 rot="10800000" flipH="1">
            <a:off x="457200" y="180478"/>
            <a:ext cx="8229600" cy="25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 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77350" y="205975"/>
            <a:ext cx="4550400" cy="4719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2400" b="1"/>
              <a:t>Separation of Church and State</a:t>
            </a:r>
          </a:p>
          <a:p>
            <a:pPr marL="457200" lvl="0" indent="-3556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000"/>
              <a:t>In 1840, public schools consisted of Protestant education</a:t>
            </a:r>
          </a:p>
          <a:p>
            <a:pPr marL="457200" lvl="0" indent="-3556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000"/>
              <a:t>Catholics, Jews, and Presbyterians demanded their own funds for education</a:t>
            </a:r>
          </a:p>
          <a:p>
            <a:pPr marL="457200" lvl="0" indent="-3556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000"/>
              <a:t>After heated debates, Protestant education was removed from the public schools and the Public School Society was replaced by the New York City Board of Education, an elected body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2"/>
          </p:nvPr>
        </p:nvSpPr>
        <p:spPr>
          <a:xfrm>
            <a:off x="4627750" y="205925"/>
            <a:ext cx="4370099" cy="487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2400" b="1"/>
              <a:t>Issue of Race</a:t>
            </a:r>
          </a:p>
          <a:p>
            <a:pPr marL="457200" lvl="0" indent="-3556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000"/>
              <a:t>In the South, African Americans were punished for being educated</a:t>
            </a:r>
          </a:p>
          <a:p>
            <a:pPr marL="457200" lvl="0" indent="-3556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000"/>
              <a:t>African Americans began to think of education as part of the freedom struggle</a:t>
            </a:r>
          </a:p>
          <a:p>
            <a:pPr marL="457200" lvl="0" indent="-3556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000"/>
              <a:t>In the North, Frederick Douglas led a movement that called for an end to segregation in schools</a:t>
            </a:r>
          </a:p>
          <a:p>
            <a:pPr marL="457200" lvl="0" indent="-3556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000"/>
              <a:t>After seeing the deplorable conditions of black schools, the school committee in Boston still took no action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39945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2400" b="0"/>
              <a:t>Groundwork for Integration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•Schools for black students were poorly funded than schools for white students.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•Robert Benjamin wanted his daughter to go to a better school, but was denied because of his race. He sued the state, and later led legislation reform.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•His actions were the foundation for later Brown v. Board of Education.</a:t>
            </a:r>
          </a:p>
          <a:p>
            <a:endParaRPr lang="en" sz="1800"/>
          </a:p>
        </p:txBody>
      </p:sp>
      <p:sp>
        <p:nvSpPr>
          <p:cNvPr id="122" name="Shape 122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•After  the  Civil War ended in 1875, education became a valuable asset in new communities in western states.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•Education became essential for the creation of new governments.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•New states required free education in their state constitution to become a new state.</a:t>
            </a:r>
          </a:p>
          <a:p>
            <a:endParaRPr lang="en" sz="1800"/>
          </a:p>
        </p:txBody>
      </p:sp>
      <p:sp>
        <p:nvSpPr>
          <p:cNvPr id="123" name="Shape 123"/>
          <p:cNvSpPr txBox="1">
            <a:spLocks noGrp="1"/>
          </p:cNvSpPr>
          <p:nvPr>
            <p:ph type="title" idx="3"/>
          </p:nvPr>
        </p:nvSpPr>
        <p:spPr>
          <a:xfrm>
            <a:off x="4692275" y="205975"/>
            <a:ext cx="39945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 sz="2400" b="0"/>
              <a:t>Westward Expansion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39945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 sz="2400" b="0"/>
              <a:t>Women as Teachers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/>
              <a:t>Spurred on by Catherine Beecher as means to give unmarried women a chance at a middle class occupation</a:t>
            </a:r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/>
              <a:t>Seen by many as an opportunity to create a workforce of cheap labor. Also perceived as naturally predisposed to working with young children.</a:t>
            </a:r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/>
              <a:t>Majority of all women teachers were trained in the East and worked in the West, almost as if teaching abroad.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/>
              <a:t>19th Century America led the world in equal opportunities for education as well as in educational achievement and research.</a:t>
            </a:r>
          </a:p>
          <a:p>
            <a:endParaRPr lang="en" sz="1800"/>
          </a:p>
          <a:p>
            <a:pPr marL="457200" lvl="0" indent="-3429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1800"/>
              <a:t>Black literacy grew between the end of the Civil War and the Twentieth Century from 5% to 70% in the United States.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title" idx="3"/>
          </p:nvPr>
        </p:nvSpPr>
        <p:spPr>
          <a:xfrm>
            <a:off x="4528750" y="205975"/>
            <a:ext cx="41580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 sz="2400" b="0"/>
              <a:t>Improvements and Potential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hape 30"/>
          <p:cNvCxnSpPr/>
          <p:nvPr/>
        </p:nvCxnSpPr>
        <p:spPr>
          <a:xfrm rot="10800000" flipH="1">
            <a:off x="299450" y="2617324"/>
            <a:ext cx="8372699" cy="651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1" name="Shape 31"/>
          <p:cNvCxnSpPr/>
          <p:nvPr/>
        </p:nvCxnSpPr>
        <p:spPr>
          <a:xfrm>
            <a:off x="299450" y="2428475"/>
            <a:ext cx="0" cy="4101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2" name="Shape 32"/>
          <p:cNvCxnSpPr/>
          <p:nvPr/>
        </p:nvCxnSpPr>
        <p:spPr>
          <a:xfrm>
            <a:off x="768275" y="1237050"/>
            <a:ext cx="26100" cy="1406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3" name="Shape 33"/>
          <p:cNvCxnSpPr/>
          <p:nvPr/>
        </p:nvCxnSpPr>
        <p:spPr>
          <a:xfrm>
            <a:off x="1536625" y="2239775"/>
            <a:ext cx="12900" cy="442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4" name="Shape 34"/>
          <p:cNvCxnSpPr/>
          <p:nvPr/>
        </p:nvCxnSpPr>
        <p:spPr>
          <a:xfrm flipH="1">
            <a:off x="1855525" y="2692125"/>
            <a:ext cx="8399" cy="15399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5" name="Shape 35"/>
          <p:cNvCxnSpPr/>
          <p:nvPr/>
        </p:nvCxnSpPr>
        <p:spPr>
          <a:xfrm>
            <a:off x="3020912" y="1158900"/>
            <a:ext cx="299" cy="15104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6" name="Shape 36"/>
          <p:cNvCxnSpPr/>
          <p:nvPr/>
        </p:nvCxnSpPr>
        <p:spPr>
          <a:xfrm>
            <a:off x="3151350" y="2692125"/>
            <a:ext cx="12900" cy="442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7" name="Shape 37"/>
          <p:cNvCxnSpPr/>
          <p:nvPr/>
        </p:nvCxnSpPr>
        <p:spPr>
          <a:xfrm>
            <a:off x="3922812" y="2715025"/>
            <a:ext cx="9599" cy="16212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8" name="Shape 38"/>
          <p:cNvCxnSpPr/>
          <p:nvPr/>
        </p:nvCxnSpPr>
        <p:spPr>
          <a:xfrm>
            <a:off x="4185687" y="2129075"/>
            <a:ext cx="12900" cy="442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9" name="Shape 39"/>
          <p:cNvCxnSpPr/>
          <p:nvPr/>
        </p:nvCxnSpPr>
        <p:spPr>
          <a:xfrm>
            <a:off x="4974225" y="1067775"/>
            <a:ext cx="599" cy="15299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40" name="Shape 40"/>
          <p:cNvCxnSpPr/>
          <p:nvPr/>
        </p:nvCxnSpPr>
        <p:spPr>
          <a:xfrm>
            <a:off x="8655500" y="2428475"/>
            <a:ext cx="12900" cy="442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41" name="Shape 41"/>
          <p:cNvCxnSpPr/>
          <p:nvPr/>
        </p:nvCxnSpPr>
        <p:spPr>
          <a:xfrm>
            <a:off x="6420600" y="2239775"/>
            <a:ext cx="12900" cy="442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42" name="Shape 42"/>
          <p:cNvCxnSpPr/>
          <p:nvPr/>
        </p:nvCxnSpPr>
        <p:spPr>
          <a:xfrm>
            <a:off x="5482537" y="2617325"/>
            <a:ext cx="12900" cy="442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3" name="Shape 43"/>
          <p:cNvSpPr txBox="1"/>
          <p:nvPr/>
        </p:nvSpPr>
        <p:spPr>
          <a:xfrm>
            <a:off x="-38975" y="2129075"/>
            <a:ext cx="729300" cy="110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1770</a:t>
            </a:r>
          </a:p>
        </p:txBody>
      </p:sp>
      <p:sp>
        <p:nvSpPr>
          <p:cNvPr id="44" name="Shape 44"/>
          <p:cNvSpPr txBox="1"/>
          <p:nvPr/>
        </p:nvSpPr>
        <p:spPr>
          <a:xfrm>
            <a:off x="8297300" y="2083475"/>
            <a:ext cx="729300" cy="201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1890</a:t>
            </a:r>
          </a:p>
        </p:txBody>
      </p:sp>
      <p:sp>
        <p:nvSpPr>
          <p:cNvPr id="45" name="Shape 45"/>
          <p:cNvSpPr txBox="1"/>
          <p:nvPr/>
        </p:nvSpPr>
        <p:spPr>
          <a:xfrm>
            <a:off x="29275" y="2903875"/>
            <a:ext cx="1621200" cy="1653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1770- Only large towns were required to have schools</a:t>
            </a:r>
          </a:p>
        </p:txBody>
      </p:sp>
      <p:sp>
        <p:nvSpPr>
          <p:cNvPr id="46" name="Shape 46"/>
          <p:cNvSpPr txBox="1"/>
          <p:nvPr/>
        </p:nvSpPr>
        <p:spPr>
          <a:xfrm>
            <a:off x="130225" y="247400"/>
            <a:ext cx="1419300" cy="76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1776- Noah Webster’s Blue Back Speller</a:t>
            </a:r>
          </a:p>
        </p:txBody>
      </p:sp>
      <p:sp>
        <p:nvSpPr>
          <p:cNvPr id="47" name="Shape 47"/>
          <p:cNvSpPr txBox="1"/>
          <p:nvPr/>
        </p:nvSpPr>
        <p:spPr>
          <a:xfrm>
            <a:off x="1106825" y="1067775"/>
            <a:ext cx="1497599" cy="1184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1778- Thomas Jefferson guaranteed 3 years of public education</a:t>
            </a:r>
          </a:p>
        </p:txBody>
      </p:sp>
      <p:sp>
        <p:nvSpPr>
          <p:cNvPr id="48" name="Shape 48"/>
          <p:cNvSpPr txBox="1"/>
          <p:nvPr/>
        </p:nvSpPr>
        <p:spPr>
          <a:xfrm>
            <a:off x="711425" y="4232025"/>
            <a:ext cx="2288399" cy="76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1779-1817-Jefferson pushed  bill for diffusion of knowledge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x="2278750" y="182125"/>
            <a:ext cx="2226600" cy="885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1830-1840s-Jefferson’s dream of statewide school systems takes root</a:t>
            </a:r>
          </a:p>
        </p:txBody>
      </p:sp>
      <p:sp>
        <p:nvSpPr>
          <p:cNvPr id="50" name="Shape 50"/>
          <p:cNvSpPr txBox="1"/>
          <p:nvPr/>
        </p:nvSpPr>
        <p:spPr>
          <a:xfrm>
            <a:off x="2353837" y="3144612"/>
            <a:ext cx="1621200" cy="625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1837- Horace Mann reviewed schools. Pushed for Common Schools</a:t>
            </a:r>
          </a:p>
        </p:txBody>
      </p:sp>
      <p:sp>
        <p:nvSpPr>
          <p:cNvPr id="51" name="Shape 51"/>
          <p:cNvSpPr txBox="1"/>
          <p:nvPr/>
        </p:nvSpPr>
        <p:spPr>
          <a:xfrm>
            <a:off x="3437700" y="4374800"/>
            <a:ext cx="1848899" cy="625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1840-½ NY residents were foreign born</a:t>
            </a:r>
          </a:p>
        </p:txBody>
      </p:sp>
      <p:sp>
        <p:nvSpPr>
          <p:cNvPr id="52" name="Shape 52"/>
          <p:cNvSpPr txBox="1"/>
          <p:nvPr/>
        </p:nvSpPr>
        <p:spPr>
          <a:xfrm>
            <a:off x="3437700" y="1386737"/>
            <a:ext cx="1419300" cy="625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1843 Philadelphia’s Bible Riot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x="4430225" y="273300"/>
            <a:ext cx="1621200" cy="885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1840s- schools are segregated in North</a:t>
            </a:r>
          </a:p>
        </p:txBody>
      </p:sp>
      <p:sp>
        <p:nvSpPr>
          <p:cNvPr id="54" name="Shape 54"/>
          <p:cNvSpPr txBox="1"/>
          <p:nvPr/>
        </p:nvSpPr>
        <p:spPr>
          <a:xfrm>
            <a:off x="4678400" y="3183762"/>
            <a:ext cx="1621200" cy="989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1846 Frederick Douglas called for desegregation of schools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5391175" y="1497300"/>
            <a:ext cx="2122799" cy="625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1855 Law abolished segregation of schools in Massachusetts</a:t>
            </a:r>
          </a:p>
        </p:txBody>
      </p:sp>
      <p:sp>
        <p:nvSpPr>
          <p:cNvPr id="56" name="Shape 56"/>
          <p:cNvSpPr txBox="1"/>
          <p:nvPr/>
        </p:nvSpPr>
        <p:spPr>
          <a:xfrm>
            <a:off x="6354500" y="2669400"/>
            <a:ext cx="26100" cy="234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cxnSp>
        <p:nvCxnSpPr>
          <p:cNvPr id="57" name="Shape 57"/>
          <p:cNvCxnSpPr/>
          <p:nvPr/>
        </p:nvCxnSpPr>
        <p:spPr>
          <a:xfrm>
            <a:off x="7387050" y="2617325"/>
            <a:ext cx="12900" cy="12501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58" name="Shape 58"/>
          <p:cNvSpPr txBox="1"/>
          <p:nvPr/>
        </p:nvSpPr>
        <p:spPr>
          <a:xfrm>
            <a:off x="6517075" y="3815300"/>
            <a:ext cx="2122799" cy="1184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1850s Catherine Beecher created education for female teachers and McGuffey Readers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x="7344625" y="299750"/>
            <a:ext cx="1621200" cy="148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1890-U.S. was providing more schooling to more students than any other country in the world. </a:t>
            </a:r>
          </a:p>
        </p:txBody>
      </p:sp>
      <p:cxnSp>
        <p:nvCxnSpPr>
          <p:cNvPr id="60" name="Shape 60"/>
          <p:cNvCxnSpPr>
            <a:endCxn id="59" idx="2"/>
          </p:cNvCxnSpPr>
          <p:nvPr/>
        </p:nvCxnSpPr>
        <p:spPr>
          <a:xfrm rot="10800000" flipH="1">
            <a:off x="8151325" y="1784150"/>
            <a:ext cx="3900" cy="8202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983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0000"/>
                </a:solidFill>
              </a:rPr>
              <a:t>The Radical Idea of Free Education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888900"/>
            <a:ext cx="8229600" cy="3918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The idea of a free, public education at the expense of the government until college → Not written into our Constitution.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In colonial America, only larger towns had established schools. 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Elsewhere schools were neither public nor free.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Dame schools &amp; Grammar schools → $$$</a:t>
            </a:r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8760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FF"/>
                </a:solidFill>
              </a:rPr>
              <a:t>Colonial Education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802825"/>
            <a:ext cx="7032000" cy="3918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064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800"/>
              <a:t>Pre-revolutionary schools were preparing children to be like their parents. The education went as far as learning to read the newspaper and calculate taxes. </a:t>
            </a:r>
          </a:p>
          <a:p>
            <a:pPr marL="457200" lvl="0" indent="-4064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800"/>
              <a:t>Most schooling was closely linked to the Protestant Bible. Discipline was based on fear instilled in children using Biblical stories.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7392300" y="205975"/>
            <a:ext cx="158115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
</a:t>
            </a:r>
            <a:r>
              <a:rPr lang="en">
                <a:solidFill>
                  <a:srgbClr val="1155CC"/>
                </a:solidFill>
              </a:rPr>
              <a:t>Building a Nation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55000"/>
              <a:buFont typeface="Arial"/>
              <a:buNone/>
            </a:pPr>
            <a:r>
              <a:rPr lang="en" sz="2000">
                <a:solidFill>
                  <a:srgbClr val="A4C2F4"/>
                </a:solidFill>
              </a:rPr>
              <a:t>Eliminating British influences.</a:t>
            </a:r>
          </a:p>
          <a:p>
            <a:pPr lvl="0" rtl="0">
              <a:buClr>
                <a:schemeClr val="dk1"/>
              </a:buClr>
              <a:buSzPct val="55000"/>
              <a:buFont typeface="Arial"/>
              <a:buNone/>
            </a:pPr>
            <a:r>
              <a:rPr lang="en" sz="2000">
                <a:solidFill>
                  <a:srgbClr val="A4C2F4"/>
                </a:solidFill>
              </a:rPr>
              <a:t>Schools were thought to be a method to eliminate British influences and to build the new nation.</a:t>
            </a:r>
          </a:p>
          <a:p>
            <a:pPr lvl="0" rtl="0">
              <a:buClr>
                <a:schemeClr val="dk1"/>
              </a:buClr>
              <a:buSzPct val="55000"/>
              <a:buFont typeface="Arial"/>
              <a:buNone/>
            </a:pPr>
            <a:r>
              <a:rPr lang="en" sz="2000">
                <a:solidFill>
                  <a:srgbClr val="A4C2F4"/>
                </a:solidFill>
              </a:rPr>
              <a:t>·</a:t>
            </a:r>
            <a:r>
              <a:rPr lang="en" sz="2000">
                <a:solidFill>
                  <a:srgbClr val="A4C2F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</a:t>
            </a:r>
            <a:r>
              <a:rPr lang="en" sz="2000">
                <a:solidFill>
                  <a:srgbClr val="A4C2F4"/>
                </a:solidFill>
              </a:rPr>
              <a:t>They would do this by creating a national history</a:t>
            </a:r>
          </a:p>
          <a:p>
            <a:pPr lvl="0" rtl="0">
              <a:buClr>
                <a:schemeClr val="dk1"/>
              </a:buClr>
              <a:buSzPct val="55000"/>
              <a:buFont typeface="Arial"/>
              <a:buNone/>
            </a:pPr>
            <a:r>
              <a:rPr lang="en" sz="2000">
                <a:solidFill>
                  <a:srgbClr val="A4C2F4"/>
                </a:solidFill>
              </a:rPr>
              <a:t>·</a:t>
            </a:r>
            <a:r>
              <a:rPr lang="en" sz="2000">
                <a:solidFill>
                  <a:srgbClr val="A4C2F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</a:t>
            </a:r>
            <a:r>
              <a:rPr lang="en" sz="2000">
                <a:solidFill>
                  <a:srgbClr val="A4C2F4"/>
                </a:solidFill>
              </a:rPr>
              <a:t>Webster created the Blue Back Speller</a:t>
            </a:r>
          </a:p>
          <a:p>
            <a:pPr marL="914400" lvl="0" indent="0" rtl="0">
              <a:buClr>
                <a:schemeClr val="dk1"/>
              </a:buClr>
              <a:buSzPct val="55000"/>
              <a:buFont typeface="Arial"/>
              <a:buNone/>
            </a:pPr>
            <a:r>
              <a:rPr lang="en" sz="2000">
                <a:solidFill>
                  <a:srgbClr val="A4C2F4"/>
                </a:solidFill>
              </a:rPr>
              <a:t>Promoted a new national language that had a different pronunciation of words then Britain </a:t>
            </a:r>
          </a:p>
          <a:p>
            <a:endParaRPr lang="en" sz="2000">
              <a:solidFill>
                <a:srgbClr val="A4C2F4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5200C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Thomas Jefferson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58863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/>
              <a:t>Drafted a proposal for 3 years of public education for all children</a:t>
            </a:r>
          </a:p>
          <a:p>
            <a:pPr lvl="0" rtl="0">
              <a:buNone/>
            </a:pPr>
            <a:r>
              <a:rPr lang="en" sz="1800"/>
              <a:t>He thought public education was essential for a democratic government.</a:t>
            </a:r>
          </a:p>
          <a:p>
            <a:pPr lvl="0" rtl="0">
              <a:buNone/>
            </a:pPr>
            <a:r>
              <a:rPr lang="en" sz="1800"/>
              <a:t>·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" sz="1800"/>
              <a:t>He believed one had to learn the foundations of education to be a citizen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·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" sz="1800"/>
              <a:t>A little education for the mass</a:t>
            </a:r>
          </a:p>
          <a:p>
            <a:pPr lvl="0" rtl="0">
              <a:buNone/>
            </a:pPr>
            <a:r>
              <a:rPr lang="en" sz="1800"/>
              <a:t>·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" sz="1800"/>
              <a:t>Those that were capable would go on for further education</a:t>
            </a:r>
          </a:p>
          <a:p>
            <a:endParaRPr lang="en" sz="1800"/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</a:p>
          <a:p>
            <a:endParaRPr lang="en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6" name="Shape 8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282750" y="665349"/>
            <a:ext cx="2273824" cy="324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Shape 9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8229600" cy="754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CC0000"/>
                </a:solidFill>
              </a:rPr>
              <a:t>Need for Reform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960775"/>
            <a:ext cx="8168100" cy="39650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lt1"/>
                </a:solidFill>
              </a:rPr>
              <a:t>General condition of rural district schools was poor</a:t>
            </a:r>
          </a:p>
          <a:p>
            <a:pPr marL="914400" lvl="1" indent="-355600" rtl="0">
              <a:buClr>
                <a:schemeClr val="lt1"/>
              </a:buClr>
              <a:buSzPct val="100000"/>
              <a:buFont typeface="Arial"/>
              <a:buChar char="○"/>
            </a:pPr>
            <a:r>
              <a:rPr lang="en" sz="2000">
                <a:solidFill>
                  <a:schemeClr val="lt1"/>
                </a:solidFill>
              </a:rPr>
              <a:t>Inadequate books: materials and resources were poor</a:t>
            </a:r>
          </a:p>
          <a:p>
            <a:pPr marL="914400" lvl="1" indent="-355600" rtl="0">
              <a:buClr>
                <a:schemeClr val="lt1"/>
              </a:buClr>
              <a:buSzPct val="100000"/>
              <a:buFont typeface="Arial"/>
              <a:buChar char="○"/>
            </a:pPr>
            <a:r>
              <a:rPr lang="en" sz="2000">
                <a:solidFill>
                  <a:schemeClr val="lt1"/>
                </a:solidFill>
              </a:rPr>
              <a:t>Teachers did not have training</a:t>
            </a:r>
          </a:p>
          <a:p>
            <a:pPr marL="914400" lvl="1" indent="-355600" rtl="0">
              <a:buClr>
                <a:schemeClr val="lt1"/>
              </a:buClr>
              <a:buSzPct val="100000"/>
              <a:buFont typeface="Arial"/>
              <a:buChar char="○"/>
            </a:pPr>
            <a:r>
              <a:rPr lang="en" sz="2000">
                <a:solidFill>
                  <a:schemeClr val="lt1"/>
                </a:solidFill>
              </a:rPr>
              <a:t>Student ages ranged from very young to the age of their teacher</a:t>
            </a:r>
          </a:p>
          <a:p>
            <a:pPr marL="914400" lvl="1" indent="-355600" rtl="0">
              <a:buClr>
                <a:schemeClr val="lt1"/>
              </a:buClr>
              <a:buSzPct val="100000"/>
              <a:buFont typeface="Arial"/>
              <a:buChar char="○"/>
            </a:pPr>
            <a:r>
              <a:rPr lang="en" sz="2000">
                <a:solidFill>
                  <a:schemeClr val="lt1"/>
                </a:solidFill>
              </a:rPr>
              <a:t>Students were to memorize information no matter how dated or irrelevant</a:t>
            </a:r>
          </a:p>
          <a:p>
            <a:pPr marL="914400" lvl="1" indent="-355600" rtl="0">
              <a:buClr>
                <a:schemeClr val="lt1"/>
              </a:buClr>
              <a:buSzPct val="100000"/>
              <a:buFont typeface="Arial"/>
              <a:buChar char="○"/>
            </a:pPr>
            <a:r>
              <a:rPr lang="en" sz="2000">
                <a:solidFill>
                  <a:schemeClr val="lt1"/>
                </a:solidFill>
              </a:rPr>
              <a:t>Harsh discipline: rules being disobeyed equaled lashes</a:t>
            </a:r>
          </a:p>
          <a:p>
            <a:pPr marL="914400" lvl="1" indent="-355600" rtl="0">
              <a:buClr>
                <a:schemeClr val="lt1"/>
              </a:buClr>
              <a:buSzPct val="100000"/>
              <a:buFont typeface="Arial"/>
              <a:buChar char="○"/>
            </a:pPr>
            <a:r>
              <a:rPr lang="en" sz="2000">
                <a:solidFill>
                  <a:schemeClr val="lt1"/>
                </a:solidFill>
              </a:rPr>
              <a:t>Uncomfortable seats and dilapidated buildings</a:t>
            </a:r>
          </a:p>
          <a:p>
            <a:pPr marL="457200" lvl="0" indent="-38100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lt1"/>
                </a:solidFill>
              </a:rPr>
              <a:t>Horace Mann: how were students expected to grow academically under these conditions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05975"/>
            <a:ext cx="8229600" cy="630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3000">
                <a:solidFill>
                  <a:srgbClr val="0000FF"/>
                </a:solidFill>
              </a:rPr>
              <a:t>Horace Mann’s Reform: 1830-1840s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3447850" y="689575"/>
            <a:ext cx="5177400" cy="4236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Transition from leader of Massachusetts State Senate to first Secretary of Board of Education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Reviewed facilities on horseback</a:t>
            </a:r>
          </a:p>
          <a:p>
            <a:pPr marL="914400" lvl="1" indent="-355600" rtl="0"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2000"/>
              <a:t>Visited schools and wrote reports of inequity</a:t>
            </a:r>
          </a:p>
          <a:p>
            <a:pPr marL="914400" lvl="1" indent="-355600" rtl="0"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2000"/>
              <a:t>Poor could not attend school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Wanted to change public education to be desirable</a:t>
            </a:r>
          </a:p>
          <a:p>
            <a:pPr marL="914400" lvl="1" indent="-355600" rtl="0"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2000"/>
              <a:t>Job for the government</a:t>
            </a:r>
          </a:p>
          <a:p>
            <a:pPr marL="914400" lvl="1" indent="-355600"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2000"/>
              <a:t>Common schools were born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" y="881750"/>
            <a:ext cx="2914325" cy="353827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 txBox="1"/>
          <p:nvPr/>
        </p:nvSpPr>
        <p:spPr>
          <a:xfrm>
            <a:off x="486100" y="4420025"/>
            <a:ext cx="2837400" cy="505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200" i="1">
                <a:solidFill>
                  <a:srgbClr val="CC0000"/>
                </a:solidFill>
              </a:rPr>
              <a:t> "The state takes better care of its livestock than its children."</a:t>
            </a:r>
            <a:r>
              <a:rPr lang="en" sz="1200">
                <a:solidFill>
                  <a:srgbClr val="CC0000"/>
                </a:solidFill>
              </a:rPr>
              <a:t> -Mann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000"/>
              <a:t>  Common School           Religious Conflict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-</a:t>
            </a:r>
            <a:r>
              <a:rPr lang="en" sz="1800"/>
              <a:t>the brainchild of </a:t>
            </a:r>
            <a:r>
              <a:rPr lang="en" sz="1800" b="1"/>
              <a:t>Horrace Mann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--He believed that </a:t>
            </a:r>
            <a:r>
              <a:rPr lang="en" sz="1800" b="1"/>
              <a:t>education is the great equalizer of all</a:t>
            </a:r>
            <a:r>
              <a:rPr lang="en" sz="1800"/>
              <a:t>.</a:t>
            </a:r>
            <a:r>
              <a:rPr lang="en" sz="1800" b="1"/>
              <a:t> </a:t>
            </a:r>
          </a:p>
          <a:p>
            <a:pPr lvl="0" rtl="0">
              <a:buNone/>
            </a:pPr>
            <a:r>
              <a:rPr lang="en" sz="1800"/>
              <a:t>--He rigorously campaigned for </a:t>
            </a:r>
            <a:r>
              <a:rPr lang="en" sz="1800" b="1"/>
              <a:t>tax supported schools, standardized textbooks, quality classrooms, and regulations and training for teachers</a:t>
            </a:r>
            <a:r>
              <a:rPr lang="en" sz="1800"/>
              <a:t>.</a:t>
            </a:r>
          </a:p>
          <a:p>
            <a:endParaRPr lang="en" sz="1800"/>
          </a:p>
          <a:p>
            <a:pPr lvl="0" algn="ctr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i="1"/>
              <a:t>Mann was the man that got all of this done!</a:t>
            </a:r>
          </a:p>
          <a:p>
            <a:endParaRPr lang="en" sz="1800" i="1"/>
          </a:p>
          <a:p>
            <a:endParaRPr lang="en" sz="1800" i="1"/>
          </a:p>
        </p:txBody>
      </p:sp>
      <p:sp>
        <p:nvSpPr>
          <p:cNvPr id="108" name="Shape 108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400"/>
              <a:t>-</a:t>
            </a:r>
            <a:r>
              <a:rPr lang="en" sz="1400" b="1"/>
              <a:t>A growing number of immigrants</a:t>
            </a:r>
            <a:r>
              <a:rPr lang="en" sz="1400"/>
              <a:t> into the country, namely </a:t>
            </a:r>
            <a:r>
              <a:rPr lang="en" sz="1400" b="1"/>
              <a:t>Irish Catholics</a:t>
            </a:r>
            <a:r>
              <a:rPr lang="en" sz="1400"/>
              <a:t>, refused to go to the tax supported, public, Protestant schools.  They </a:t>
            </a:r>
            <a:r>
              <a:rPr lang="en" sz="1400" b="1"/>
              <a:t>refused to send their children to schools where they would be "indoctrinated into the Protestant faith"</a:t>
            </a:r>
            <a:r>
              <a:rPr lang="en" sz="1400"/>
              <a:t>.</a:t>
            </a:r>
          </a:p>
          <a:p>
            <a:endParaRPr lang="en" sz="1400"/>
          </a:p>
          <a:p>
            <a:pPr lvl="0" rtl="0">
              <a:buNone/>
            </a:pPr>
            <a:r>
              <a:rPr lang="en" sz="1400"/>
              <a:t>-This led to </a:t>
            </a:r>
            <a:r>
              <a:rPr lang="en" sz="1400" b="1"/>
              <a:t>each religion wanting their own schools that were paid for by taxes</a:t>
            </a:r>
            <a:r>
              <a:rPr lang="en" sz="1400"/>
              <a:t>.</a:t>
            </a:r>
          </a:p>
          <a:p>
            <a:endParaRPr lang="en" sz="1400"/>
          </a:p>
          <a:p>
            <a:pPr lvl="0" rtl="0">
              <a:buClr>
                <a:schemeClr val="dk1"/>
              </a:buClr>
              <a:buSzPct val="78571"/>
              <a:buFont typeface="Arial"/>
              <a:buNone/>
            </a:pPr>
            <a:r>
              <a:rPr lang="en" sz="1400"/>
              <a:t>-</a:t>
            </a:r>
            <a:r>
              <a:rPr lang="en" sz="1400" b="1"/>
              <a:t>Protestants were not in favor of this</a:t>
            </a:r>
            <a:r>
              <a:rPr lang="en" sz="1400"/>
              <a:t> because paying for all the separate religions to have their own school would take away funds from the Protestant schools.</a:t>
            </a:r>
          </a:p>
          <a:p>
            <a:endParaRPr lang="en" sz="14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1039</Words>
  <Application>Microsoft Macintosh PowerPoint</Application>
  <PresentationFormat>On-screen Show (16:9)</PresentationFormat>
  <Paragraphs>98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simple-light</vt:lpstr>
      <vt:lpstr>The Common School </vt:lpstr>
      <vt:lpstr>PowerPoint Presentation</vt:lpstr>
      <vt:lpstr>The Radical Idea of Free Education</vt:lpstr>
      <vt:lpstr>Colonial Education</vt:lpstr>
      <vt:lpstr>
Building a Nation</vt:lpstr>
      <vt:lpstr>Thomas Jefferson</vt:lpstr>
      <vt:lpstr>Need for Reform</vt:lpstr>
      <vt:lpstr>Horace Mann’s Reform: 1830-1840s</vt:lpstr>
      <vt:lpstr>  Common School           Religious Conflict</vt:lpstr>
      <vt:lpstr> </vt:lpstr>
      <vt:lpstr>Groundwork for Integration</vt:lpstr>
      <vt:lpstr>Women as Teachers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Common School </dc:title>
  <cp:lastModifiedBy>Gayle Thieman</cp:lastModifiedBy>
  <cp:revision>1</cp:revision>
  <dcterms:modified xsi:type="dcterms:W3CDTF">2014-04-17T17:47:33Z</dcterms:modified>
</cp:coreProperties>
</file>