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4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1" d="100"/>
          <a:sy n="91" d="100"/>
        </p:scale>
        <p:origin x="-1112" y="-10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3482155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" name="Shape 2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Shape 8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" name="Shape 3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" name="Shape 3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" name="Shape 4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" name="Shape 5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Shape 5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en"/>
              <a:t>I’ve added this slide to the presentation.</a:t>
            </a: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Shape 6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Shape 7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Shape 8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 txBox="1">
            <a:spLocks noGrp="1"/>
          </p:cNvSpPr>
          <p:nvPr>
            <p:ph type="subTitle" idx="1"/>
          </p:nvPr>
        </p:nvSpPr>
        <p:spPr>
          <a:xfrm>
            <a:off x="685800" y="2840053"/>
            <a:ext cx="7772400" cy="7847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0"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9" name="Shape 9"/>
          <p:cNvSpPr txBox="1">
            <a:spLocks noGrp="1"/>
          </p:cNvSpPr>
          <p:nvPr>
            <p:ph type="ctrTitle"/>
          </p:nvPr>
        </p:nvSpPr>
        <p:spPr>
          <a:xfrm>
            <a:off x="685800" y="1583342"/>
            <a:ext cx="7772400" cy="11597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indent="304800" algn="ctr">
              <a:buSzPct val="100000"/>
              <a:defRPr sz="4800"/>
            </a:lvl1pPr>
            <a:lvl2pPr indent="304800" algn="ctr">
              <a:buSzPct val="100000"/>
              <a:defRPr sz="4800"/>
            </a:lvl2pPr>
            <a:lvl3pPr indent="304800" algn="ctr">
              <a:buSzPct val="100000"/>
              <a:defRPr sz="4800"/>
            </a:lvl3pPr>
            <a:lvl4pPr indent="304800" algn="ctr">
              <a:buSzPct val="100000"/>
              <a:defRPr sz="4800"/>
            </a:lvl4pPr>
            <a:lvl5pPr indent="304800" algn="ctr">
              <a:buSzPct val="100000"/>
              <a:defRPr sz="4800"/>
            </a:lvl5pPr>
            <a:lvl6pPr indent="304800" algn="ctr">
              <a:buSzPct val="100000"/>
              <a:defRPr sz="4800"/>
            </a:lvl6pPr>
            <a:lvl7pPr indent="304800" algn="ctr">
              <a:buSzPct val="100000"/>
              <a:defRPr sz="4800"/>
            </a:lvl7pPr>
            <a:lvl8pPr indent="304800" algn="ctr">
              <a:buSzPct val="100000"/>
              <a:defRPr sz="4800"/>
            </a:lvl8pPr>
            <a:lvl9pPr indent="304800" algn="ctr">
              <a:buSzPct val="100000"/>
              <a:defRPr sz="4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 txBox="1">
            <a:spLocks noGrp="1"/>
          </p:cNvSpPr>
          <p:nvPr>
            <p:ph type="body" idx="1"/>
          </p:nvPr>
        </p:nvSpPr>
        <p:spPr>
          <a:xfrm>
            <a:off x="457200" y="4406309"/>
            <a:ext cx="8229600" cy="5195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285750" indent="-171450" algn="ctr">
              <a:spcBef>
                <a:spcPts val="0"/>
              </a:spcBef>
              <a:buClr>
                <a:schemeClr val="dk1"/>
              </a:buClr>
              <a:buSzPct val="100000"/>
              <a:buNone/>
              <a:defRPr sz="1800">
                <a:solidFill>
                  <a:schemeClr val="dk1"/>
                </a:solidFill>
              </a:defRPr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marL="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1pPr>
            <a:lvl2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2pPr>
            <a:lvl3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3pPr>
            <a:lvl4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4pPr>
            <a:lvl5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5pPr>
            <a:lvl6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6pPr>
            <a:lvl7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7pPr>
            <a:lvl8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8pPr>
            <a:lvl9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342900" indent="-152400">
              <a:spcBef>
                <a:spcPts val="600"/>
              </a:spcBef>
              <a:buSzPct val="100000"/>
              <a:defRPr sz="3000"/>
            </a:lvl1pPr>
            <a:lvl2pPr marL="742950" indent="-133350">
              <a:spcBef>
                <a:spcPts val="480"/>
              </a:spcBef>
              <a:buSzPct val="100000"/>
              <a:defRPr sz="2400"/>
            </a:lvl2pPr>
            <a:lvl3pPr marL="1143000" indent="-76200">
              <a:spcBef>
                <a:spcPts val="480"/>
              </a:spcBef>
              <a:buSzPct val="100000"/>
              <a:defRPr sz="2400"/>
            </a:lvl3pPr>
            <a:lvl4pPr marL="1600200" indent="-114300">
              <a:spcBef>
                <a:spcPts val="360"/>
              </a:spcBef>
              <a:buSzPct val="100000"/>
              <a:defRPr sz="1800"/>
            </a:lvl4pPr>
            <a:lvl5pPr marL="2057400" indent="-114300">
              <a:spcBef>
                <a:spcPts val="360"/>
              </a:spcBef>
              <a:buSzPct val="100000"/>
              <a:defRPr sz="1800"/>
            </a:lvl5pPr>
            <a:lvl6pPr marL="2514600" indent="-114300">
              <a:spcBef>
                <a:spcPts val="360"/>
              </a:spcBef>
              <a:buSzPct val="100000"/>
              <a:defRPr sz="1800"/>
            </a:lvl6pPr>
            <a:lvl7pPr marL="2971800" indent="-114300">
              <a:spcBef>
                <a:spcPts val="360"/>
              </a:spcBef>
              <a:buSzPct val="100000"/>
              <a:defRPr sz="1800"/>
            </a:lvl7pPr>
            <a:lvl8pPr marL="3429000" indent="-114300">
              <a:spcBef>
                <a:spcPts val="360"/>
              </a:spcBef>
              <a:buSzPct val="100000"/>
              <a:defRPr sz="1800"/>
            </a:lvl8pPr>
            <a:lvl9pPr marL="3886200" indent="-114300">
              <a:spcBef>
                <a:spcPts val="360"/>
              </a:spcBef>
              <a:buSzPct val="100000"/>
              <a:defRPr sz="18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"/>
              <a:t>REPORT-</a:t>
            </a:r>
            <a:r>
              <a:rPr lang="en" i="1"/>
              <a:t>A Nation at Risk </a:t>
            </a:r>
          </a:p>
        </p:txBody>
      </p:sp>
      <p:sp>
        <p:nvSpPr>
          <p:cNvPr id="24" name="Shape 2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683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200"/>
              <a:t>1982 - Large economic downturn</a:t>
            </a:r>
          </a:p>
          <a:p>
            <a:pPr marL="457200" lvl="0" indent="-3683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200"/>
              <a:t>1983 - President Reagan indicated that the the nation was at risk due to low standards in the public school system</a:t>
            </a:r>
          </a:p>
          <a:p>
            <a:pPr marL="457200" lvl="0" indent="-3683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200"/>
              <a:t>claimed the nation was at risk due to these low standards</a:t>
            </a:r>
          </a:p>
          <a:p>
            <a:pPr marL="457200" lvl="0" indent="-3683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200"/>
              <a:t>repercussions: public confidence in education system was destroyed, states began experimenting  with a “free market” system for education</a:t>
            </a:r>
          </a:p>
          <a:p>
            <a:pPr marL="457200" lvl="0" indent="-3683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200"/>
              <a:t>Signaled a shift from equity to excellence </a:t>
            </a:r>
          </a:p>
          <a:p>
            <a:pPr marL="457200" lvl="0" indent="-3683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200"/>
              <a:t>NAEP reported the opposite: Schools were not suffering, but was actually showing a slow, steady incline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The Problems Continue...</a:t>
            </a:r>
          </a:p>
        </p:txBody>
      </p:sp>
      <p:sp>
        <p:nvSpPr>
          <p:cNvPr id="83" name="Shape 83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/>
              <a:t>Biggest problems in 2001…</a:t>
            </a:r>
          </a:p>
          <a:p>
            <a:pPr marL="457200" lvl="0" indent="-4191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/>
              <a:t>Overcrowding </a:t>
            </a:r>
          </a:p>
          <a:p>
            <a:pPr marL="457200" lvl="0" indent="-4191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/>
              <a:t>Under-funding </a:t>
            </a:r>
          </a:p>
          <a:p>
            <a:pPr marL="457200" lvl="0" indent="-4191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/>
              <a:t>Lacked of trained teachers </a:t>
            </a:r>
          </a:p>
          <a:p>
            <a:pPr marL="457200" lvl="0" indent="-4191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/>
              <a:t>School violence </a:t>
            </a:r>
          </a:p>
        </p:txBody>
      </p:sp>
      <p:sp>
        <p:nvSpPr>
          <p:cNvPr id="84" name="Shape 84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/>
              <a:t>Biggest problems in 2014…</a:t>
            </a:r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Overcrowding</a:t>
            </a:r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Under-funding</a:t>
            </a:r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Lack of trained teachers (ie. ESOL, Special Education, etc.) </a:t>
            </a:r>
          </a:p>
          <a:p>
            <a:pPr marL="457200" lvl="0" indent="-38100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Rigor of the New Common Core. </a:t>
            </a:r>
          </a:p>
        </p:txBody>
      </p:sp>
      <p:sp>
        <p:nvSpPr>
          <p:cNvPr id="85" name="Shape 85"/>
          <p:cNvSpPr/>
          <p:nvPr/>
        </p:nvSpPr>
        <p:spPr>
          <a:xfrm>
            <a:off x="339800" y="1200150"/>
            <a:ext cx="3804000" cy="3537000"/>
          </a:xfrm>
          <a:prstGeom prst="rect">
            <a:avLst/>
          </a:prstGeom>
          <a:noFill/>
          <a:ln w="38100" cap="flat">
            <a:solidFill>
              <a:srgbClr val="9900FF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86" name="Shape 86"/>
          <p:cNvSpPr/>
          <p:nvPr/>
        </p:nvSpPr>
        <p:spPr>
          <a:xfrm>
            <a:off x="4701950" y="1181475"/>
            <a:ext cx="3910500" cy="3725699"/>
          </a:xfrm>
          <a:prstGeom prst="rect">
            <a:avLst/>
          </a:prstGeom>
          <a:noFill/>
          <a:ln w="38100" cap="flat">
            <a:solidFill>
              <a:srgbClr val="93C47D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Push for Reform</a:t>
            </a:r>
          </a:p>
        </p:txBody>
      </p: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55600" rtl="0"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2000">
                <a:solidFill>
                  <a:schemeClr val="dk1"/>
                </a:solidFill>
              </a:rPr>
              <a:t>Government “monopoly” on education system</a:t>
            </a:r>
          </a:p>
          <a:p>
            <a:pPr marL="457200" lvl="0" indent="-355600" rtl="0"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2000"/>
              <a:t>Proposed solution: Competition and free market ideals applied to education</a:t>
            </a:r>
          </a:p>
          <a:p>
            <a:pPr marL="457200" lvl="0" indent="-355600" rtl="0"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2000"/>
              <a:t>Choice would allow parents to choose, would force schools to offer the best “product”</a:t>
            </a:r>
          </a:p>
          <a:p>
            <a:pPr marL="457200" lvl="0" indent="-355600" rtl="0"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2000"/>
              <a:t>“Product” was measured through high stakes testing</a:t>
            </a:r>
          </a:p>
          <a:p>
            <a:pPr marL="457200" lvl="0" indent="-355600" rtl="0"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2000"/>
              <a:t>If schools did not meet bottom line or fill seats, they were shut down (NYC, East Harlem)</a:t>
            </a:r>
          </a:p>
          <a:p>
            <a:pPr marL="457200" lvl="0" indent="-355600" rtl="0">
              <a:buClr>
                <a:srgbClr val="000000"/>
              </a:buClr>
              <a:buSzPct val="100000"/>
              <a:buFont typeface="Arial"/>
              <a:buAutoNum type="arabicPeriod"/>
            </a:pPr>
            <a:r>
              <a:rPr lang="en" sz="2000"/>
              <a:t>Schools in East Harlem District did improve, went from last place to middle of the pack (based on student achievement)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 txBox="1">
            <a:spLocks noGrp="1"/>
          </p:cNvSpPr>
          <p:nvPr>
            <p:ph type="title"/>
          </p:nvPr>
        </p:nvSpPr>
        <p:spPr>
          <a:xfrm>
            <a:off x="269475" y="316350"/>
            <a:ext cx="8682000" cy="5625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algn="ctr">
              <a:buNone/>
            </a:pPr>
            <a:r>
              <a:rPr lang="en" sz="3000"/>
              <a:t>School shopping: Creating a marketplace</a:t>
            </a:r>
          </a:p>
        </p:txBody>
      </p:sp>
      <p:sp>
        <p:nvSpPr>
          <p:cNvPr id="36" name="Shape 36"/>
          <p:cNvSpPr txBox="1">
            <a:spLocks noGrp="1"/>
          </p:cNvSpPr>
          <p:nvPr>
            <p:ph type="body" idx="1"/>
          </p:nvPr>
        </p:nvSpPr>
        <p:spPr>
          <a:xfrm>
            <a:off x="457200" y="949025"/>
            <a:ext cx="8229600" cy="3596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55600" rtl="0"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000"/>
              <a:t>Expanding school choice eventually results in four alternatives to traditional public schools:</a:t>
            </a:r>
          </a:p>
          <a:p>
            <a:endParaRPr lang="en" sz="2000"/>
          </a:p>
          <a:p>
            <a:pPr marL="914400" lvl="1" indent="-355600" rtl="0"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000"/>
              <a:t>Magnet schools; smaller focus-option public schools.</a:t>
            </a:r>
          </a:p>
          <a:p>
            <a:pPr marL="914400" lvl="1" indent="-355600" rtl="0"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000"/>
              <a:t>School vouchers; allow public education dollars to fund private school attendance. </a:t>
            </a:r>
          </a:p>
          <a:p>
            <a:pPr marL="914400" lvl="1" indent="-355600" rtl="0"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000"/>
              <a:t>Charter schools; public schools run by teachers and sometimes parents that are approved and overseen by the state board of education, rather than the district.</a:t>
            </a:r>
          </a:p>
          <a:p>
            <a:pPr marL="914400" lvl="1" indent="-355600" rtl="0">
              <a:buClr>
                <a:srgbClr val="000000"/>
              </a:buClr>
              <a:buSzPct val="100000"/>
              <a:buFont typeface="Arial"/>
              <a:buChar char="○"/>
            </a:pPr>
            <a:r>
              <a:rPr lang="en" sz="2000"/>
              <a:t>Homeschooling.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>
            <a:spLocks noGrp="1"/>
          </p:cNvSpPr>
          <p:nvPr>
            <p:ph type="title"/>
          </p:nvPr>
        </p:nvSpPr>
        <p:spPr>
          <a:xfrm>
            <a:off x="457200" y="205975"/>
            <a:ext cx="8229600" cy="438299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algn="ctr">
              <a:buNone/>
            </a:pPr>
            <a:r>
              <a:rPr lang="en" sz="3000"/>
              <a:t>Magnet schools</a:t>
            </a:r>
          </a:p>
        </p:txBody>
      </p:sp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270025" y="691275"/>
            <a:ext cx="8579400" cy="42999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marL="457200" lvl="0" indent="-355600" rtl="0"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000">
                <a:solidFill>
                  <a:schemeClr val="dk1"/>
                </a:solidFill>
              </a:rPr>
              <a:t>With school choice, smaller alternative schools called “magnet schools” are introduced as an alternative to traditional public school options.</a:t>
            </a:r>
          </a:p>
          <a:p>
            <a:pPr marL="457200" lvl="0" indent="-355600" rtl="0"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000">
                <a:solidFill>
                  <a:schemeClr val="dk1"/>
                </a:solidFill>
              </a:rPr>
              <a:t>The first magnet schools open in 1974 in East Harlem in a desperate attempt to save a failing school.  They prove successful and magnet schools grow in popularity in the 1980’s.</a:t>
            </a:r>
          </a:p>
          <a:p>
            <a:pPr marL="457200" lvl="0" indent="-355600" rtl="0"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000">
                <a:solidFill>
                  <a:schemeClr val="dk1"/>
                </a:solidFill>
              </a:rPr>
              <a:t>Magnet schools are often a “school within a school”, housed inside larger school buildings and offering smaller, specialized programs with one of any number of focus options, such as visual and performing arts, environmental science, humanities, etc..</a:t>
            </a:r>
          </a:p>
          <a:p>
            <a:pPr marL="457200" lvl="0" indent="-355600"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000">
                <a:solidFill>
                  <a:schemeClr val="dk1"/>
                </a:solidFill>
              </a:rPr>
              <a:t>Regardless of the school; magnet or traditional, the goal was ultimately the same: To raise overall academic performance, measured through standardized testing.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>
            <a:spLocks noGrp="1"/>
          </p:cNvSpPr>
          <p:nvPr>
            <p:ph type="title"/>
          </p:nvPr>
        </p:nvSpPr>
        <p:spPr>
          <a:xfrm>
            <a:off x="70300" y="128875"/>
            <a:ext cx="9021600" cy="515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algn="ctr">
              <a:buNone/>
            </a:pPr>
            <a:r>
              <a:rPr lang="en" sz="3000"/>
              <a:t>Vouchers: Public funds to private schools.</a:t>
            </a:r>
          </a:p>
        </p:txBody>
      </p:sp>
      <p:sp>
        <p:nvSpPr>
          <p:cNvPr id="48" name="Shape 48"/>
          <p:cNvSpPr txBox="1">
            <a:spLocks noGrp="1"/>
          </p:cNvSpPr>
          <p:nvPr>
            <p:ph type="body" idx="1"/>
          </p:nvPr>
        </p:nvSpPr>
        <p:spPr>
          <a:xfrm>
            <a:off x="269475" y="738125"/>
            <a:ext cx="8658300" cy="4018799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marL="457200" lvl="0" indent="-355600" rtl="0"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000"/>
              <a:t>With the popularity of magnet schools, there is momentum to take school choice in a controversial new direction: School vouchers.</a:t>
            </a:r>
          </a:p>
          <a:p>
            <a:pPr marL="457200" lvl="0" indent="-355600" rtl="0"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000"/>
              <a:t>In 1990, Wisconsin becomes the first state to pass legislation for vouchers that allow tax dollars assigned to public education to fund a small number of low-income students in Milwaukee to attend non-religious private schools.</a:t>
            </a:r>
          </a:p>
          <a:p>
            <a:pPr marL="457200" lvl="0" indent="-355600" rtl="0"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000"/>
              <a:t>Supporters claim that the voucher program evens the playing field for low-income families who do not have the same choices between public and private afforded wealthy families.</a:t>
            </a:r>
          </a:p>
          <a:p>
            <a:pPr marL="457200" lvl="0" indent="-355600" rtl="0">
              <a:buClr>
                <a:srgbClr val="000000"/>
              </a:buClr>
              <a:buSzPct val="100000"/>
              <a:buFont typeface="Arial"/>
              <a:buChar char="●"/>
            </a:pPr>
            <a:r>
              <a:rPr lang="en" sz="2000"/>
              <a:t>Opponents argue the voucher system funnels money away from public education, only serves a handful of students, and lacks standards for quality of education in private schools accepting public funds.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The E.A.I. Experiment </a:t>
            </a:r>
          </a:p>
        </p:txBody>
      </p:sp>
      <p:sp>
        <p:nvSpPr>
          <p:cNvPr id="54" name="Shape 5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/>
              <a:t>Baltimore MD- 1992</a:t>
            </a:r>
          </a:p>
          <a:p>
            <a:pPr marL="457200" lvl="0" indent="-3429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800"/>
              <a:t>Hired private company to run 9 of their 180 public schools for 5 years.</a:t>
            </a:r>
          </a:p>
          <a:p>
            <a:pPr marL="457200" lvl="0" indent="-3429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800"/>
              <a:t>E.A.I. used outsourcing to lower costs.</a:t>
            </a:r>
          </a:p>
          <a:p>
            <a:pPr marL="457200" lvl="0" indent="-3429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800"/>
              <a:t>Schools were refurbished and modernized with computer labs.</a:t>
            </a:r>
          </a:p>
          <a:p>
            <a:pPr marL="457200" lvl="0" indent="-34290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800"/>
              <a:t>“Tesseract”- their high tech curriculum was implemented.</a:t>
            </a:r>
          </a:p>
        </p:txBody>
      </p:sp>
      <p:sp>
        <p:nvSpPr>
          <p:cNvPr id="55" name="Shape 55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/>
              <a:t>What Happened?</a:t>
            </a:r>
          </a:p>
          <a:p>
            <a:pPr marL="457200" lvl="0" indent="-3429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800"/>
              <a:t>After 3 years, independent studies showed no improvement in test scores.</a:t>
            </a:r>
          </a:p>
          <a:p>
            <a:pPr marL="457200" lvl="0" indent="-3429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800"/>
              <a:t>Baltimore was paying 11% more per student in E.A.I. schools.</a:t>
            </a:r>
          </a:p>
          <a:p>
            <a:pPr marL="457200" lvl="0" indent="-3429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800"/>
              <a:t>The school board determined E.A.I. did not deliver the improvement in education that was promised.</a:t>
            </a:r>
          </a:p>
          <a:p>
            <a:pPr marL="457200" lvl="0" indent="-34290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800"/>
              <a:t>The contract was terminated at the end of the 4th year.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>
              <a:buNone/>
            </a:pPr>
            <a:r>
              <a:rPr lang="en"/>
              <a:t> - Charter Schools - </a:t>
            </a:r>
          </a:p>
        </p:txBody>
      </p:sp>
      <p:sp>
        <p:nvSpPr>
          <p:cNvPr id="61" name="Shape 61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algn="ctr" rtl="0">
              <a:buNone/>
            </a:pPr>
            <a:r>
              <a:rPr lang="en" sz="2400" b="1" u="sng"/>
              <a:t>Big push during the Clinton years</a:t>
            </a:r>
          </a:p>
          <a:p>
            <a:endParaRPr lang="en" sz="2400" b="1" u="sng"/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federal funding to create and expand</a:t>
            </a:r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part of the public school system </a:t>
            </a:r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publicly funded </a:t>
            </a:r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run by teachers and parents</a:t>
            </a:r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Often focused around a “theme” and/or school-wide mission statement </a:t>
            </a:r>
          </a:p>
          <a:p>
            <a:endParaRPr lang="en" sz="2400"/>
          </a:p>
          <a:p>
            <a:pPr lvl="0" algn="ctr" rtl="0">
              <a:buNone/>
            </a:pPr>
            <a:r>
              <a:rPr lang="en" sz="2400" b="1" i="1">
                <a:solidFill>
                  <a:srgbClr val="351C75"/>
                </a:solidFill>
              </a:rPr>
              <a:t>Choice and competition would drive improvement</a:t>
            </a:r>
          </a:p>
          <a:p>
            <a:endParaRPr lang="en" sz="2400" b="1" i="1">
              <a:solidFill>
                <a:srgbClr val="351C75"/>
              </a:solidFill>
            </a:endParaRPr>
          </a:p>
          <a:p>
            <a:endParaRPr lang="en" sz="2400" b="1" i="1">
              <a:solidFill>
                <a:srgbClr val="351C75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>
            <a:spLocks noGrp="1"/>
          </p:cNvSpPr>
          <p:nvPr>
            <p:ph type="body" idx="1"/>
          </p:nvPr>
        </p:nvSpPr>
        <p:spPr>
          <a:xfrm>
            <a:off x="457200" y="1475275"/>
            <a:ext cx="3994500" cy="2963700"/>
          </a:xfrm>
          <a:prstGeom prst="rect">
            <a:avLst/>
          </a:prstGeom>
          <a:ln w="38100" cap="flat">
            <a:solidFill>
              <a:srgbClr val="8E7CC3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>
                <a:solidFill>
                  <a:srgbClr val="674EA7"/>
                </a:solidFill>
              </a:rPr>
              <a:t>Core Knowledge</a:t>
            </a:r>
          </a:p>
          <a:p>
            <a:pPr marL="457200" lvl="0" indent="-342900" rtl="0">
              <a:buClr>
                <a:srgbClr val="8E7CC3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674EA7"/>
                </a:solidFill>
              </a:rPr>
              <a:t>Teacher-centered (teacher as expert)</a:t>
            </a:r>
          </a:p>
          <a:p>
            <a:pPr marL="457200" lvl="0" indent="-342900" rtl="0">
              <a:buClr>
                <a:srgbClr val="674EA7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674EA7"/>
                </a:solidFill>
              </a:rPr>
              <a:t>Traditional</a:t>
            </a:r>
          </a:p>
          <a:p>
            <a:pPr marL="457200" lvl="0" indent="-342900" rtl="0">
              <a:buClr>
                <a:srgbClr val="8E7CC3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674EA7"/>
                </a:solidFill>
              </a:rPr>
              <a:t>All students master the same content at the same time.</a:t>
            </a:r>
          </a:p>
          <a:p>
            <a:pPr marL="457200" lvl="0" indent="-342900" rtl="0">
              <a:buClr>
                <a:srgbClr val="674EA7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674EA7"/>
                </a:solidFill>
              </a:rPr>
              <a:t>“You can’t teach a child to think, unless you have something to teach them about.”</a:t>
            </a:r>
          </a:p>
          <a:p>
            <a:endParaRPr lang="en" sz="1800">
              <a:solidFill>
                <a:srgbClr val="674EA7"/>
              </a:solidFill>
            </a:endParaRPr>
          </a:p>
          <a:p>
            <a:endParaRPr lang="en" sz="1800">
              <a:solidFill>
                <a:srgbClr val="674EA7"/>
              </a:solidFill>
            </a:endParaRPr>
          </a:p>
          <a:p>
            <a:endParaRPr lang="en" sz="1800">
              <a:solidFill>
                <a:srgbClr val="674EA7"/>
              </a:solidFill>
            </a:endParaRPr>
          </a:p>
          <a:p>
            <a:endParaRPr lang="en" sz="1800">
              <a:solidFill>
                <a:srgbClr val="674EA7"/>
              </a:solidFill>
            </a:endParaRPr>
          </a:p>
        </p:txBody>
      </p:sp>
      <p:sp>
        <p:nvSpPr>
          <p:cNvPr id="67" name="Shape 67"/>
          <p:cNvSpPr txBox="1">
            <a:spLocks noGrp="1"/>
          </p:cNvSpPr>
          <p:nvPr>
            <p:ph type="title"/>
          </p:nvPr>
        </p:nvSpPr>
        <p:spPr>
          <a:xfrm>
            <a:off x="457200" y="152799"/>
            <a:ext cx="8229600" cy="11096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"/>
              <a:t>Curricula Emerged</a:t>
            </a:r>
          </a:p>
          <a:p>
            <a:pPr>
              <a:buNone/>
            </a:pPr>
            <a:r>
              <a:rPr lang="en" sz="2400" b="0"/>
              <a:t>to raise the achievement levels of all students.</a:t>
            </a:r>
          </a:p>
        </p:txBody>
      </p:sp>
      <p:sp>
        <p:nvSpPr>
          <p:cNvPr id="68" name="Shape 68"/>
          <p:cNvSpPr txBox="1">
            <a:spLocks noGrp="1"/>
          </p:cNvSpPr>
          <p:nvPr>
            <p:ph type="body" idx="2"/>
          </p:nvPr>
        </p:nvSpPr>
        <p:spPr>
          <a:xfrm>
            <a:off x="4692300" y="1475275"/>
            <a:ext cx="3994500" cy="2963700"/>
          </a:xfrm>
          <a:prstGeom prst="rect">
            <a:avLst/>
          </a:prstGeom>
          <a:ln w="38100" cap="flat">
            <a:solidFill>
              <a:srgbClr val="6AA84F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>
                <a:solidFill>
                  <a:srgbClr val="6AA84F"/>
                </a:solidFill>
              </a:rPr>
              <a:t>Progressive</a:t>
            </a:r>
          </a:p>
          <a:p>
            <a:pPr marL="457200" lvl="0" indent="-342900" rtl="0">
              <a:buClr>
                <a:srgbClr val="6AA84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6AA84F"/>
                </a:solidFill>
              </a:rPr>
              <a:t>Student-centered (teacher as guide)</a:t>
            </a:r>
          </a:p>
          <a:p>
            <a:pPr marL="457200" lvl="0" indent="-342900" rtl="0">
              <a:buClr>
                <a:srgbClr val="6AA84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6AA84F"/>
                </a:solidFill>
              </a:rPr>
              <a:t>Project-based</a:t>
            </a:r>
          </a:p>
          <a:p>
            <a:pPr marL="457200" lvl="0" indent="-342900" rtl="0">
              <a:buClr>
                <a:srgbClr val="6AA84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6AA84F"/>
                </a:solidFill>
              </a:rPr>
              <a:t>Master critical thinking skills</a:t>
            </a:r>
          </a:p>
          <a:p>
            <a:pPr marL="457200" lvl="0" indent="-342900" rtl="0">
              <a:buClr>
                <a:srgbClr val="6AA84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6AA84F"/>
                </a:solidFill>
              </a:rPr>
              <a:t>Community of learners </a:t>
            </a:r>
          </a:p>
          <a:p>
            <a:pPr marL="457200" lvl="0" indent="-342900" rtl="0">
              <a:buClr>
                <a:srgbClr val="6AA84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6AA84F"/>
                </a:solidFill>
              </a:rPr>
              <a:t>Learn by “doing”</a:t>
            </a:r>
          </a:p>
          <a:p>
            <a:endParaRPr lang="en" sz="1800">
              <a:solidFill>
                <a:srgbClr val="6AA84F"/>
              </a:solidFill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A Push for Rigorous Standards</a:t>
            </a:r>
          </a:p>
        </p:txBody>
      </p:sp>
      <p:sp>
        <p:nvSpPr>
          <p:cNvPr id="74" name="Shape 7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/>
              <a:t>Core Knowledge-</a:t>
            </a:r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The basic knowledge that all grades should know.</a:t>
            </a:r>
          </a:p>
          <a:p>
            <a:pPr marL="457200" lvl="0" indent="-3810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All teachers required to teach the same content at the same rate. </a:t>
            </a:r>
          </a:p>
          <a:p>
            <a:pPr marL="457200" lvl="0" indent="-38100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Teacher centered curriculum. </a:t>
            </a:r>
          </a:p>
        </p:txBody>
      </p:sp>
      <p:sp>
        <p:nvSpPr>
          <p:cNvPr id="75" name="Shape 75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/>
              <a:t>Common Core-</a:t>
            </a:r>
          </a:p>
          <a:p>
            <a:pPr marL="457200" lvl="0" indent="-3302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600"/>
              <a:t>The basic knowledge that all grades should know. </a:t>
            </a:r>
          </a:p>
          <a:p>
            <a:pPr marL="457200" lvl="0" indent="-3302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600"/>
              <a:t>Standards set by Federal Government. </a:t>
            </a:r>
          </a:p>
          <a:p>
            <a:pPr marL="457200" lvl="0" indent="-3302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600"/>
              <a:t>All teachers required to teach the same content at the same rate. </a:t>
            </a:r>
          </a:p>
          <a:p>
            <a:pPr marL="457200" lvl="0" indent="-330200" rt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1600"/>
              <a:t>Curriculum is “more” student centered. </a:t>
            </a:r>
          </a:p>
          <a:p>
            <a:pPr marL="457200" lvl="0" indent="-342900">
              <a:buClr>
                <a:srgbClr val="000000"/>
              </a:buClr>
              <a:buSzPct val="187499"/>
              <a:buFont typeface="Arial"/>
              <a:buChar char="•"/>
            </a:pPr>
            <a:r>
              <a:rPr lang="en" sz="1600"/>
              <a:t>Standards are very rigorous and designed to help students gain a deeper knowledge of content.</a:t>
            </a:r>
            <a:r>
              <a:rPr lang="en" sz="1800"/>
              <a:t> </a:t>
            </a:r>
          </a:p>
        </p:txBody>
      </p:sp>
      <p:sp>
        <p:nvSpPr>
          <p:cNvPr id="76" name="Shape 76"/>
          <p:cNvSpPr/>
          <p:nvPr/>
        </p:nvSpPr>
        <p:spPr>
          <a:xfrm>
            <a:off x="425300" y="1346800"/>
            <a:ext cx="3827700" cy="3578999"/>
          </a:xfrm>
          <a:prstGeom prst="rect">
            <a:avLst/>
          </a:prstGeom>
          <a:noFill/>
          <a:ln w="38100" cap="flat">
            <a:solidFill>
              <a:srgbClr val="9900FF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  <p:sp>
        <p:nvSpPr>
          <p:cNvPr id="77" name="Shape 77"/>
          <p:cNvSpPr/>
          <p:nvPr/>
        </p:nvSpPr>
        <p:spPr>
          <a:xfrm>
            <a:off x="4701950" y="1346800"/>
            <a:ext cx="4064099" cy="3578999"/>
          </a:xfrm>
          <a:prstGeom prst="rect">
            <a:avLst/>
          </a:prstGeom>
          <a:noFill/>
          <a:ln w="38100" cap="flat">
            <a:solidFill>
              <a:srgbClr val="93C47D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endParaRPr/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theme/theme1.xml><?xml version="1.0" encoding="utf-8"?>
<a:theme xmlns:a="http://schemas.openxmlformats.org/drawingml/2006/main" name="light-gradien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872</Words>
  <Application>Microsoft Macintosh PowerPoint</Application>
  <PresentationFormat>On-screen Show (16:9)</PresentationFormat>
  <Paragraphs>90</Paragraphs>
  <Slides>10</Slides>
  <Notes>10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light-gradient</vt:lpstr>
      <vt:lpstr>REPORT-A Nation at Risk </vt:lpstr>
      <vt:lpstr>Push for Reform</vt:lpstr>
      <vt:lpstr>School shopping: Creating a marketplace</vt:lpstr>
      <vt:lpstr>Magnet schools</vt:lpstr>
      <vt:lpstr>Vouchers: Public funds to private schools.</vt:lpstr>
      <vt:lpstr>The E.A.I. Experiment </vt:lpstr>
      <vt:lpstr> - Charter Schools - </vt:lpstr>
      <vt:lpstr>Curricula Emerged to raise the achievement levels of all students.</vt:lpstr>
      <vt:lpstr>A Push for Rigorous Standards</vt:lpstr>
      <vt:lpstr>The Problems Continue...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REPORT-A Nation at Risk </dc:title>
  <cp:lastModifiedBy>Gayle Thieman</cp:lastModifiedBy>
  <cp:revision>1</cp:revision>
  <dcterms:modified xsi:type="dcterms:W3CDTF">2014-04-17T17:51:35Z</dcterms:modified>
</cp:coreProperties>
</file>