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11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48215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I’ve added this slide to the presentation.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SzPct val="100000"/>
              <a:defRPr sz="3000"/>
            </a:lvl1pPr>
            <a:lvl2pPr marL="742950" indent="-133350">
              <a:spcBef>
                <a:spcPts val="480"/>
              </a:spcBef>
              <a:buSzPct val="100000"/>
              <a:defRPr sz="2400"/>
            </a:lvl2pPr>
            <a:lvl3pPr marL="1143000" indent="-76200">
              <a:spcBef>
                <a:spcPts val="480"/>
              </a:spcBef>
              <a:buSzPct val="100000"/>
              <a:defRPr sz="2400"/>
            </a:lvl3pPr>
            <a:lvl4pPr marL="1600200" indent="-114300">
              <a:spcBef>
                <a:spcPts val="360"/>
              </a:spcBef>
              <a:buSzPct val="100000"/>
              <a:defRPr sz="1800"/>
            </a:lvl4pPr>
            <a:lvl5pPr marL="2057400" indent="-114300">
              <a:spcBef>
                <a:spcPts val="360"/>
              </a:spcBef>
              <a:buSzPct val="100000"/>
              <a:defRPr sz="1800"/>
            </a:lvl5pPr>
            <a:lvl6pPr marL="2514600" indent="-114300">
              <a:spcBef>
                <a:spcPts val="360"/>
              </a:spcBef>
              <a:buSzPct val="100000"/>
              <a:defRPr sz="1800"/>
            </a:lvl6pPr>
            <a:lvl7pPr marL="2971800" indent="-114300">
              <a:spcBef>
                <a:spcPts val="360"/>
              </a:spcBef>
              <a:buSzPct val="100000"/>
              <a:defRPr sz="1800"/>
            </a:lvl7pPr>
            <a:lvl8pPr marL="3429000" indent="-114300">
              <a:spcBef>
                <a:spcPts val="360"/>
              </a:spcBef>
              <a:buSzPct val="100000"/>
              <a:defRPr sz="1800"/>
            </a:lvl8pPr>
            <a:lvl9pPr marL="3886200" indent="-11430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REPORT-</a:t>
            </a:r>
            <a:r>
              <a:rPr lang="en" i="1"/>
              <a:t>A Nation at Risk 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200"/>
              <a:t>1982 - Large economic downturn</a:t>
            </a:r>
          </a:p>
          <a:p>
            <a:pPr marL="457200" lvl="0" indent="-3683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200"/>
              <a:t>1983 - President Reagan indicated that the the nation was at risk due to low standards in the public school system</a:t>
            </a:r>
          </a:p>
          <a:p>
            <a:pPr marL="457200" lvl="0" indent="-3683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200"/>
              <a:t>claimed the nation was at risk due to these low standards</a:t>
            </a:r>
          </a:p>
          <a:p>
            <a:pPr marL="457200" lvl="0" indent="-3683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200"/>
              <a:t>repercussions: public confidence in education system was destroyed, states began experimenting  with a “free market” system for education</a:t>
            </a:r>
          </a:p>
          <a:p>
            <a:pPr marL="457200" lvl="0" indent="-3683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200"/>
              <a:t>Signaled a shift from equity to excellence </a:t>
            </a:r>
          </a:p>
          <a:p>
            <a:pPr marL="457200" lvl="0" indent="-3683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200"/>
              <a:t>NAEP reported the opposite: Schools were not suffering, but was actually showing a slow, steady incline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Problems Continue...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Biggest problems in 2001…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Overcrowding 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Under-funding 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Lacked of trained teachers 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School violence 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Biggest problems in 2014…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Overcrowding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Under-funding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Lack of trained teachers (ie. ESOL, Special Education, etc.) </a:t>
            </a:r>
          </a:p>
          <a:p>
            <a:pPr marL="457200" lvl="0" indent="-3810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Rigor of the New Common Core. </a:t>
            </a:r>
          </a:p>
        </p:txBody>
      </p:sp>
      <p:sp>
        <p:nvSpPr>
          <p:cNvPr id="85" name="Shape 85"/>
          <p:cNvSpPr/>
          <p:nvPr/>
        </p:nvSpPr>
        <p:spPr>
          <a:xfrm>
            <a:off x="339800" y="1200150"/>
            <a:ext cx="3804000" cy="3537000"/>
          </a:xfrm>
          <a:prstGeom prst="rect">
            <a:avLst/>
          </a:prstGeom>
          <a:noFill/>
          <a:ln w="38100" cap="flat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/>
          <p:nvPr/>
        </p:nvSpPr>
        <p:spPr>
          <a:xfrm>
            <a:off x="4701950" y="1181475"/>
            <a:ext cx="3910500" cy="3725699"/>
          </a:xfrm>
          <a:prstGeom prst="rect">
            <a:avLst/>
          </a:prstGeom>
          <a:noFill/>
          <a:ln w="38100" cap="flat">
            <a:solidFill>
              <a:srgbClr val="93C4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Push for Reform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Government “monopoly” on education system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/>
              <a:t>Proposed solution: Competition and free market ideals applied to education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/>
              <a:t>Choice would allow parents to choose, would force schools to offer the best “product”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/>
              <a:t>“Product” was measured through high stakes testing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/>
              <a:t>If schools did not meet bottom line or fill seats, they were shut down (NYC, East Harlem)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000"/>
              <a:t>Schools in East Harlem District did improve, went from last place to middle of the pack (based on student achievement)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269475" y="316350"/>
            <a:ext cx="8682000" cy="562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 sz="3000"/>
              <a:t>School shopping: Creating a marketplace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949025"/>
            <a:ext cx="8229600" cy="3596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Expanding school choice eventually results in four alternatives to traditional public schools:</a:t>
            </a:r>
          </a:p>
          <a:p>
            <a:endParaRPr lang="en" sz="2000"/>
          </a:p>
          <a:p>
            <a:pPr marL="914400" lvl="1" indent="-355600" rtl="0"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000"/>
              <a:t>Magnet schools; smaller focus-option public schools.</a:t>
            </a:r>
          </a:p>
          <a:p>
            <a:pPr marL="914400" lvl="1" indent="-355600" rtl="0"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000"/>
              <a:t>School vouchers; allow public education dollars to fund private school attendance. </a:t>
            </a:r>
          </a:p>
          <a:p>
            <a:pPr marL="914400" lvl="1" indent="-355600" rtl="0"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000"/>
              <a:t>Charter schools; public schools run by teachers and sometimes parents that are approved and overseen by the state board of education, rather than the district.</a:t>
            </a:r>
          </a:p>
          <a:p>
            <a:pPr marL="914400" lvl="1" indent="-355600" rtl="0"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2000"/>
              <a:t>Homeschooling.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229600" cy="438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 sz="3000"/>
              <a:t>Magnet schools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270025" y="691275"/>
            <a:ext cx="8579400" cy="4299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With school choice, smaller alternative schools called “magnet schools” are introduced as an alternative to traditional public school options.</a:t>
            </a:r>
          </a:p>
          <a:p>
            <a:pPr marL="457200" lvl="0" indent="-3556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The first magnet schools open in 1974 in East Harlem in a desperate attempt to save a failing school.  They prove successful and magnet schools grow in popularity in the 1980’s.</a:t>
            </a:r>
          </a:p>
          <a:p>
            <a:pPr marL="457200" lvl="0" indent="-3556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Magnet schools are often a “school within a school”, housed inside larger school buildings and offering smaller, specialized programs with one of any number of focus options, such as visual and performing arts, environmental science, humanities, etc..</a:t>
            </a:r>
          </a:p>
          <a:p>
            <a:pPr marL="457200" lvl="0" indent="-3556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>
                <a:solidFill>
                  <a:schemeClr val="dk1"/>
                </a:solidFill>
              </a:rPr>
              <a:t>Regardless of the school; magnet or traditional, the goal was ultimately the same: To raise overall academic performance, measured through standardized testing.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70300" y="128875"/>
            <a:ext cx="9021600" cy="515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 sz="3000"/>
              <a:t>Vouchers: Public funds to private schools.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269475" y="738125"/>
            <a:ext cx="8658300" cy="4018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With the popularity of magnet schools, there is momentum to take school choice in a controversial new direction: School vouchers.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In 1990, Wisconsin becomes the first state to pass legislation for vouchers that allow tax dollars assigned to public education to fund a small number of low-income students in Milwaukee to attend non-religious private schools.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Supporters claim that the voucher program evens the playing field for low-income families who do not have the same choices between public and private afforded wealthy families.</a:t>
            </a:r>
          </a:p>
          <a:p>
            <a:pPr marL="457200" lvl="0" indent="-3556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000"/>
              <a:t>Opponents argue the voucher system funnels money away from public education, only serves a handful of students, and lacks standards for quality of education in private schools accepting public funds.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E.A.I. Experiment 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Baltimore MD- 1992</a:t>
            </a:r>
          </a:p>
          <a:p>
            <a:pPr marL="457200" lvl="0" indent="-3429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Hired private company to run 9 of their 180 public schools for 5 years.</a:t>
            </a:r>
          </a:p>
          <a:p>
            <a:pPr marL="457200" lvl="0" indent="-3429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E.A.I. used outsourcing to lower costs.</a:t>
            </a:r>
          </a:p>
          <a:p>
            <a:pPr marL="457200" lvl="0" indent="-3429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Schools were refurbished and modernized with computer labs.</a:t>
            </a:r>
          </a:p>
          <a:p>
            <a:pPr marL="457200" lvl="0" indent="-3429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“Tesseract”- their high tech curriculum was implemented.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What Happened?</a:t>
            </a:r>
          </a:p>
          <a:p>
            <a:pPr marL="457200" lvl="0" indent="-3429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After 3 years, independent studies showed no improvement in test scores.</a:t>
            </a:r>
          </a:p>
          <a:p>
            <a:pPr marL="457200" lvl="0" indent="-3429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Baltimore was paying 11% more per student in E.A.I. schools.</a:t>
            </a:r>
          </a:p>
          <a:p>
            <a:pPr marL="457200" lvl="0" indent="-3429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The school board determined E.A.I. did not deliver the improvement in education that was promised.</a:t>
            </a:r>
          </a:p>
          <a:p>
            <a:pPr marL="457200" lvl="0" indent="-3429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800"/>
              <a:t>The contract was terminated at the end of the 4th year.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 - Charter Schools - 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2400" b="1" u="sng"/>
              <a:t>Big push during the Clinton years</a:t>
            </a:r>
          </a:p>
          <a:p>
            <a:endParaRPr lang="en" sz="2400" b="1" u="sng"/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federal funding to create and expand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part of the public school system 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publicly funded 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run by teachers and parents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Often focused around a “theme” and/or school-wide mission statement </a:t>
            </a:r>
          </a:p>
          <a:p>
            <a:endParaRPr lang="en" sz="2400"/>
          </a:p>
          <a:p>
            <a:pPr lvl="0" algn="ctr" rtl="0">
              <a:buNone/>
            </a:pPr>
            <a:r>
              <a:rPr lang="en" sz="2400" b="1" i="1">
                <a:solidFill>
                  <a:srgbClr val="351C75"/>
                </a:solidFill>
              </a:rPr>
              <a:t>Choice and competition would drive improvement</a:t>
            </a:r>
          </a:p>
          <a:p>
            <a:endParaRPr lang="en" sz="2400" b="1" i="1">
              <a:solidFill>
                <a:srgbClr val="351C75"/>
              </a:solidFill>
            </a:endParaRPr>
          </a:p>
          <a:p>
            <a:endParaRPr lang="en" sz="2400" b="1" i="1">
              <a:solidFill>
                <a:srgbClr val="351C75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475275"/>
            <a:ext cx="3994500" cy="2963700"/>
          </a:xfrm>
          <a:prstGeom prst="rect">
            <a:avLst/>
          </a:prstGeom>
          <a:ln w="38100" cap="flat">
            <a:solidFill>
              <a:srgbClr val="8E7CC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674EA7"/>
                </a:solidFill>
              </a:rPr>
              <a:t>Core Knowledge</a:t>
            </a:r>
          </a:p>
          <a:p>
            <a:pPr marL="457200" lvl="0" indent="-342900" rtl="0">
              <a:buClr>
                <a:srgbClr val="8E7CC3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74EA7"/>
                </a:solidFill>
              </a:rPr>
              <a:t>Teacher-centered (teacher as expert)</a:t>
            </a:r>
          </a:p>
          <a:p>
            <a:pPr marL="457200" lvl="0" indent="-342900" rtl="0">
              <a:buClr>
                <a:srgbClr val="674EA7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74EA7"/>
                </a:solidFill>
              </a:rPr>
              <a:t>Traditional</a:t>
            </a:r>
          </a:p>
          <a:p>
            <a:pPr marL="457200" lvl="0" indent="-342900" rtl="0">
              <a:buClr>
                <a:srgbClr val="8E7CC3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74EA7"/>
                </a:solidFill>
              </a:rPr>
              <a:t>All students master the same content at the same time.</a:t>
            </a:r>
          </a:p>
          <a:p>
            <a:pPr marL="457200" lvl="0" indent="-342900" rtl="0">
              <a:buClr>
                <a:srgbClr val="674EA7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74EA7"/>
                </a:solidFill>
              </a:rPr>
              <a:t>“You can’t teach a child to think, unless you have something to teach them about.”</a:t>
            </a:r>
          </a:p>
          <a:p>
            <a:endParaRPr lang="en" sz="1800">
              <a:solidFill>
                <a:srgbClr val="674EA7"/>
              </a:solidFill>
            </a:endParaRPr>
          </a:p>
          <a:p>
            <a:endParaRPr lang="en" sz="1800">
              <a:solidFill>
                <a:srgbClr val="674EA7"/>
              </a:solidFill>
            </a:endParaRPr>
          </a:p>
          <a:p>
            <a:endParaRPr lang="en" sz="1800">
              <a:solidFill>
                <a:srgbClr val="674EA7"/>
              </a:solidFill>
            </a:endParaRPr>
          </a:p>
          <a:p>
            <a:endParaRPr lang="en" sz="1800">
              <a:solidFill>
                <a:srgbClr val="674EA7"/>
              </a:solidFill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152799"/>
            <a:ext cx="8229600" cy="1109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Curricula Emerged</a:t>
            </a:r>
          </a:p>
          <a:p>
            <a:pPr>
              <a:buNone/>
            </a:pPr>
            <a:r>
              <a:rPr lang="en" sz="2400" b="0"/>
              <a:t>to raise the achievement levels of all students.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692300" y="1475275"/>
            <a:ext cx="3994500" cy="2963700"/>
          </a:xfrm>
          <a:prstGeom prst="rect">
            <a:avLst/>
          </a:prstGeom>
          <a:ln w="38100" cap="flat">
            <a:solidFill>
              <a:srgbClr val="6AA84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rgbClr val="6AA84F"/>
                </a:solidFill>
              </a:rPr>
              <a:t>Progressive</a:t>
            </a:r>
          </a:p>
          <a:p>
            <a:pPr marL="457200" lvl="0" indent="-342900" rtl="0">
              <a:buClr>
                <a:srgbClr val="6AA84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AA84F"/>
                </a:solidFill>
              </a:rPr>
              <a:t>Student-centered (teacher as guide)</a:t>
            </a:r>
          </a:p>
          <a:p>
            <a:pPr marL="457200" lvl="0" indent="-342900" rtl="0">
              <a:buClr>
                <a:srgbClr val="6AA84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AA84F"/>
                </a:solidFill>
              </a:rPr>
              <a:t>Project-based</a:t>
            </a:r>
          </a:p>
          <a:p>
            <a:pPr marL="457200" lvl="0" indent="-342900" rtl="0">
              <a:buClr>
                <a:srgbClr val="6AA84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AA84F"/>
                </a:solidFill>
              </a:rPr>
              <a:t>Master critical thinking skills</a:t>
            </a:r>
          </a:p>
          <a:p>
            <a:pPr marL="457200" lvl="0" indent="-342900" rtl="0">
              <a:buClr>
                <a:srgbClr val="6AA84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AA84F"/>
                </a:solidFill>
              </a:rPr>
              <a:t>Community of learners </a:t>
            </a:r>
          </a:p>
          <a:p>
            <a:pPr marL="457200" lvl="0" indent="-342900" rtl="0">
              <a:buClr>
                <a:srgbClr val="6AA84F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6AA84F"/>
                </a:solidFill>
              </a:rPr>
              <a:t>Learn by “doing”</a:t>
            </a:r>
          </a:p>
          <a:p>
            <a:endParaRPr lang="en" sz="1800">
              <a:solidFill>
                <a:srgbClr val="6AA84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 Push for Rigorous Standards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Core Knowledge-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The basic knowledge that all grades should know.</a:t>
            </a:r>
          </a:p>
          <a:p>
            <a:pPr marL="457200" lvl="0" indent="-3810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All teachers required to teach the same content at the same rate. </a:t>
            </a:r>
          </a:p>
          <a:p>
            <a:pPr marL="457200" lvl="0" indent="-3810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/>
              <a:t>Teacher centered curriculum. 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Common Core-</a:t>
            </a:r>
          </a:p>
          <a:p>
            <a:pPr marL="457200" lvl="0" indent="-3302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600"/>
              <a:t>The basic knowledge that all grades should know. </a:t>
            </a:r>
          </a:p>
          <a:p>
            <a:pPr marL="457200" lvl="0" indent="-3302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600"/>
              <a:t>Standards set by Federal Government. </a:t>
            </a:r>
          </a:p>
          <a:p>
            <a:pPr marL="457200" lvl="0" indent="-3302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600"/>
              <a:t>All teachers required to teach the same content at the same rate. </a:t>
            </a:r>
          </a:p>
          <a:p>
            <a:pPr marL="457200" lvl="0" indent="-3302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1600"/>
              <a:t>Curriculum is “more” student centered. </a:t>
            </a:r>
          </a:p>
          <a:p>
            <a:pPr marL="457200" lvl="0" indent="-342900">
              <a:buClr>
                <a:srgbClr val="000000"/>
              </a:buClr>
              <a:buSzPct val="187499"/>
              <a:buFont typeface="Arial"/>
              <a:buChar char="•"/>
            </a:pPr>
            <a:r>
              <a:rPr lang="en" sz="1600"/>
              <a:t>Standards are very rigorous and designed to help students gain a deeper knowledge of content.</a:t>
            </a:r>
            <a:r>
              <a:rPr lang="en" sz="1800"/>
              <a:t> </a:t>
            </a:r>
          </a:p>
        </p:txBody>
      </p:sp>
      <p:sp>
        <p:nvSpPr>
          <p:cNvPr id="76" name="Shape 76"/>
          <p:cNvSpPr/>
          <p:nvPr/>
        </p:nvSpPr>
        <p:spPr>
          <a:xfrm>
            <a:off x="425300" y="1346800"/>
            <a:ext cx="3827700" cy="3578999"/>
          </a:xfrm>
          <a:prstGeom prst="rect">
            <a:avLst/>
          </a:prstGeom>
          <a:noFill/>
          <a:ln w="38100" cap="flat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/>
          <p:nvPr/>
        </p:nvSpPr>
        <p:spPr>
          <a:xfrm>
            <a:off x="4701950" y="1346800"/>
            <a:ext cx="4064099" cy="3578999"/>
          </a:xfrm>
          <a:prstGeom prst="rect">
            <a:avLst/>
          </a:prstGeom>
          <a:noFill/>
          <a:ln w="38100" cap="flat">
            <a:solidFill>
              <a:srgbClr val="93C4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872</Words>
  <Application>Microsoft Macintosh PowerPoint</Application>
  <PresentationFormat>On-screen Show (16:9)</PresentationFormat>
  <Paragraphs>90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light-gradient</vt:lpstr>
      <vt:lpstr>REPORT-A Nation at Risk </vt:lpstr>
      <vt:lpstr>Push for Reform</vt:lpstr>
      <vt:lpstr>School shopping: Creating a marketplace</vt:lpstr>
      <vt:lpstr>Magnet schools</vt:lpstr>
      <vt:lpstr>Vouchers: Public funds to private schools.</vt:lpstr>
      <vt:lpstr>The E.A.I. Experiment </vt:lpstr>
      <vt:lpstr> - Charter Schools - </vt:lpstr>
      <vt:lpstr>Curricula Emerged to raise the achievement levels of all students.</vt:lpstr>
      <vt:lpstr>A Push for Rigorous Standards</vt:lpstr>
      <vt:lpstr>The Problems Continue...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REPORT-A Nation at Risk </dc:title>
  <cp:lastModifiedBy>Gayle Thieman</cp:lastModifiedBy>
  <cp:revision>1</cp:revision>
  <dcterms:modified xsi:type="dcterms:W3CDTF">2014-04-17T17:51:35Z</dcterms:modified>
</cp:coreProperties>
</file>