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71" r:id="rId3"/>
    <p:sldId id="260" r:id="rId4"/>
    <p:sldId id="272" r:id="rId5"/>
    <p:sldId id="27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012" autoAdjust="0"/>
  </p:normalViewPr>
  <p:slideViewPr>
    <p:cSldViewPr snapToGrid="0" snapToObjects="1">
      <p:cViewPr>
        <p:scale>
          <a:sx n="100" d="100"/>
          <a:sy n="100" d="100"/>
        </p:scale>
        <p:origin x="-872" y="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November 5, 2014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November 5,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November 5,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November 5,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November 5,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November 5,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November 5,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November 5,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November 5,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November 5, 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November 5,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November 5,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Academic Language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ada</a:t>
            </a:r>
            <a:r>
              <a:rPr lang="en-US" dirty="0" smtClean="0"/>
              <a:t>pted from presentation at </a:t>
            </a:r>
            <a:r>
              <a:rPr lang="en-US" dirty="0" err="1" smtClean="0"/>
              <a:t>edTPA</a:t>
            </a:r>
            <a:r>
              <a:rPr lang="en-US" dirty="0" smtClean="0"/>
              <a:t> Conference UCLA October,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052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Academic Language Functions</a:t>
            </a:r>
            <a:br>
              <a:rPr lang="en-US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1800" dirty="0"/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67529" y="2170664"/>
            <a:ext cx="7498080" cy="405555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 err="1"/>
              <a:t>Chamot</a:t>
            </a:r>
            <a:r>
              <a:rPr lang="en-US" sz="2000" dirty="0"/>
              <a:t>, A.U. &amp; O'Malley, J.M. (1974/1994). The CALLA Handbook: Implementing the Cognitive Language Learning Approach. Reading, MA: Addison Wesley</a:t>
            </a:r>
            <a:r>
              <a:rPr lang="en-US" sz="2000" dirty="0" smtClean="0"/>
              <a:t>.</a:t>
            </a:r>
            <a:endParaRPr lang="en-US" sz="2000" b="1" dirty="0" smtClean="0">
              <a:solidFill>
                <a:schemeClr val="tx2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Seek </a:t>
            </a:r>
            <a:r>
              <a:rPr lang="en-US" sz="2400" b="1" dirty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Information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- use who, what, when, where, how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Inform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- recount information or retell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Compare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- explain graphic organizer showing contrast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Order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- describe timeline, continuum or cycle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Classify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- describe organizing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principles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0381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"/>
                <a:cs typeface="Arial"/>
              </a:rPr>
              <a:t>Academic Language Functions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Analyze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- describe features or main idea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Infer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- generate hypotheses to suggest cause/outcomes 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Justify &amp; Persuade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- give evidence why “A” is important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Solve Problems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- describe problem-solving procedures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Synthesize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- summarize information cohesively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Evaluate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- identify criteria, explain priorities, etc.</a:t>
            </a:r>
            <a:endParaRPr lang="en-US" sz="26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106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Brick and Mortar words (forms)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Content-specific vocabulary</a:t>
            </a:r>
          </a:p>
          <a:p>
            <a:pPr eaLnBrk="1" hangingPunct="1"/>
            <a:endParaRPr lang="en-US">
              <a:latin typeface="Helvetic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The words that hold our language together and are essential to comprehension. They are </a:t>
            </a:r>
            <a:r>
              <a:rPr lang="en-US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words that determine relationships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between and among words. 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2086E0F-ACBF-8040-8C57-2877E1ED6F15}" type="slidenum">
              <a:rPr lang="en-US" sz="1000"/>
              <a:pPr eaLnBrk="1" hangingPunct="1"/>
              <a:t>4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274526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dirty="0">
                <a:latin typeface="Arial" charset="0"/>
                <a:ea typeface="ＭＳ Ｐゴシック" charset="0"/>
                <a:cs typeface="ＭＳ Ｐゴシック" charset="0"/>
              </a:rPr>
              <a:t>For example, mortar words (forms) may include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…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4764" y="2455150"/>
            <a:ext cx="7390928" cy="410527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600" b="1" dirty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Connecting words:</a:t>
            </a:r>
            <a:r>
              <a:rPr lang="en-US" sz="2600" dirty="0">
                <a:latin typeface="Arial" charset="0"/>
                <a:ea typeface="ＭＳ Ｐゴシック" charset="0"/>
                <a:cs typeface="ＭＳ Ｐゴシック" charset="0"/>
              </a:rPr>
              <a:t> because, then, but, sometimes, before, therefore, however and whereas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b="1" dirty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Prepositions and prepositional phrases</a:t>
            </a:r>
            <a:r>
              <a:rPr lang="en-US" sz="2600" dirty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:</a:t>
            </a:r>
            <a:r>
              <a:rPr lang="en-US" sz="2600" dirty="0">
                <a:latin typeface="Arial" charset="0"/>
                <a:ea typeface="ＭＳ Ｐゴシック" charset="0"/>
                <a:cs typeface="ＭＳ Ｐゴシック" charset="0"/>
              </a:rPr>
              <a:t> on, in, under, behind, next to, in front of, between, among and in the background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b="1" dirty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Pronouns:</a:t>
            </a:r>
            <a:r>
              <a:rPr lang="en-US" sz="2600" dirty="0">
                <a:latin typeface="Arial" charset="0"/>
                <a:ea typeface="ＭＳ Ｐゴシック" charset="0"/>
                <a:cs typeface="ＭＳ Ｐゴシック" charset="0"/>
              </a:rPr>
              <a:t> she, he, his, their, it, each other, and themselves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b="1" dirty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Basic regular and irregular verbs</a:t>
            </a:r>
            <a:r>
              <a:rPr lang="en-US" sz="2600" dirty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:</a:t>
            </a:r>
            <a:r>
              <a:rPr lang="en-US" sz="2600" dirty="0">
                <a:latin typeface="Arial" charset="0"/>
                <a:ea typeface="ＭＳ Ｐゴシック" charset="0"/>
                <a:cs typeface="ＭＳ Ｐゴシック" charset="0"/>
              </a:rPr>
              <a:t> plant</a:t>
            </a:r>
            <a:r>
              <a:rPr lang="en-US" sz="2600" i="1" dirty="0">
                <a:latin typeface="Arial" charset="0"/>
                <a:ea typeface="ＭＳ Ｐゴシック" charset="0"/>
                <a:cs typeface="ＭＳ Ｐゴシック" charset="0"/>
              </a:rPr>
              <a:t>ed</a:t>
            </a:r>
            <a:r>
              <a:rPr lang="en-US" sz="2600" dirty="0">
                <a:latin typeface="Arial" charset="0"/>
                <a:ea typeface="ＭＳ Ｐゴシック" charset="0"/>
                <a:cs typeface="ＭＳ Ｐゴシック" charset="0"/>
              </a:rPr>
              <a:t>, shopp</a:t>
            </a:r>
            <a:r>
              <a:rPr lang="en-US" sz="2600" i="1" dirty="0">
                <a:latin typeface="Arial" charset="0"/>
                <a:ea typeface="ＭＳ Ｐゴシック" charset="0"/>
                <a:cs typeface="ＭＳ Ｐゴシック" charset="0"/>
              </a:rPr>
              <a:t>ed</a:t>
            </a:r>
            <a:r>
              <a:rPr lang="en-US" sz="2600" dirty="0">
                <a:latin typeface="Arial" charset="0"/>
                <a:ea typeface="ＭＳ Ｐゴシック" charset="0"/>
                <a:cs typeface="ＭＳ Ｐゴシック" charset="0"/>
              </a:rPr>
              <a:t>, jump</a:t>
            </a:r>
            <a:r>
              <a:rPr lang="en-US" sz="2600" i="1" dirty="0">
                <a:latin typeface="Arial" charset="0"/>
                <a:ea typeface="ＭＳ Ｐゴシック" charset="0"/>
                <a:cs typeface="ＭＳ Ｐゴシック" charset="0"/>
              </a:rPr>
              <a:t>ed</a:t>
            </a:r>
            <a:r>
              <a:rPr lang="en-US" sz="2600" dirty="0">
                <a:latin typeface="Arial" charset="0"/>
                <a:ea typeface="ＭＳ Ｐゴシック" charset="0"/>
                <a:cs typeface="ＭＳ Ｐゴシック" charset="0"/>
              </a:rPr>
              <a:t>, leave, live, eat, swim, produce</a:t>
            </a:r>
          </a:p>
          <a:p>
            <a:pPr eaLnBrk="1" hangingPunct="1">
              <a:lnSpc>
                <a:spcPct val="90000"/>
              </a:lnSpc>
            </a:pPr>
            <a:endParaRPr lang="en-US" sz="26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285CD20-5661-5A42-9A78-B7EC593621FF}" type="slidenum">
              <a:rPr lang="en-US" sz="1000"/>
              <a:pPr eaLnBrk="1" hangingPunct="1"/>
              <a:t>5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272704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108</TotalTime>
  <Words>273</Words>
  <Application>Microsoft Macintosh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Academic Language</vt:lpstr>
      <vt:lpstr>Academic Language Functions </vt:lpstr>
      <vt:lpstr>Academic Language Functions</vt:lpstr>
      <vt:lpstr>Brick and Mortar words (forms)</vt:lpstr>
      <vt:lpstr>For example, mortar words (forms) may include…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edTPA Implementation Conference</dc:title>
  <dc:creator>Gayle Thieman</dc:creator>
  <cp:lastModifiedBy>Gayle Thieman</cp:lastModifiedBy>
  <cp:revision>14</cp:revision>
  <dcterms:created xsi:type="dcterms:W3CDTF">2014-10-28T17:23:48Z</dcterms:created>
  <dcterms:modified xsi:type="dcterms:W3CDTF">2014-11-06T00:16:06Z</dcterms:modified>
</cp:coreProperties>
</file>