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0" r:id="rId4"/>
    <p:sldId id="261" r:id="rId5"/>
    <p:sldId id="258" r:id="rId6"/>
    <p:sldId id="259" r:id="rId7"/>
    <p:sldId id="271" r:id="rId8"/>
    <p:sldId id="272" r:id="rId9"/>
    <p:sldId id="262" r:id="rId10"/>
    <p:sldId id="263" r:id="rId11"/>
    <p:sldId id="273" r:id="rId12"/>
    <p:sldId id="264" r:id="rId13"/>
    <p:sldId id="275" r:id="rId14"/>
    <p:sldId id="274" r:id="rId15"/>
    <p:sldId id="266" r:id="rId16"/>
    <p:sldId id="267" r:id="rId17"/>
    <p:sldId id="268" r:id="rId18"/>
    <p:sldId id="269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4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8C29B-41A8-3648-A94B-866B2D34A45A}" type="datetimeFigureOut">
              <a:rPr lang="en-US" smtClean="0"/>
              <a:t>4/5/14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A1C43-8428-F843-BFB7-D1F82EB9E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65082-CB08-B246-8C66-9B598C8E32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03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Significant associations between THP assignment and students’ technology experiences.  Students</a:t>
            </a:r>
            <a:r>
              <a:rPr lang="en-US" baseline="0" dirty="0" smtClean="0"/>
              <a:t> with THP more  satisfied with using technology and reported higher level of </a:t>
            </a:r>
            <a:r>
              <a:rPr lang="en-US" baseline="0" dirty="0" err="1" smtClean="0"/>
              <a:t>profiiciency</a:t>
            </a:r>
            <a:r>
              <a:rPr lang="en-US" baseline="0" dirty="0" smtClean="0"/>
              <a:t>.  </a:t>
            </a:r>
          </a:p>
          <a:p>
            <a:r>
              <a:rPr lang="en-US" baseline="0" dirty="0" smtClean="0"/>
              <a:t>No difference in fall but significant difference in spring between those who had THP 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those who did not on Helpfulness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29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significant difference</a:t>
            </a:r>
            <a:r>
              <a:rPr lang="en-US" baseline="0" dirty="0" smtClean="0"/>
              <a:t> in fall but there was a </a:t>
            </a:r>
            <a:r>
              <a:rPr lang="en-US" baseline="0" dirty="0" err="1" smtClean="0"/>
              <a:t>significnt</a:t>
            </a:r>
            <a:r>
              <a:rPr lang="en-US" baseline="0" dirty="0" smtClean="0"/>
              <a:t> difference in these categories in the spring reported by those with THP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in classroom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22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evaluated a subset of data  (ELL students</a:t>
            </a:r>
            <a:r>
              <a:rPr lang="en-US" baseline="0" dirty="0" smtClean="0"/>
              <a:t> in 2013-2014.  So far no difference in GPA between students with THP and those with access to technology in classroom under supervision of the teacher   There is a moderate positive relationship between students with THP and higher attendance.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19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0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final</a:t>
            </a:r>
            <a:r>
              <a:rPr lang="en-US" baseline="0" dirty="0" smtClean="0"/>
              <a:t> study create cohort groups for the two year study.  Those who were 9/10  10/11 and new 9</a:t>
            </a:r>
            <a:r>
              <a:rPr lang="en-US" baseline="30000" dirty="0" smtClean="0"/>
              <a:t>th</a:t>
            </a:r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18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</a:t>
            </a:r>
            <a:r>
              <a:rPr lang="en-US" baseline="0" dirty="0" smtClean="0"/>
              <a:t> of 31 </a:t>
            </a:r>
            <a:r>
              <a:rPr lang="en-US" dirty="0" smtClean="0"/>
              <a:t> 1:1 initiatives in 19  European countries  (2013</a:t>
            </a:r>
            <a:r>
              <a:rPr lang="en-US" dirty="0" smtClean="0"/>
              <a:t>) only a  “very few identified improved student</a:t>
            </a:r>
            <a:r>
              <a:rPr lang="en-US" baseline="0" dirty="0" smtClean="0"/>
              <a:t> learning outcomes as a project rationale: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39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</a:t>
            </a:r>
            <a:r>
              <a:rPr lang="en-US" baseline="0" dirty="0" smtClean="0"/>
              <a:t>i Square analysis  conducted to determine if differences between the two groups  THP and no THP were statistically significant.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Survey of technology skills &amp; experiences in fall and spring   responses on a 4 point </a:t>
            </a:r>
            <a:r>
              <a:rPr lang="en-US" baseline="0" dirty="0" err="1" smtClean="0"/>
              <a:t>Likert</a:t>
            </a:r>
            <a:r>
              <a:rPr lang="en-US" baseline="0" dirty="0" smtClean="0"/>
              <a:t> scale</a:t>
            </a:r>
          </a:p>
          <a:p>
            <a:r>
              <a:rPr lang="en-US" baseline="0" dirty="0" smtClean="0"/>
              <a:t>Overall proficiency and satisfaction with use of </a:t>
            </a:r>
            <a:r>
              <a:rPr lang="en-US" baseline="0" dirty="0" err="1" smtClean="0"/>
              <a:t>iPad</a:t>
            </a:r>
            <a:endParaRPr lang="en-US" baseline="0" dirty="0" smtClean="0"/>
          </a:p>
          <a:p>
            <a:r>
              <a:rPr lang="en-US" baseline="0" dirty="0" smtClean="0"/>
              <a:t>Helpfulness of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for academic tasks</a:t>
            </a:r>
          </a:p>
          <a:p>
            <a:r>
              <a:rPr lang="en-US" baseline="0" dirty="0" smtClean="0"/>
              <a:t>Ease of use of </a:t>
            </a:r>
            <a:r>
              <a:rPr lang="en-US" baseline="0" dirty="0" err="1" smtClean="0"/>
              <a:t>iPad</a:t>
            </a:r>
            <a:endParaRPr lang="en-US" baseline="0" dirty="0" smtClean="0"/>
          </a:p>
          <a:p>
            <a:r>
              <a:rPr lang="en-US" baseline="0" dirty="0" smtClean="0"/>
              <a:t>Frequency of use of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out of school for tasks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 test to compare means of 2 groups  (THP and classroom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)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Third component  weekly survey of how students use technology in classroom   Total number of applications used and total number of academic activities were combined  T test.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HYPOTHESES:  students who have THP will report greater satisfaction, proficiency, ease of use AND  greater use of </a:t>
            </a:r>
            <a:r>
              <a:rPr lang="en-US" baseline="0" dirty="0" err="1" smtClean="0"/>
              <a:t>Ipad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32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Hypothesis:  students who were</a:t>
            </a:r>
            <a:r>
              <a:rPr lang="en-US" baseline="0" dirty="0" smtClean="0"/>
              <a:t> assigned THP  will have higher GPA and attendance rate  (t test  and regression </a:t>
            </a:r>
            <a:r>
              <a:rPr lang="en-US" baseline="0" dirty="0" err="1" smtClean="0"/>
              <a:t>analsis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More frequent positive experiences with technology measured by fall/spring survey will be associated with higher student attendance and GPA  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frequent USE of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in school and at home will be associated with higher student attendance and GPA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79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doing classroom observations</a:t>
            </a:r>
            <a:r>
              <a:rPr lang="en-US" baseline="0" dirty="0" smtClean="0"/>
              <a:t> and teacher focus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5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Race  misleading because  Urban</a:t>
            </a:r>
            <a:r>
              <a:rPr lang="en-US" baseline="0" dirty="0" smtClean="0"/>
              <a:t> HS is a minority majority school</a:t>
            </a:r>
          </a:p>
          <a:p>
            <a:endParaRPr lang="en-US" baseline="0" dirty="0" smtClean="0"/>
          </a:p>
          <a:p>
            <a:r>
              <a:rPr lang="en-US" baseline="0" dirty="0" smtClean="0"/>
              <a:t>Academic Priority is a proxy for poverty</a:t>
            </a:r>
          </a:p>
          <a:p>
            <a:endParaRPr lang="en-US" baseline="0" dirty="0" smtClean="0"/>
          </a:p>
          <a:p>
            <a:r>
              <a:rPr lang="en-US" baseline="0" dirty="0" smtClean="0"/>
              <a:t>60% did not get a THP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89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Includes NEW</a:t>
            </a:r>
            <a:r>
              <a:rPr lang="en-US" baseline="0" dirty="0" smtClean="0"/>
              <a:t> 9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this year PLUS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&amp; 11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graders      who were eligible for </a:t>
            </a:r>
            <a:r>
              <a:rPr lang="en-US" baseline="0" dirty="0" err="1" smtClean="0"/>
              <a:t>iPads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Change in procedures</a:t>
            </a:r>
            <a:r>
              <a:rPr lang="en-US" baseline="0" dirty="0" smtClean="0"/>
              <a:t>  for check out  resulted in 50% increase in % of students who got THP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9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with 2.0-3.99  twice as likely to have THP and  students with GPA of 4.0 three times  as likely to have THP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77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Improvement in equitable</a:t>
            </a:r>
            <a:r>
              <a:rPr lang="en-US" baseline="0" dirty="0" smtClean="0"/>
              <a:t> access for racial/ethnic groups  BUT not for Academic Priority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1C43-8428-F843-BFB7-D1F82EB9E91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EFF5880-7723-2D42-BE86-4770C12E7A73}" type="datetimeFigureOut">
              <a:rPr lang="en-US" smtClean="0"/>
              <a:t>4/5/14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820BCDE-A826-C44F-AA73-83A4155CB6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993087"/>
            <a:ext cx="6498160" cy="2816461"/>
          </a:xfrm>
        </p:spPr>
        <p:txBody>
          <a:bodyPr/>
          <a:lstStyle/>
          <a:p>
            <a:r>
              <a:rPr lang="en-US" sz="3200" b="1" dirty="0" smtClean="0"/>
              <a:t>Challenges and Opportunities in the First Year of a 1:1 </a:t>
            </a:r>
            <a:r>
              <a:rPr lang="en-US" sz="3200" b="1" dirty="0" err="1" smtClean="0"/>
              <a:t>iPad</a:t>
            </a:r>
            <a:r>
              <a:rPr lang="en-US" sz="3200" b="1" dirty="0" smtClean="0"/>
              <a:t> Initiative in a High Poverty, Highly Diverse Urban High School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4661480"/>
            <a:ext cx="6498159" cy="1378262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Gayle Y. Thieman, </a:t>
            </a:r>
            <a:r>
              <a:rPr lang="en-US" sz="2000" b="1" dirty="0" err="1" smtClean="0">
                <a:solidFill>
                  <a:schemeClr val="tx1"/>
                </a:solidFill>
              </a:rPr>
              <a:t>Ed.D</a:t>
            </a:r>
            <a:r>
              <a:rPr lang="en-US" sz="2000" b="1" dirty="0" smtClean="0">
                <a:solidFill>
                  <a:schemeClr val="tx1"/>
                </a:solidFill>
              </a:rPr>
              <a:t>.  Portland State University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Tatiana </a:t>
            </a:r>
            <a:r>
              <a:rPr lang="en-US" sz="2000" b="1" dirty="0" err="1" smtClean="0">
                <a:solidFill>
                  <a:schemeClr val="tx1"/>
                </a:solidFill>
              </a:rPr>
              <a:t>Cevallos</a:t>
            </a:r>
            <a:r>
              <a:rPr lang="en-US" sz="2000" b="1" dirty="0" smtClean="0">
                <a:solidFill>
                  <a:schemeClr val="tx1"/>
                </a:solidFill>
              </a:rPr>
              <a:t>, George Fox University</a:t>
            </a:r>
          </a:p>
          <a:p>
            <a:r>
              <a:rPr lang="en-US" sz="2000" b="1" dirty="0" err="1" smtClean="0">
                <a:solidFill>
                  <a:schemeClr val="tx1"/>
                </a:solidFill>
              </a:rPr>
              <a:t>Motaki</a:t>
            </a:r>
            <a:r>
              <a:rPr lang="en-US" sz="2000" b="1" dirty="0" smtClean="0">
                <a:solidFill>
                  <a:schemeClr val="tx1"/>
                </a:solidFill>
              </a:rPr>
              <a:t> Hara, Ph.D. Portland State University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Rurik </a:t>
            </a:r>
            <a:r>
              <a:rPr lang="en-US" sz="2000" b="1" dirty="0" err="1" smtClean="0">
                <a:solidFill>
                  <a:schemeClr val="tx1"/>
                </a:solidFill>
              </a:rPr>
              <a:t>Nackerud</a:t>
            </a:r>
            <a:r>
              <a:rPr lang="en-US" sz="2000" b="1" dirty="0" smtClean="0">
                <a:solidFill>
                  <a:schemeClr val="tx1"/>
                </a:solidFill>
              </a:rPr>
              <a:t>, Portland State University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58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Title 6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9502"/>
          </a:xfrm>
        </p:spPr>
        <p:txBody>
          <a:bodyPr/>
          <a:lstStyle/>
          <a:p>
            <a:r>
              <a:rPr lang="en-US" sz="2400" dirty="0" smtClean="0"/>
              <a:t>Student Characteristics 2012-13  N=426</a:t>
            </a:r>
            <a:endParaRPr lang="en-US" sz="24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669220"/>
              </p:ext>
            </p:extLst>
          </p:nvPr>
        </p:nvGraphicFramePr>
        <p:xfrm>
          <a:off x="549275" y="984250"/>
          <a:ext cx="8042276" cy="402072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0569"/>
                <a:gridCol w="1836114"/>
                <a:gridCol w="2185024"/>
                <a:gridCol w="201056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Ninth       58%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Tenth         42%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       23%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  ??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         56%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  21%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Male         58%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Female       42%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    34%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 </a:t>
                      </a:r>
                      <a:r>
                        <a:rPr lang="en-US" dirty="0" err="1" smtClean="0"/>
                        <a:t>Hisp</a:t>
                      </a:r>
                      <a:r>
                        <a:rPr lang="en-US" dirty="0" smtClean="0"/>
                        <a:t>     66%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TAG           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TAG      94%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 Ed    20%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SPED   80%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3929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Acad</a:t>
                      </a:r>
                      <a:r>
                        <a:rPr lang="en-US" b="1" baseline="0" dirty="0" smtClean="0"/>
                        <a:t> Prior  59%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</a:t>
                      </a:r>
                      <a:r>
                        <a:rPr lang="en-US" dirty="0" err="1" smtClean="0"/>
                        <a:t>Acad</a:t>
                      </a:r>
                      <a:r>
                        <a:rPr lang="en-US" baseline="0" dirty="0" smtClean="0"/>
                        <a:t> P  41%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Ident</a:t>
                      </a:r>
                      <a:r>
                        <a:rPr lang="en-US" baseline="0" dirty="0" smtClean="0"/>
                        <a:t>    12%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ELL        82%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Take</a:t>
                      </a:r>
                      <a:r>
                        <a:rPr lang="en-US" b="0" baseline="0" dirty="0" smtClean="0"/>
                        <a:t> Home</a:t>
                      </a:r>
                    </a:p>
                    <a:p>
                      <a:r>
                        <a:rPr lang="en-US" b="0" baseline="0" dirty="0" err="1" smtClean="0"/>
                        <a:t>iPad</a:t>
                      </a:r>
                      <a:r>
                        <a:rPr lang="en-US" b="0" baseline="0" dirty="0" smtClean="0"/>
                        <a:t>          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40%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Class </a:t>
                      </a:r>
                      <a:r>
                        <a:rPr lang="en-US" b="1" dirty="0" err="1" smtClean="0"/>
                        <a:t>iPad</a:t>
                      </a:r>
                      <a:r>
                        <a:rPr lang="en-US" b="1" dirty="0" smtClean="0"/>
                        <a:t>    60%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05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Title 6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9502"/>
          </a:xfrm>
        </p:spPr>
        <p:txBody>
          <a:bodyPr/>
          <a:lstStyle/>
          <a:p>
            <a:r>
              <a:rPr lang="en-US" sz="2400" dirty="0" smtClean="0"/>
              <a:t>Student Characteristics 2013-</a:t>
            </a:r>
            <a:r>
              <a:rPr lang="en-US" sz="2400" dirty="0" smtClean="0"/>
              <a:t>14  N=752</a:t>
            </a:r>
            <a:endParaRPr lang="en-US" sz="24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451040"/>
              </p:ext>
            </p:extLst>
          </p:nvPr>
        </p:nvGraphicFramePr>
        <p:xfrm>
          <a:off x="549275" y="984250"/>
          <a:ext cx="8042276" cy="39776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88300"/>
                <a:gridCol w="1932838"/>
                <a:gridCol w="2010569"/>
                <a:gridCol w="201056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Ninth        39%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Tenth      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Eleventh     26%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Black        21%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Hispanic   17%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White         44%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Other         18%</a:t>
                      </a:r>
                      <a:endParaRPr lang="en-US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Male         56%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Female       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    36%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NonHisp</a:t>
                      </a:r>
                      <a:r>
                        <a:rPr lang="en-US" dirty="0" smtClean="0"/>
                        <a:t>     64%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TAG            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TAG      93%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 Ed     21%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SPED   79%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Acad</a:t>
                      </a:r>
                      <a:r>
                        <a:rPr lang="en-US" b="1" baseline="0" dirty="0" smtClean="0"/>
                        <a:t> Prior  51%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Not AP       49%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ELL </a:t>
                      </a:r>
                      <a:r>
                        <a:rPr lang="en-US" dirty="0" err="1" smtClean="0"/>
                        <a:t>Ident</a:t>
                      </a:r>
                      <a:r>
                        <a:rPr lang="en-US" baseline="0" dirty="0" smtClean="0"/>
                        <a:t>    15%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ELL      85%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Take</a:t>
                      </a:r>
                      <a:r>
                        <a:rPr lang="en-US" b="1" baseline="0" dirty="0" smtClean="0"/>
                        <a:t> Home 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59%</a:t>
                      </a:r>
                      <a:r>
                        <a:rPr lang="en-US" b="1" baseline="0" dirty="0" smtClean="0"/>
                        <a:t> </a:t>
                      </a:r>
                    </a:p>
                    <a:p>
                      <a:r>
                        <a:rPr lang="en-US" b="1" baseline="0" dirty="0" err="1" smtClean="0"/>
                        <a:t>iPad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Class </a:t>
                      </a:r>
                      <a:r>
                        <a:rPr lang="en-US" b="0" dirty="0" err="1" smtClean="0"/>
                        <a:t>iPad</a:t>
                      </a:r>
                      <a:r>
                        <a:rPr lang="en-US" b="0" dirty="0" smtClean="0"/>
                        <a:t>  41%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334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1. Among 2012-2013 students (9</a:t>
            </a:r>
            <a:r>
              <a:rPr lang="en-US" sz="2800" baseline="30000" dirty="0" smtClean="0"/>
              <a:t>th</a:t>
            </a:r>
            <a:r>
              <a:rPr lang="en-US" sz="2800" dirty="0"/>
              <a:t> </a:t>
            </a:r>
            <a:r>
              <a:rPr lang="en-US" sz="2800" dirty="0" smtClean="0"/>
              <a:t>10</a:t>
            </a:r>
            <a:r>
              <a:rPr lang="en-US" sz="2800" baseline="30000" dirty="0" smtClean="0"/>
              <a:t>th</a:t>
            </a:r>
            <a:r>
              <a:rPr lang="en-US" sz="2800" dirty="0"/>
              <a:t>)</a:t>
            </a:r>
            <a:r>
              <a:rPr lang="en-US" sz="2800" dirty="0" smtClean="0"/>
              <a:t> what influences access </a:t>
            </a:r>
            <a:r>
              <a:rPr lang="en-US" sz="2800" dirty="0"/>
              <a:t> </a:t>
            </a:r>
            <a:r>
              <a:rPr lang="en-US" sz="2800" dirty="0" smtClean="0"/>
              <a:t>to a Take Home </a:t>
            </a:r>
            <a:r>
              <a:rPr lang="en-US" sz="2800" dirty="0" err="1" smtClean="0"/>
              <a:t>iPad</a:t>
            </a:r>
            <a:r>
              <a:rPr lang="en-US" sz="2800" dirty="0" smtClean="0"/>
              <a:t>?  </a:t>
            </a:r>
            <a:r>
              <a:rPr lang="en-US" sz="1800" b="1" dirty="0" smtClean="0">
                <a:solidFill>
                  <a:srgbClr val="FF0000"/>
                </a:solidFill>
              </a:rPr>
              <a:t>N=426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Chi Square analysis:</a:t>
            </a:r>
          </a:p>
          <a:p>
            <a:r>
              <a:rPr lang="en-US" dirty="0" smtClean="0"/>
              <a:t>No statistically significant difference in access across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Ethnicity</a:t>
            </a:r>
          </a:p>
          <a:p>
            <a:pPr lvl="1"/>
            <a:r>
              <a:rPr lang="en-US" dirty="0" smtClean="0"/>
              <a:t>First Language</a:t>
            </a:r>
          </a:p>
          <a:p>
            <a:pPr lvl="1"/>
            <a:r>
              <a:rPr lang="en-US" dirty="0" smtClean="0"/>
              <a:t>Special education</a:t>
            </a:r>
          </a:p>
          <a:p>
            <a:pPr lvl="1"/>
            <a:r>
              <a:rPr lang="en-US" dirty="0" smtClean="0"/>
              <a:t>Talented &amp; Gifted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Students were more likely to have THP if they were </a:t>
            </a:r>
          </a:p>
          <a:p>
            <a:r>
              <a:rPr lang="en-US" dirty="0"/>
              <a:t>n</a:t>
            </a:r>
            <a:r>
              <a:rPr lang="en-US" dirty="0" smtClean="0"/>
              <a:t>inth graders</a:t>
            </a:r>
          </a:p>
          <a:p>
            <a:r>
              <a:rPr lang="en-US" dirty="0"/>
              <a:t> </a:t>
            </a:r>
            <a:r>
              <a:rPr lang="en-US" dirty="0" smtClean="0"/>
              <a:t>white</a:t>
            </a:r>
          </a:p>
          <a:p>
            <a:r>
              <a:rPr lang="en-US" dirty="0" smtClean="0"/>
              <a:t>Identified as ELL</a:t>
            </a:r>
          </a:p>
          <a:p>
            <a:r>
              <a:rPr lang="en-US" dirty="0" smtClean="0"/>
              <a:t>NOT identified as Academic Priority</a:t>
            </a:r>
          </a:p>
          <a:p>
            <a:r>
              <a:rPr lang="en-US" dirty="0" smtClean="0"/>
              <a:t>GPA of 2.0 and above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489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1. Among 2013-2014 students (9</a:t>
            </a:r>
            <a:r>
              <a:rPr lang="en-US" sz="2800" baseline="30000" dirty="0" smtClean="0"/>
              <a:t>th</a:t>
            </a:r>
            <a:r>
              <a:rPr lang="en-US" sz="2800" dirty="0"/>
              <a:t> </a:t>
            </a:r>
            <a:r>
              <a:rPr lang="en-US" sz="2800" dirty="0" smtClean="0"/>
              <a:t>10</a:t>
            </a:r>
            <a:r>
              <a:rPr lang="en-US" sz="2800" baseline="30000" dirty="0" smtClean="0"/>
              <a:t>th </a:t>
            </a:r>
            <a:r>
              <a:rPr lang="en-US" sz="2800" dirty="0" smtClean="0"/>
              <a:t> 11th) what influences access </a:t>
            </a:r>
            <a:r>
              <a:rPr lang="en-US" sz="2800" dirty="0"/>
              <a:t> </a:t>
            </a:r>
            <a:r>
              <a:rPr lang="en-US" sz="2800" dirty="0" smtClean="0"/>
              <a:t>to a Take Home </a:t>
            </a:r>
            <a:r>
              <a:rPr lang="en-US" sz="2800" dirty="0" err="1" smtClean="0"/>
              <a:t>iPad</a:t>
            </a:r>
            <a:r>
              <a:rPr lang="en-US" sz="2800" dirty="0" smtClean="0"/>
              <a:t>?  </a:t>
            </a:r>
            <a:r>
              <a:rPr lang="en-US" sz="1800" b="1" dirty="0" smtClean="0">
                <a:solidFill>
                  <a:srgbClr val="FF0000"/>
                </a:solidFill>
              </a:rPr>
              <a:t>N= 752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Chi Square analysis: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statistically significant difference in access across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Ethnicity</a:t>
            </a:r>
          </a:p>
          <a:p>
            <a:pPr lvl="1"/>
            <a:r>
              <a:rPr lang="en-US" dirty="0" smtClean="0"/>
              <a:t>First Language</a:t>
            </a:r>
          </a:p>
          <a:p>
            <a:pPr lvl="1"/>
            <a:r>
              <a:rPr lang="en-US" dirty="0" smtClean="0"/>
              <a:t>Special education</a:t>
            </a:r>
          </a:p>
          <a:p>
            <a:pPr lvl="1"/>
            <a:r>
              <a:rPr lang="en-US" dirty="0" smtClean="0"/>
              <a:t>ELL </a:t>
            </a:r>
            <a:r>
              <a:rPr lang="en-US" dirty="0" smtClean="0"/>
              <a:t>status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Students </a:t>
            </a:r>
            <a:r>
              <a:rPr lang="en-US" b="1" dirty="0">
                <a:solidFill>
                  <a:srgbClr val="FF0000"/>
                </a:solidFill>
              </a:rPr>
              <a:t>were more likely to have THP if they </a:t>
            </a:r>
            <a:r>
              <a:rPr lang="en-US" b="1" dirty="0" smtClean="0">
                <a:solidFill>
                  <a:srgbClr val="FF0000"/>
                </a:solidFill>
              </a:rPr>
              <a:t>were</a:t>
            </a:r>
          </a:p>
          <a:p>
            <a:r>
              <a:rPr lang="en-US" dirty="0" smtClean="0"/>
              <a:t>Ninth graders</a:t>
            </a:r>
          </a:p>
          <a:p>
            <a:r>
              <a:rPr lang="en-US" dirty="0" smtClean="0"/>
              <a:t>Asian, Hispanic or white</a:t>
            </a:r>
          </a:p>
          <a:p>
            <a:r>
              <a:rPr lang="en-US" dirty="0" smtClean="0"/>
              <a:t>Talented and Gifted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Not identified </a:t>
            </a:r>
            <a:r>
              <a:rPr lang="en-US" dirty="0" smtClean="0"/>
              <a:t>as Academic Priority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104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2. What is the impact of access to a THP on students’ technology experiences and skills?  </a:t>
            </a:r>
            <a:r>
              <a:rPr lang="en-US" sz="1800" b="1" dirty="0">
                <a:solidFill>
                  <a:srgbClr val="FF0000"/>
                </a:solidFill>
              </a:rPr>
              <a:t/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800" b="1" dirty="0" smtClean="0">
                <a:solidFill>
                  <a:srgbClr val="FF0000"/>
                </a:solidFill>
              </a:rPr>
              <a:t>Fall 2012 survey N= 243  and Spring 2013 N=106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ATTITUDE INDEX 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Students with THP 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Greater </a:t>
            </a:r>
            <a:r>
              <a:rPr lang="en-US" dirty="0" smtClean="0"/>
              <a:t>proficiency and satisfaction with </a:t>
            </a:r>
            <a:r>
              <a:rPr lang="en-US" dirty="0" err="1" smtClean="0"/>
              <a:t>iPad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HELPFULNESS INDEX </a:t>
            </a:r>
          </a:p>
          <a:p>
            <a:pPr lvl="1"/>
            <a:r>
              <a:rPr lang="en-US" dirty="0" smtClean="0"/>
              <a:t>Doing homework</a:t>
            </a:r>
          </a:p>
          <a:p>
            <a:pPr lvl="1"/>
            <a:r>
              <a:rPr lang="en-US" dirty="0" smtClean="0"/>
              <a:t>Writing assignments</a:t>
            </a:r>
          </a:p>
          <a:p>
            <a:pPr lvl="1"/>
            <a:r>
              <a:rPr lang="en-US" dirty="0" smtClean="0"/>
              <a:t>Communicating, collaborating</a:t>
            </a:r>
          </a:p>
          <a:p>
            <a:pPr lvl="1"/>
            <a:r>
              <a:rPr lang="en-US" dirty="0" smtClean="0"/>
              <a:t>Organizing school work</a:t>
            </a:r>
          </a:p>
          <a:p>
            <a:pPr lvl="1"/>
            <a:r>
              <a:rPr lang="en-US" dirty="0" smtClean="0"/>
              <a:t>Staying motivated/engaged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986216"/>
            <a:ext cx="3840480" cy="4343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EASE OF USE</a:t>
            </a:r>
            <a:endParaRPr lang="en-US" sz="1500" b="1" dirty="0" smtClean="0">
              <a:solidFill>
                <a:srgbClr val="2C7C9F"/>
              </a:solidFill>
            </a:endParaRPr>
          </a:p>
          <a:p>
            <a:pPr lvl="3"/>
            <a:r>
              <a:rPr lang="en-US" dirty="0" smtClean="0"/>
              <a:t>Turn in homework</a:t>
            </a:r>
          </a:p>
          <a:p>
            <a:pPr lvl="3"/>
            <a:r>
              <a:rPr lang="en-US" dirty="0" smtClean="0"/>
              <a:t>Complete writing</a:t>
            </a:r>
          </a:p>
          <a:p>
            <a:pPr lvl="3"/>
            <a:r>
              <a:rPr lang="en-US" dirty="0" smtClean="0"/>
              <a:t>Create content</a:t>
            </a:r>
          </a:p>
          <a:p>
            <a:pPr lvl="3"/>
            <a:r>
              <a:rPr lang="en-US" dirty="0" smtClean="0"/>
              <a:t>Install apps</a:t>
            </a:r>
          </a:p>
          <a:p>
            <a:pPr lvl="3"/>
            <a:r>
              <a:rPr lang="en-US" dirty="0" smtClean="0"/>
              <a:t>Add music</a:t>
            </a:r>
          </a:p>
          <a:p>
            <a:pPr lvl="3"/>
            <a:r>
              <a:rPr lang="en-US" dirty="0" smtClean="0"/>
              <a:t>Take care of </a:t>
            </a:r>
            <a:r>
              <a:rPr lang="en-US" dirty="0" err="1" smtClean="0"/>
              <a:t>iPad</a:t>
            </a:r>
            <a:endParaRPr lang="en-US" dirty="0" smtClean="0"/>
          </a:p>
          <a:p>
            <a:pPr lvl="3"/>
            <a:r>
              <a:rPr lang="en-US" dirty="0" smtClean="0"/>
              <a:t>Communicate (email, chat, blog)</a:t>
            </a:r>
          </a:p>
          <a:p>
            <a:pPr lvl="3"/>
            <a:r>
              <a:rPr lang="en-US" dirty="0" smtClean="0"/>
              <a:t>Connect wirelessly </a:t>
            </a:r>
          </a:p>
        </p:txBody>
      </p:sp>
    </p:spTree>
    <p:extLst>
      <p:ext uri="{BB962C8B-B14F-4D97-AF65-F5344CB8AC3E}">
        <p14:creationId xmlns:p14="http://schemas.microsoft.com/office/powerpoint/2010/main" val="228923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What </a:t>
            </a:r>
            <a:r>
              <a:rPr lang="en-US" sz="2800" dirty="0"/>
              <a:t>is the impact of access to a THP on students’ technology experiences and skills</a:t>
            </a:r>
            <a:r>
              <a:rPr lang="en-US" sz="2800" dirty="0" smtClean="0"/>
              <a:t>? </a:t>
            </a:r>
            <a:r>
              <a:rPr lang="en-US" sz="1800" b="1" dirty="0">
                <a:solidFill>
                  <a:srgbClr val="FF0000"/>
                </a:solidFill>
              </a:rPr>
              <a:t>Fall 2012 survey N= 243  and Spring 2013 N=106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Frequency of Use in School 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1: no classes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2: 1-2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3: 3-5 classes/week</a:t>
            </a:r>
          </a:p>
          <a:p>
            <a:pPr marL="3492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4: in every class/week</a:t>
            </a:r>
          </a:p>
          <a:p>
            <a:pPr marL="0" indent="0">
              <a:buNone/>
            </a:pPr>
            <a:r>
              <a:rPr lang="en-US" dirty="0" smtClean="0"/>
              <a:t>Significant difference between students with THP (</a:t>
            </a:r>
            <a:r>
              <a:rPr lang="en-US" dirty="0" smtClean="0">
                <a:solidFill>
                  <a:srgbClr val="2C7C9F"/>
                </a:solidFill>
              </a:rPr>
              <a:t>mean2.50</a:t>
            </a:r>
            <a:r>
              <a:rPr lang="en-US" dirty="0" smtClean="0"/>
              <a:t>) and no THP (</a:t>
            </a:r>
            <a:r>
              <a:rPr lang="en-US" dirty="0" smtClean="0">
                <a:solidFill>
                  <a:srgbClr val="2C7C9F"/>
                </a:solidFill>
              </a:rPr>
              <a:t>mean 1.96</a:t>
            </a:r>
            <a:r>
              <a:rPr lang="en-US" dirty="0" smtClean="0"/>
              <a:t>)</a:t>
            </a:r>
          </a:p>
          <a:p>
            <a:pPr marL="336550" lvl="1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t (104) = -4.42 p=&lt;.001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Frequency of Use </a:t>
            </a:r>
            <a:r>
              <a:rPr lang="en-US" b="1" dirty="0" smtClean="0">
                <a:solidFill>
                  <a:srgbClr val="FF0000"/>
                </a:solidFill>
              </a:rPr>
              <a:t>outside of  </a:t>
            </a:r>
            <a:r>
              <a:rPr lang="en-US" b="1" dirty="0">
                <a:solidFill>
                  <a:srgbClr val="FF0000"/>
                </a:solidFill>
              </a:rPr>
              <a:t>School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1: never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2: once a 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3: 2-3 times/week</a:t>
            </a:r>
          </a:p>
          <a:p>
            <a:pPr marL="349250" lvl="1" indent="0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4. every day</a:t>
            </a:r>
            <a:endParaRPr lang="en-US" sz="1600" b="1" dirty="0">
              <a:solidFill>
                <a:srgbClr val="FF0000"/>
              </a:solidFill>
            </a:endParaRPr>
          </a:p>
          <a:p>
            <a:pPr marL="282575" lvl="2" indent="0">
              <a:spcBef>
                <a:spcPts val="160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Homework, communicate, create videos, find information, watch videos, play games, listen to music, use social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3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3. To what degree does access to a Take Home </a:t>
            </a:r>
            <a:r>
              <a:rPr lang="en-US" sz="2800" dirty="0" err="1" smtClean="0"/>
              <a:t>iPad</a:t>
            </a:r>
            <a:r>
              <a:rPr lang="en-US" sz="2800" dirty="0" smtClean="0"/>
              <a:t> impact </a:t>
            </a:r>
            <a:r>
              <a:rPr lang="en-US" sz="2800" dirty="0" smtClean="0"/>
              <a:t>EL students</a:t>
            </a:r>
            <a:r>
              <a:rPr lang="en-US" sz="2800" dirty="0" smtClean="0"/>
              <a:t>’ attendance and </a:t>
            </a:r>
            <a:r>
              <a:rPr lang="en-US" sz="2800" dirty="0" smtClean="0"/>
              <a:t>GPA in 2013-14?     </a:t>
            </a:r>
            <a:r>
              <a:rPr lang="en-US" sz="1800" b="1" dirty="0" smtClean="0">
                <a:solidFill>
                  <a:srgbClr val="FF0000"/>
                </a:solidFill>
              </a:rPr>
              <a:t>N=112  ELL students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 Test compared Mean attendance and GPA for 2 groups (THP; no THP)</a:t>
            </a:r>
          </a:p>
          <a:p>
            <a:pPr marL="3365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No sig difference GPA</a:t>
            </a:r>
          </a:p>
          <a:p>
            <a:pPr marL="3365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Sig difference  attendance</a:t>
            </a:r>
          </a:p>
          <a:p>
            <a:pPr marL="0" indent="0" algn="ctr">
              <a:buNone/>
            </a:pPr>
            <a:r>
              <a:rPr lang="en-US" b="1" dirty="0"/>
              <a:t>t</a:t>
            </a:r>
            <a:r>
              <a:rPr lang="en-US" b="1" dirty="0" smtClean="0"/>
              <a:t>(68.63) = -3.18, p=.002</a:t>
            </a:r>
          </a:p>
          <a:p>
            <a:pPr marL="0" indent="0">
              <a:buNone/>
            </a:pPr>
            <a:r>
              <a:rPr lang="en-US" dirty="0" smtClean="0"/>
              <a:t>EL students who had a THP had slightly higher attendance rate than EL without THP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Regression analysis of GPA on access to THP </a:t>
            </a:r>
          </a:p>
          <a:p>
            <a:pPr marL="3365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not significant</a:t>
            </a:r>
          </a:p>
          <a:p>
            <a:pPr marL="0" indent="0">
              <a:buNone/>
            </a:pPr>
            <a:r>
              <a:rPr lang="en-US" dirty="0" smtClean="0"/>
              <a:t>Regression of attendance on access to THP </a:t>
            </a:r>
          </a:p>
          <a:p>
            <a:pPr marL="33655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significant  p=.001</a:t>
            </a:r>
          </a:p>
          <a:p>
            <a:pPr marL="0" indent="0">
              <a:buNone/>
            </a:pPr>
            <a:r>
              <a:rPr lang="en-US" dirty="0" smtClean="0"/>
              <a:t>R (.304) moderate positive relationship between students with THP/attendance</a:t>
            </a:r>
          </a:p>
          <a:p>
            <a:pPr marL="0" indent="0">
              <a:buNone/>
            </a:pPr>
            <a:r>
              <a:rPr lang="en-US" dirty="0" smtClean="0"/>
              <a:t>R2 (.093)   9.3% of variation in attendance explained by access to THP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35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2C7C9F"/>
                </a:solidFill>
              </a:rPr>
              <a:t>How did students use the </a:t>
            </a:r>
            <a:r>
              <a:rPr lang="en-US" sz="2800" dirty="0" err="1" smtClean="0">
                <a:solidFill>
                  <a:srgbClr val="2C7C9F"/>
                </a:solidFill>
              </a:rPr>
              <a:t>iP</a:t>
            </a:r>
            <a:r>
              <a:rPr lang="en-US" sz="2800" dirty="0" err="1" smtClean="0">
                <a:solidFill>
                  <a:srgbClr val="2C7C9F"/>
                </a:solidFill>
              </a:rPr>
              <a:t>ads</a:t>
            </a:r>
            <a:r>
              <a:rPr lang="en-US" sz="2800" dirty="0" smtClean="0">
                <a:solidFill>
                  <a:srgbClr val="2C7C9F"/>
                </a:solidFill>
              </a:rPr>
              <a:t> </a:t>
            </a:r>
            <a:r>
              <a:rPr lang="en-US" sz="2800" dirty="0" smtClean="0">
                <a:solidFill>
                  <a:srgbClr val="2C7C9F"/>
                </a:solidFill>
              </a:rPr>
              <a:t>in 2013-14? </a:t>
            </a:r>
            <a:br>
              <a:rPr lang="en-US" sz="2800" dirty="0" smtClean="0">
                <a:solidFill>
                  <a:srgbClr val="2C7C9F"/>
                </a:solidFill>
              </a:rPr>
            </a:br>
            <a:r>
              <a:rPr lang="en-US" sz="2800" dirty="0" smtClean="0">
                <a:solidFill>
                  <a:srgbClr val="2C7C9F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N= 416 surveys completed by 215 students Fall Term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37885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2C7C9F"/>
                </a:solidFill>
              </a:rPr>
              <a:t>Students reported using 28 different applications</a:t>
            </a:r>
            <a:endParaRPr lang="en-US" b="1" dirty="0">
              <a:solidFill>
                <a:srgbClr val="2C7C9F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Top 4 APPS: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2C7C9F"/>
                </a:solidFill>
              </a:rPr>
              <a:t> Google Drive 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2C7C9F"/>
                </a:solidFill>
              </a:rPr>
              <a:t>Web Browser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2C7C9F"/>
                </a:solidFill>
              </a:rPr>
              <a:t>Schoology</a:t>
            </a:r>
            <a:r>
              <a:rPr lang="en-US" b="1" dirty="0" smtClean="0">
                <a:solidFill>
                  <a:srgbClr val="2C7C9F"/>
                </a:solidFill>
              </a:rPr>
              <a:t> learning management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2C7C9F"/>
                </a:solidFill>
              </a:rPr>
              <a:t>Youtube</a:t>
            </a:r>
            <a:endParaRPr lang="en-US" b="1" dirty="0" smtClean="0">
              <a:solidFill>
                <a:srgbClr val="2C7C9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3641997"/>
          </a:xfrm>
        </p:spPr>
        <p:txBody>
          <a:bodyPr>
            <a:normAutofit/>
          </a:bodyPr>
          <a:lstStyle/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Students reported 16 different activities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Top </a:t>
            </a:r>
            <a:r>
              <a:rPr lang="en-US" sz="2000" b="1" dirty="0" smtClean="0">
                <a:solidFill>
                  <a:srgbClr val="FF0000"/>
                </a:solidFill>
              </a:rPr>
              <a:t>5 </a:t>
            </a:r>
            <a:r>
              <a:rPr lang="en-US" sz="2000" b="1" dirty="0" smtClean="0">
                <a:solidFill>
                  <a:srgbClr val="FF0000"/>
                </a:solidFill>
              </a:rPr>
              <a:t>activities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Writing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Reading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Doing research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Taking notes</a:t>
            </a:r>
          </a:p>
          <a:p>
            <a:pPr marL="91440" lvl="3" indent="0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Listening to </a:t>
            </a:r>
            <a:r>
              <a:rPr lang="en-US" sz="2000" b="1" dirty="0" smtClean="0">
                <a:solidFill>
                  <a:schemeClr val="accent1"/>
                </a:solidFill>
              </a:rPr>
              <a:t>music</a:t>
            </a:r>
            <a:endParaRPr lang="en-US" sz="2000" b="1" dirty="0" smtClean="0">
              <a:solidFill>
                <a:schemeClr val="accent1"/>
              </a:solidFill>
            </a:endParaRPr>
          </a:p>
          <a:p>
            <a:pPr marL="914400" lvl="3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914400" lvl="3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9275" y="5649201"/>
            <a:ext cx="8042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Statistically significant difference between students with THP </a:t>
            </a:r>
            <a:r>
              <a:rPr lang="en-US" sz="2000" b="1" dirty="0" err="1" smtClean="0">
                <a:solidFill>
                  <a:srgbClr val="FF0000"/>
                </a:solidFill>
              </a:rPr>
              <a:t>vs</a:t>
            </a:r>
            <a:r>
              <a:rPr lang="en-US" sz="2000" b="1" dirty="0" smtClean="0">
                <a:solidFill>
                  <a:srgbClr val="FF0000"/>
                </a:solidFill>
              </a:rPr>
              <a:t> cart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81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01045"/>
          </a:xfrm>
        </p:spPr>
        <p:txBody>
          <a:bodyPr/>
          <a:lstStyle/>
          <a:p>
            <a:r>
              <a:rPr lang="en-US" sz="3200" dirty="0" smtClean="0"/>
              <a:t>LIMITATIONS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9275" y="1189280"/>
            <a:ext cx="8042276" cy="50990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School-wide  59% have THP</a:t>
            </a:r>
          </a:p>
          <a:p>
            <a:r>
              <a:rPr lang="en-US" dirty="0" smtClean="0"/>
              <a:t>Varying sample size for surveys</a:t>
            </a:r>
          </a:p>
          <a:p>
            <a:pPr lvl="1"/>
            <a:r>
              <a:rPr lang="en-US" dirty="0" smtClean="0"/>
              <a:t>Technology experience survey</a:t>
            </a:r>
            <a:r>
              <a:rPr lang="en-US" sz="2000" dirty="0"/>
              <a:t> </a:t>
            </a:r>
            <a:r>
              <a:rPr lang="en-US" sz="2000" dirty="0" smtClean="0"/>
              <a:t> (participation varied Fall/Spring)</a:t>
            </a:r>
          </a:p>
          <a:p>
            <a:pPr lvl="1"/>
            <a:r>
              <a:rPr lang="en-US" dirty="0" smtClean="0"/>
              <a:t>Technology use </a:t>
            </a:r>
            <a:r>
              <a:rPr lang="en-US" smtClean="0"/>
              <a:t>survey  (29%responded </a:t>
            </a:r>
            <a:r>
              <a:rPr lang="en-US" dirty="0" smtClean="0"/>
              <a:t>at least once) 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lvl="1"/>
            <a:r>
              <a:rPr lang="en-US" dirty="0" smtClean="0"/>
              <a:t>High turn-over rate of RHS population means smaller N of students who can be included in two-year study</a:t>
            </a:r>
            <a:endParaRPr lang="en-US" sz="2000" dirty="0"/>
          </a:p>
          <a:p>
            <a:r>
              <a:rPr lang="en-US" dirty="0" smtClean="0"/>
              <a:t>Classroom observations and teacher focus groups indicate sporadic and limited use of </a:t>
            </a:r>
            <a:r>
              <a:rPr lang="en-US" dirty="0" err="1" smtClean="0"/>
              <a:t>iPads</a:t>
            </a:r>
            <a:r>
              <a:rPr lang="en-US" dirty="0" smtClean="0"/>
              <a:t> for instruction across subjects and teachers</a:t>
            </a:r>
          </a:p>
          <a:p>
            <a:r>
              <a:rPr lang="en-US" dirty="0" smtClean="0"/>
              <a:t>Inadequate  technology professional development for teachers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6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Scholarly Significance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focuses on issue of digital equity not yet studied in depth for  1:1 </a:t>
            </a:r>
            <a:r>
              <a:rPr lang="en-US" dirty="0" err="1" smtClean="0"/>
              <a:t>iPads</a:t>
            </a:r>
            <a:endParaRPr lang="en-US" dirty="0" smtClean="0"/>
          </a:p>
          <a:p>
            <a:pPr lvl="1"/>
            <a:r>
              <a:rPr lang="en-US" dirty="0" smtClean="0"/>
              <a:t>Most districts are private schools or public schools that serve upper middle class students</a:t>
            </a:r>
          </a:p>
          <a:p>
            <a:pPr lvl="1"/>
            <a:r>
              <a:rPr lang="en-US" dirty="0" smtClean="0"/>
              <a:t>Most studies focus on teacher and student reports of engagement and satisfaction </a:t>
            </a:r>
          </a:p>
          <a:p>
            <a:pPr lvl="1"/>
            <a:r>
              <a:rPr lang="en-US" dirty="0" smtClean="0"/>
              <a:t>Very few studies identified improving learning outcomes as a project rationale</a:t>
            </a:r>
          </a:p>
        </p:txBody>
      </p:sp>
    </p:spTree>
    <p:extLst>
      <p:ext uri="{BB962C8B-B14F-4D97-AF65-F5344CB8AC3E}">
        <p14:creationId xmlns:p14="http://schemas.microsoft.com/office/powerpoint/2010/main" val="327888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Goals and Limitations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Teachers must leverage technology  </a:t>
            </a:r>
            <a:r>
              <a:rPr lang="en-US" dirty="0" smtClean="0"/>
              <a:t>to provide engaging and powerful learning experiences and content, as well as resources and assessments that measure student achievement in more complete, authentic, and meaningful ways.”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National Education Technology Plan (US Department of Education, 2010)</a:t>
            </a:r>
            <a:endParaRPr lang="en-US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 smtClean="0"/>
              <a:t>The digital divide between technology-mediated instruction for students in low and high socio-economic schools is a </a:t>
            </a:r>
            <a:r>
              <a:rPr lang="en-US" dirty="0" smtClean="0">
                <a:solidFill>
                  <a:srgbClr val="FF0000"/>
                </a:solidFill>
              </a:rPr>
              <a:t>serious equity issue with repercussions for student learning.</a:t>
            </a:r>
            <a:r>
              <a:rPr lang="en-US" dirty="0" smtClean="0"/>
              <a:t>  </a:t>
            </a:r>
            <a:r>
              <a:rPr lang="en-US" sz="2000" dirty="0" smtClean="0">
                <a:solidFill>
                  <a:srgbClr val="2C7C9F"/>
                </a:solidFill>
              </a:rPr>
              <a:t>(DeWitt, 2007) </a:t>
            </a:r>
            <a:endParaRPr lang="en-US" sz="2000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56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Urban High School 1:1 </a:t>
            </a:r>
            <a:r>
              <a:rPr lang="en-US" sz="3200" dirty="0" err="1" smtClean="0"/>
              <a:t>iPad</a:t>
            </a:r>
            <a:r>
              <a:rPr lang="en-US" sz="3200" dirty="0" smtClean="0"/>
              <a:t> Initiative   2011-2014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12278"/>
            <a:ext cx="8042276" cy="3526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Urban District received a grant to </a:t>
            </a:r>
            <a:endParaRPr lang="en-US" dirty="0"/>
          </a:p>
          <a:p>
            <a:r>
              <a:rPr lang="en-US" dirty="0" smtClean="0"/>
              <a:t>improve </a:t>
            </a:r>
            <a:r>
              <a:rPr lang="en-US" dirty="0"/>
              <a:t>the quality of and access to technology tools and resources and result in improved student attendance, behavior, and academic </a:t>
            </a:r>
            <a:r>
              <a:rPr lang="en-US" dirty="0" smtClean="0"/>
              <a:t>achievement</a:t>
            </a:r>
          </a:p>
          <a:p>
            <a:r>
              <a:rPr lang="en-US" dirty="0" smtClean="0"/>
              <a:t>reduce </a:t>
            </a:r>
            <a:r>
              <a:rPr lang="en-US" dirty="0"/>
              <a:t>the disparities in technology access and instruction among low-income students by providing an iPad to each ninth and tenth grade student at </a:t>
            </a:r>
            <a:r>
              <a:rPr lang="en-US" dirty="0" smtClean="0"/>
              <a:t>Urban High School.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52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664972"/>
          </a:xfrm>
        </p:spPr>
        <p:txBody>
          <a:bodyPr/>
          <a:lstStyle/>
          <a:p>
            <a:r>
              <a:rPr lang="en-US" sz="3200" dirty="0" smtClean="0"/>
              <a:t>Urban High School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9275" y="1027112"/>
            <a:ext cx="8042276" cy="514017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Two-year, mixed method study of impact of providing 1:1 </a:t>
            </a:r>
            <a:r>
              <a:rPr lang="en-US" dirty="0" err="1" smtClean="0"/>
              <a:t>iPad</a:t>
            </a:r>
            <a:r>
              <a:rPr lang="en-US" dirty="0" smtClean="0"/>
              <a:t> to each student  </a:t>
            </a:r>
          </a:p>
          <a:p>
            <a:pPr marL="0" indent="0">
              <a:buNone/>
            </a:pPr>
            <a:r>
              <a:rPr lang="en-US" dirty="0" smtClean="0"/>
              <a:t>80% poverty rate</a:t>
            </a:r>
            <a:r>
              <a:rPr lang="en-US" dirty="0"/>
              <a:t> </a:t>
            </a:r>
            <a:r>
              <a:rPr lang="en-US" dirty="0" smtClean="0"/>
              <a:t>   68% identified minority group   </a:t>
            </a:r>
            <a:r>
              <a:rPr lang="en-US" dirty="0"/>
              <a:t>30% </a:t>
            </a:r>
            <a:r>
              <a:rPr lang="en-US" dirty="0" smtClean="0"/>
              <a:t>homeless        37% meeting graduation criteria</a:t>
            </a:r>
            <a:endParaRPr lang="en-US" dirty="0"/>
          </a:p>
        </p:txBody>
      </p:sp>
      <p:pic>
        <p:nvPicPr>
          <p:cNvPr id="7" name="Picture 6" descr="rooseve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237" y="3198813"/>
            <a:ext cx="4114800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04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17348"/>
          </a:xfrm>
        </p:spPr>
        <p:txBody>
          <a:bodyPr/>
          <a:lstStyle/>
          <a:p>
            <a:r>
              <a:rPr lang="en-US" sz="3200" dirty="0" smtClean="0"/>
              <a:t>Literature Review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24064"/>
            <a:ext cx="8042276" cy="540510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Digital Divide and Impact on Student </a:t>
            </a:r>
            <a:r>
              <a:rPr lang="en-US" dirty="0" smtClean="0">
                <a:solidFill>
                  <a:srgbClr val="FF0000"/>
                </a:solidFill>
              </a:rPr>
              <a:t>Learning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Research on 1:1 laptop initiatives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used as essential curriculum tools, student achievement increased</a:t>
            </a:r>
          </a:p>
          <a:p>
            <a:pPr lvl="4">
              <a:buFont typeface="Wingdings" charset="2"/>
              <a:buChar char="Ø"/>
            </a:pPr>
            <a:r>
              <a:rPr lang="en-US" dirty="0"/>
              <a:t>When technology is supplemental, no impact on student </a:t>
            </a:r>
            <a:r>
              <a:rPr lang="en-US" dirty="0" smtClean="0"/>
              <a:t>learning</a:t>
            </a:r>
          </a:p>
          <a:p>
            <a:pPr marL="1263650" lvl="4" indent="0">
              <a:buNone/>
            </a:pPr>
            <a:r>
              <a:rPr lang="en-US" dirty="0" smtClean="0"/>
              <a:t>(Norris, </a:t>
            </a:r>
            <a:r>
              <a:rPr lang="en-US" dirty="0" err="1" smtClean="0"/>
              <a:t>Hossain</a:t>
            </a:r>
            <a:r>
              <a:rPr lang="en-US" dirty="0" smtClean="0"/>
              <a:t>, </a:t>
            </a:r>
            <a:r>
              <a:rPr lang="en-US" dirty="0" err="1" smtClean="0"/>
              <a:t>Solloway</a:t>
            </a:r>
            <a:r>
              <a:rPr lang="en-US" dirty="0" smtClean="0"/>
              <a:t>, 2012)</a:t>
            </a:r>
          </a:p>
          <a:p>
            <a:pPr lvl="4"/>
            <a:endParaRPr lang="en-US" dirty="0"/>
          </a:p>
          <a:p>
            <a:pPr lvl="2"/>
            <a:r>
              <a:rPr lang="en-US" dirty="0" smtClean="0"/>
              <a:t>Research on 1:1 </a:t>
            </a:r>
            <a:r>
              <a:rPr lang="en-US" dirty="0" err="1" smtClean="0"/>
              <a:t>iPad</a:t>
            </a:r>
            <a:r>
              <a:rPr lang="en-US" dirty="0" smtClean="0"/>
              <a:t> initiatives</a:t>
            </a:r>
          </a:p>
          <a:p>
            <a:pPr lvl="3">
              <a:buFont typeface="Wingdings" charset="2"/>
              <a:buChar char="Ø"/>
            </a:pPr>
            <a:r>
              <a:rPr lang="en-US" dirty="0" smtClean="0"/>
              <a:t>Focus on reports of instructional applications of </a:t>
            </a:r>
            <a:r>
              <a:rPr lang="en-US" dirty="0" err="1" smtClean="0"/>
              <a:t>iPads</a:t>
            </a:r>
            <a:r>
              <a:rPr lang="en-US" dirty="0" smtClean="0"/>
              <a:t> and student engagement and satisfaction</a:t>
            </a:r>
          </a:p>
          <a:p>
            <a:pPr marL="1263650" lvl="4" indent="0">
              <a:buNone/>
            </a:pPr>
            <a:r>
              <a:rPr lang="en-US" dirty="0" smtClean="0"/>
              <a:t>(Reid &amp; </a:t>
            </a:r>
            <a:r>
              <a:rPr lang="en-US" dirty="0" err="1" smtClean="0"/>
              <a:t>Ostashewski</a:t>
            </a:r>
            <a:r>
              <a:rPr lang="en-US" dirty="0" smtClean="0"/>
              <a:t>, 2011; NAACE, 2012</a:t>
            </a:r>
            <a:r>
              <a:rPr lang="en-US" dirty="0" smtClean="0"/>
              <a:t>)</a:t>
            </a:r>
          </a:p>
          <a:p>
            <a:pPr marL="1263650" lvl="4" indent="0">
              <a:buNone/>
            </a:pPr>
            <a:endParaRPr lang="en-US" dirty="0" smtClean="0"/>
          </a:p>
          <a:p>
            <a:pPr lvl="3">
              <a:buFont typeface="Wingdings" charset="2"/>
              <a:buChar char="Ø"/>
            </a:pPr>
            <a:r>
              <a:rPr lang="en-US" dirty="0" smtClean="0"/>
              <a:t> Few </a:t>
            </a:r>
            <a:r>
              <a:rPr lang="en-US" dirty="0"/>
              <a:t>studies </a:t>
            </a:r>
            <a:r>
              <a:rPr lang="en-US" dirty="0" smtClean="0"/>
              <a:t>Identified Improving Learning Outcomes </a:t>
            </a:r>
            <a:r>
              <a:rPr lang="en-US" dirty="0"/>
              <a:t>as a </a:t>
            </a:r>
            <a:r>
              <a:rPr lang="en-US" dirty="0" smtClean="0"/>
              <a:t>Project Rationale</a:t>
            </a:r>
          </a:p>
          <a:p>
            <a:pPr marL="1250950" lvl="4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Balanskat</a:t>
            </a:r>
            <a:r>
              <a:rPr lang="en-US" dirty="0" smtClean="0"/>
              <a:t> et al, 2013)</a:t>
            </a:r>
            <a:endParaRPr lang="en-US" dirty="0"/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pPr marL="1546225" lvl="5" indent="0">
              <a:buNone/>
            </a:pPr>
            <a:r>
              <a:rPr lang="en-US" dirty="0" smtClean="0"/>
              <a:t>	</a:t>
            </a:r>
          </a:p>
          <a:p>
            <a:pPr lvl="4"/>
            <a:endParaRPr lang="en-US" dirty="0"/>
          </a:p>
          <a:p>
            <a:pPr lvl="4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71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43536"/>
          </a:xfrm>
        </p:spPr>
        <p:txBody>
          <a:bodyPr/>
          <a:lstStyle/>
          <a:p>
            <a:r>
              <a:rPr lang="en-US" sz="3200" dirty="0" smtClean="0"/>
              <a:t>Research Gap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4935114"/>
          </a:xfrm>
        </p:spPr>
        <p:txBody>
          <a:bodyPr>
            <a:normAutofit/>
          </a:bodyPr>
          <a:lstStyle/>
          <a:p>
            <a:r>
              <a:rPr lang="en-US" dirty="0" smtClean="0"/>
              <a:t>Potential of 1:1  </a:t>
            </a:r>
            <a:r>
              <a:rPr lang="en-US" dirty="0" err="1" smtClean="0"/>
              <a:t>iPads</a:t>
            </a:r>
            <a:r>
              <a:rPr lang="en-US" dirty="0"/>
              <a:t> </a:t>
            </a:r>
            <a:r>
              <a:rPr lang="en-US" dirty="0" smtClean="0"/>
              <a:t>to reduce the digital divide in access to high quality technology access and instruction for low income, racially and  linguistically diverse students </a:t>
            </a:r>
          </a:p>
          <a:p>
            <a:endParaRPr lang="en-US" dirty="0"/>
          </a:p>
          <a:p>
            <a:r>
              <a:rPr lang="en-US" dirty="0"/>
              <a:t>Impact of </a:t>
            </a:r>
            <a:r>
              <a:rPr lang="en-US" dirty="0" err="1"/>
              <a:t>iPad</a:t>
            </a:r>
            <a:r>
              <a:rPr lang="en-US" dirty="0"/>
              <a:t> technology </a:t>
            </a:r>
            <a:r>
              <a:rPr lang="en-US" dirty="0" smtClean="0"/>
              <a:t>on students’ attendance and academic achievement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11" descr="HSresearch.jpg"/>
          <p:cNvPicPr>
            <a:picLocks noGrp="1" noChangeAspect="1"/>
          </p:cNvPicPr>
          <p:nvPr/>
        </p:nvPicPr>
        <p:blipFill>
          <a:blip r:embed="rId2"/>
          <a:srcRect l="-9488" r="-9488"/>
          <a:stretch>
            <a:fillRect/>
          </a:stretch>
        </p:blipFill>
        <p:spPr>
          <a:xfrm>
            <a:off x="454838" y="2009351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4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Title 6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9502"/>
          </a:xfrm>
        </p:spPr>
        <p:txBody>
          <a:bodyPr/>
          <a:lstStyle/>
          <a:p>
            <a:r>
              <a:rPr lang="en-US" sz="3200" dirty="0" smtClean="0"/>
              <a:t>Research Questions</a:t>
            </a:r>
            <a:endParaRPr lang="en-US" sz="3200" dirty="0"/>
          </a:p>
        </p:txBody>
      </p:sp>
      <p:sp>
        <p:nvSpPr>
          <p:cNvPr id="9" name="Vertical Text Placeholder 8"/>
          <p:cNvSpPr>
            <a:spLocks noGrp="1"/>
          </p:cNvSpPr>
          <p:nvPr>
            <p:ph idx="1"/>
          </p:nvPr>
        </p:nvSpPr>
        <p:spPr>
          <a:xfrm>
            <a:off x="549275" y="984781"/>
            <a:ext cx="8042276" cy="5575330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What is the impact of the 1:1 </a:t>
            </a:r>
            <a:r>
              <a:rPr lang="en-US" b="1" dirty="0" err="1" smtClean="0">
                <a:solidFill>
                  <a:schemeClr val="accent6"/>
                </a:solidFill>
              </a:rPr>
              <a:t>iPad</a:t>
            </a:r>
            <a:r>
              <a:rPr lang="en-US" b="1" dirty="0" smtClean="0">
                <a:solidFill>
                  <a:schemeClr val="accent6"/>
                </a:solidFill>
              </a:rPr>
              <a:t> project on students’ access, skills and experiences, and use of technology?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Relation </a:t>
            </a:r>
            <a:r>
              <a:rPr lang="en-US" dirty="0" smtClean="0"/>
              <a:t>between </a:t>
            </a:r>
            <a:r>
              <a:rPr lang="en-US" dirty="0" smtClean="0"/>
              <a:t> </a:t>
            </a:r>
            <a:r>
              <a:rPr lang="en-US" dirty="0" smtClean="0"/>
              <a:t>demographic and academic </a:t>
            </a:r>
            <a:r>
              <a:rPr lang="en-US" dirty="0" smtClean="0"/>
              <a:t>variables and  </a:t>
            </a:r>
            <a:r>
              <a:rPr lang="en-US" dirty="0" smtClean="0"/>
              <a:t>equitable  </a:t>
            </a:r>
            <a:r>
              <a:rPr lang="en-US" dirty="0" err="1" smtClean="0"/>
              <a:t>iPad</a:t>
            </a:r>
            <a:r>
              <a:rPr lang="en-US" dirty="0" smtClean="0"/>
              <a:t> access</a:t>
            </a:r>
          </a:p>
          <a:p>
            <a:pPr lvl="1"/>
            <a:r>
              <a:rPr lang="en-US" dirty="0" smtClean="0"/>
              <a:t>Relation </a:t>
            </a:r>
            <a:r>
              <a:rPr lang="en-US" dirty="0" smtClean="0"/>
              <a:t>between </a:t>
            </a:r>
            <a:r>
              <a:rPr lang="en-US" dirty="0" smtClean="0"/>
              <a:t> </a:t>
            </a:r>
            <a:r>
              <a:rPr lang="en-US" dirty="0" err="1" smtClean="0"/>
              <a:t>iPad</a:t>
            </a:r>
            <a:r>
              <a:rPr lang="en-US" dirty="0" smtClean="0"/>
              <a:t> access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student responses on survey of their technology skills </a:t>
            </a:r>
            <a:r>
              <a:rPr lang="en-US" dirty="0"/>
              <a:t>&amp;</a:t>
            </a:r>
            <a:r>
              <a:rPr lang="en-US" dirty="0" smtClean="0"/>
              <a:t> experiences</a:t>
            </a:r>
          </a:p>
          <a:p>
            <a:pPr lvl="1"/>
            <a:r>
              <a:rPr lang="en-US" dirty="0" smtClean="0"/>
              <a:t>Relation between  </a:t>
            </a:r>
            <a:r>
              <a:rPr lang="en-US" dirty="0" err="1" smtClean="0"/>
              <a:t>iPad</a:t>
            </a:r>
            <a:r>
              <a:rPr lang="en-US" dirty="0" smtClean="0"/>
              <a:t> access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student responses on technology use survey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347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rtical Title 6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599502"/>
          </a:xfrm>
        </p:spPr>
        <p:txBody>
          <a:bodyPr/>
          <a:lstStyle/>
          <a:p>
            <a:r>
              <a:rPr lang="en-US" sz="3200" dirty="0" smtClean="0"/>
              <a:t>Research Questions</a:t>
            </a:r>
            <a:endParaRPr lang="en-US" sz="3200" dirty="0"/>
          </a:p>
        </p:txBody>
      </p:sp>
      <p:sp>
        <p:nvSpPr>
          <p:cNvPr id="9" name="Vertical Text Placeholder 8"/>
          <p:cNvSpPr>
            <a:spLocks noGrp="1"/>
          </p:cNvSpPr>
          <p:nvPr>
            <p:ph idx="1"/>
          </p:nvPr>
        </p:nvSpPr>
        <p:spPr>
          <a:xfrm>
            <a:off x="549275" y="984781"/>
            <a:ext cx="8042276" cy="5575330"/>
          </a:xfrm>
        </p:spPr>
        <p:txBody>
          <a:bodyPr>
            <a:normAutofit/>
          </a:bodyPr>
          <a:lstStyle/>
          <a:p>
            <a:pPr lvl="1"/>
            <a:r>
              <a:rPr lang="en-US" sz="2400" b="1" dirty="0">
                <a:solidFill>
                  <a:schemeClr val="accent6"/>
                </a:solidFill>
              </a:rPr>
              <a:t>What  is the impact of the 1:1 </a:t>
            </a:r>
            <a:r>
              <a:rPr lang="en-US" sz="2400" b="1" dirty="0" err="1">
                <a:solidFill>
                  <a:schemeClr val="accent6"/>
                </a:solidFill>
              </a:rPr>
              <a:t>iPad</a:t>
            </a:r>
            <a:r>
              <a:rPr lang="en-US" sz="2400" b="1" dirty="0">
                <a:solidFill>
                  <a:schemeClr val="accent6"/>
                </a:solidFill>
              </a:rPr>
              <a:t> project on students’ attendance and GPA</a:t>
            </a:r>
            <a:r>
              <a:rPr lang="en-US" sz="2400" b="1" dirty="0" smtClean="0">
                <a:solidFill>
                  <a:schemeClr val="accent6"/>
                </a:solidFill>
              </a:rPr>
              <a:t>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Relation </a:t>
            </a:r>
            <a:r>
              <a:rPr lang="en-US" dirty="0" smtClean="0"/>
              <a:t>between </a:t>
            </a:r>
            <a:r>
              <a:rPr lang="en-US" dirty="0" smtClean="0"/>
              <a:t> </a:t>
            </a:r>
            <a:r>
              <a:rPr lang="en-US" dirty="0" err="1" smtClean="0"/>
              <a:t>iPad</a:t>
            </a:r>
            <a:r>
              <a:rPr lang="en-US" dirty="0" smtClean="0"/>
              <a:t> </a:t>
            </a:r>
            <a:r>
              <a:rPr lang="en-US" dirty="0" smtClean="0"/>
              <a:t>access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attendance and GPA</a:t>
            </a:r>
          </a:p>
          <a:p>
            <a:pPr lvl="1"/>
            <a:r>
              <a:rPr lang="en-US" dirty="0" smtClean="0"/>
              <a:t>Relation </a:t>
            </a:r>
            <a:r>
              <a:rPr lang="en-US" dirty="0" smtClean="0"/>
              <a:t>between </a:t>
            </a:r>
            <a:r>
              <a:rPr lang="en-US" dirty="0" smtClean="0"/>
              <a:t> </a:t>
            </a:r>
            <a:r>
              <a:rPr lang="en-US" dirty="0" smtClean="0"/>
              <a:t>student </a:t>
            </a:r>
            <a:r>
              <a:rPr lang="en-US" dirty="0"/>
              <a:t>responses on survey of their technology skills </a:t>
            </a:r>
            <a:r>
              <a:rPr lang="en-US" dirty="0" smtClean="0"/>
              <a:t> &amp;  experiences to attendance and GPA</a:t>
            </a:r>
            <a:endParaRPr lang="en-US" dirty="0"/>
          </a:p>
          <a:p>
            <a:pPr lvl="1"/>
            <a:r>
              <a:rPr lang="en-US" dirty="0"/>
              <a:t>Relation </a:t>
            </a:r>
            <a:r>
              <a:rPr lang="en-US" dirty="0" smtClean="0"/>
              <a:t>between</a:t>
            </a:r>
            <a:r>
              <a:rPr lang="en-US" dirty="0" smtClean="0"/>
              <a:t> </a:t>
            </a:r>
            <a:r>
              <a:rPr lang="en-US" dirty="0" smtClean="0"/>
              <a:t>student responses on technology use survey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attendance and GPA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395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494750"/>
          </a:xfrm>
        </p:spPr>
        <p:txBody>
          <a:bodyPr/>
          <a:lstStyle/>
          <a:p>
            <a:r>
              <a:rPr lang="en-US" sz="3200" dirty="0" smtClean="0"/>
              <a:t>Data Sources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361234"/>
            <a:ext cx="4000500" cy="4989372"/>
          </a:xfrm>
        </p:spPr>
        <p:txBody>
          <a:bodyPr>
            <a:normAutofit/>
          </a:bodyPr>
          <a:lstStyle/>
          <a:p>
            <a:r>
              <a:rPr lang="en-US" dirty="0" smtClean="0"/>
              <a:t>Initial survey of all grade 9-11students about their experience and attitudes toward technology</a:t>
            </a:r>
          </a:p>
          <a:p>
            <a:pPr marL="336550" lvl="1" indent="0">
              <a:buNone/>
            </a:pPr>
            <a:r>
              <a:rPr lang="en-US" dirty="0" smtClean="0"/>
              <a:t>Fall, spring 2012-2014</a:t>
            </a:r>
          </a:p>
          <a:p>
            <a:pPr marL="314960" indent="-285750"/>
            <a:r>
              <a:rPr lang="en-US" dirty="0" smtClean="0"/>
              <a:t>Weekly student technology use surveys </a:t>
            </a:r>
          </a:p>
          <a:p>
            <a:pPr marL="314960" indent="-285750"/>
            <a:r>
              <a:rPr lang="en-US" dirty="0" smtClean="0"/>
              <a:t>District data on student  demographics, special education and ELL status, attendance, GPA, test scores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7" name="Content Placeholder 4" descr="ComputerLab.jpg"/>
          <p:cNvPicPr>
            <a:picLocks noGrp="1" noChangeAspect="1"/>
          </p:cNvPicPr>
          <p:nvPr/>
        </p:nvPicPr>
        <p:blipFill>
          <a:blip r:embed="rId3"/>
          <a:srcRect t="-26956" b="-26956"/>
          <a:stretch>
            <a:fillRect/>
          </a:stretch>
        </p:blipFill>
        <p:spPr>
          <a:xfrm>
            <a:off x="4870786" y="1417638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2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1887</TotalTime>
  <Words>1870</Words>
  <Application>Microsoft Macintosh PowerPoint</Application>
  <PresentationFormat>On-screen Show (4:3)</PresentationFormat>
  <Paragraphs>253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Breeze</vt:lpstr>
      <vt:lpstr>Challenges and Opportunities in the First Year of a 1:1 iPad Initiative in a High Poverty, Highly Diverse Urban High School</vt:lpstr>
      <vt:lpstr>21st Century Goals and Limitations</vt:lpstr>
      <vt:lpstr>Urban High School 1:1 iPad Initiative   2011-2014</vt:lpstr>
      <vt:lpstr>Urban High School</vt:lpstr>
      <vt:lpstr>Literature Review</vt:lpstr>
      <vt:lpstr>Research Gap</vt:lpstr>
      <vt:lpstr>Research Questions</vt:lpstr>
      <vt:lpstr>Research Questions</vt:lpstr>
      <vt:lpstr>Data Sources</vt:lpstr>
      <vt:lpstr>Student Characteristics 2012-13  N=426</vt:lpstr>
      <vt:lpstr>Student Characteristics 2013-14  N=752</vt:lpstr>
      <vt:lpstr>1. Among 2012-2013 students (9th 10th) what influences access  to a Take Home iPad?  N=426</vt:lpstr>
      <vt:lpstr>1. Among 2013-2014 students (9th 10th  11th) what influences access  to a Take Home iPad?  N= 752</vt:lpstr>
      <vt:lpstr>2. What is the impact of access to a THP on students’ technology experiences and skills?   Fall 2012 survey N= 243  and Spring 2013 N=106</vt:lpstr>
      <vt:lpstr> What is the impact of access to a THP on students’ technology experiences and skills? Fall 2012 survey N= 243  and Spring 2013 N=106</vt:lpstr>
      <vt:lpstr>3. To what degree does access to a Take Home iPad impact EL students’ attendance and GPA in 2013-14?     N=112  ELL students</vt:lpstr>
      <vt:lpstr>How did students use the iPads in 2013-14?   N= 416 surveys completed by 215 students Fall Term</vt:lpstr>
      <vt:lpstr>LIMITATIONS</vt:lpstr>
      <vt:lpstr>Scholarly Significance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Opportunities in the First Year of a 1:1 iPad Initiative in a High Poverty, Highly Diverse Urban High School</dc:title>
  <dc:creator>Gayle Thieman</dc:creator>
  <cp:lastModifiedBy>Gayle Thieman</cp:lastModifiedBy>
  <cp:revision>31</cp:revision>
  <dcterms:created xsi:type="dcterms:W3CDTF">2014-04-03T21:27:06Z</dcterms:created>
  <dcterms:modified xsi:type="dcterms:W3CDTF">2014-04-05T18:33:16Z</dcterms:modified>
</cp:coreProperties>
</file>